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  <p:sldMasterId id="2147483676" r:id="rId3"/>
    <p:sldMasterId id="2147483688" r:id="rId4"/>
    <p:sldMasterId id="2147483700" r:id="rId5"/>
  </p:sldMasterIdLst>
  <p:notesMasterIdLst>
    <p:notesMasterId r:id="rId115"/>
  </p:notesMasterIdLst>
  <p:sldIdLst>
    <p:sldId id="369" r:id="rId6"/>
    <p:sldId id="370" r:id="rId7"/>
    <p:sldId id="652" r:id="rId8"/>
    <p:sldId id="492" r:id="rId9"/>
    <p:sldId id="493" r:id="rId10"/>
    <p:sldId id="491" r:id="rId11"/>
    <p:sldId id="653" r:id="rId12"/>
    <p:sldId id="655" r:id="rId13"/>
    <p:sldId id="778" r:id="rId14"/>
    <p:sldId id="654" r:id="rId15"/>
    <p:sldId id="659" r:id="rId16"/>
    <p:sldId id="657" r:id="rId17"/>
    <p:sldId id="660" r:id="rId18"/>
    <p:sldId id="661" r:id="rId19"/>
    <p:sldId id="494" r:id="rId20"/>
    <p:sldId id="662" r:id="rId21"/>
    <p:sldId id="664" r:id="rId22"/>
    <p:sldId id="663" r:id="rId23"/>
    <p:sldId id="666" r:id="rId24"/>
    <p:sldId id="668" r:id="rId25"/>
    <p:sldId id="656" r:id="rId26"/>
    <p:sldId id="669" r:id="rId27"/>
    <p:sldId id="667" r:id="rId28"/>
    <p:sldId id="714" r:id="rId29"/>
    <p:sldId id="672" r:id="rId30"/>
    <p:sldId id="671" r:id="rId31"/>
    <p:sldId id="675" r:id="rId32"/>
    <p:sldId id="677" r:id="rId33"/>
    <p:sldId id="679" r:id="rId34"/>
    <p:sldId id="678" r:id="rId35"/>
    <p:sldId id="681" r:id="rId36"/>
    <p:sldId id="680" r:id="rId37"/>
    <p:sldId id="683" r:id="rId38"/>
    <p:sldId id="684" r:id="rId39"/>
    <p:sldId id="685" r:id="rId40"/>
    <p:sldId id="688" r:id="rId41"/>
    <p:sldId id="686" r:id="rId42"/>
    <p:sldId id="689" r:id="rId43"/>
    <p:sldId id="709" r:id="rId44"/>
    <p:sldId id="690" r:id="rId45"/>
    <p:sldId id="691" r:id="rId46"/>
    <p:sldId id="692" r:id="rId47"/>
    <p:sldId id="694" r:id="rId48"/>
    <p:sldId id="693" r:id="rId49"/>
    <p:sldId id="701" r:id="rId50"/>
    <p:sldId id="702" r:id="rId51"/>
    <p:sldId id="703" r:id="rId52"/>
    <p:sldId id="704" r:id="rId53"/>
    <p:sldId id="705" r:id="rId54"/>
    <p:sldId id="712" r:id="rId55"/>
    <p:sldId id="779" r:id="rId56"/>
    <p:sldId id="706" r:id="rId57"/>
    <p:sldId id="707" r:id="rId58"/>
    <p:sldId id="696" r:id="rId59"/>
    <p:sldId id="710" r:id="rId60"/>
    <p:sldId id="711" r:id="rId61"/>
    <p:sldId id="715" r:id="rId62"/>
    <p:sldId id="716" r:id="rId63"/>
    <p:sldId id="717" r:id="rId64"/>
    <p:sldId id="718" r:id="rId65"/>
    <p:sldId id="719" r:id="rId66"/>
    <p:sldId id="713" r:id="rId67"/>
    <p:sldId id="762" r:id="rId68"/>
    <p:sldId id="721" r:id="rId69"/>
    <p:sldId id="723" r:id="rId70"/>
    <p:sldId id="724" r:id="rId71"/>
    <p:sldId id="728" r:id="rId72"/>
    <p:sldId id="722" r:id="rId73"/>
    <p:sldId id="725" r:id="rId74"/>
    <p:sldId id="726" r:id="rId75"/>
    <p:sldId id="727" r:id="rId76"/>
    <p:sldId id="729" r:id="rId77"/>
    <p:sldId id="731" r:id="rId78"/>
    <p:sldId id="730" r:id="rId79"/>
    <p:sldId id="732" r:id="rId80"/>
    <p:sldId id="777" r:id="rId81"/>
    <p:sldId id="735" r:id="rId82"/>
    <p:sldId id="733" r:id="rId83"/>
    <p:sldId id="756" r:id="rId84"/>
    <p:sldId id="736" r:id="rId85"/>
    <p:sldId id="740" r:id="rId86"/>
    <p:sldId id="741" r:id="rId87"/>
    <p:sldId id="739" r:id="rId88"/>
    <p:sldId id="743" r:id="rId89"/>
    <p:sldId id="744" r:id="rId90"/>
    <p:sldId id="742" r:id="rId91"/>
    <p:sldId id="745" r:id="rId92"/>
    <p:sldId id="750" r:id="rId93"/>
    <p:sldId id="751" r:id="rId94"/>
    <p:sldId id="752" r:id="rId95"/>
    <p:sldId id="755" r:id="rId96"/>
    <p:sldId id="753" r:id="rId97"/>
    <p:sldId id="754" r:id="rId98"/>
    <p:sldId id="748" r:id="rId99"/>
    <p:sldId id="764" r:id="rId100"/>
    <p:sldId id="763" r:id="rId101"/>
    <p:sldId id="746" r:id="rId102"/>
    <p:sldId id="765" r:id="rId103"/>
    <p:sldId id="767" r:id="rId104"/>
    <p:sldId id="768" r:id="rId105"/>
    <p:sldId id="769" r:id="rId106"/>
    <p:sldId id="766" r:id="rId107"/>
    <p:sldId id="770" r:id="rId108"/>
    <p:sldId id="771" r:id="rId109"/>
    <p:sldId id="773" r:id="rId110"/>
    <p:sldId id="774" r:id="rId111"/>
    <p:sldId id="775" r:id="rId112"/>
    <p:sldId id="772" r:id="rId113"/>
    <p:sldId id="776" r:id="rId114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0000"/>
    <a:srgbClr val="333399"/>
    <a:srgbClr val="0000FF"/>
    <a:srgbClr val="FF00FF"/>
    <a:srgbClr val="00FF00"/>
    <a:srgbClr val="FF0066"/>
    <a:srgbClr val="4F81BD"/>
    <a:srgbClr val="001B3B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96" autoAdjust="0"/>
  </p:normalViewPr>
  <p:slideViewPr>
    <p:cSldViewPr showGuides="1">
      <p:cViewPr varScale="1">
        <p:scale>
          <a:sx n="80" d="100"/>
          <a:sy n="80" d="100"/>
        </p:scale>
        <p:origin x="-744" y="-72"/>
      </p:cViewPr>
      <p:guideLst>
        <p:guide orient="horz" pos="2490"/>
        <p:guide orient="horz" pos="3123"/>
        <p:guide pos="5329"/>
        <p:guide pos="1292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90" d="100"/>
          <a:sy n="90" d="100"/>
        </p:scale>
        <p:origin x="-2052" y="228"/>
      </p:cViewPr>
      <p:guideLst>
        <p:guide orient="horz"/>
        <p:guide pos="5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slide" Target="slides/slide105.xml"/><Relationship Id="rId11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91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17" Type="http://schemas.openxmlformats.org/officeDocument/2006/relationships/image" Target="../media/image95.wmf"/><Relationship Id="rId2" Type="http://schemas.openxmlformats.org/officeDocument/2006/relationships/image" Target="../media/image80.wmf"/><Relationship Id="rId16" Type="http://schemas.openxmlformats.org/officeDocument/2006/relationships/image" Target="../media/image94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5" Type="http://schemas.openxmlformats.org/officeDocument/2006/relationships/image" Target="../media/image93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9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emf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image" Target="../media/image132.wmf"/><Relationship Id="rId3" Type="http://schemas.openxmlformats.org/officeDocument/2006/relationships/image" Target="../media/image122.wmf"/><Relationship Id="rId7" Type="http://schemas.openxmlformats.org/officeDocument/2006/relationships/image" Target="../media/image126.wmf"/><Relationship Id="rId12" Type="http://schemas.openxmlformats.org/officeDocument/2006/relationships/image" Target="../media/image131.wmf"/><Relationship Id="rId2" Type="http://schemas.openxmlformats.org/officeDocument/2006/relationships/image" Target="../media/image121.wmf"/><Relationship Id="rId1" Type="http://schemas.openxmlformats.org/officeDocument/2006/relationships/image" Target="../media/image120.emf"/><Relationship Id="rId6" Type="http://schemas.openxmlformats.org/officeDocument/2006/relationships/image" Target="../media/image87.wmf"/><Relationship Id="rId11" Type="http://schemas.openxmlformats.org/officeDocument/2006/relationships/image" Target="../media/image130.wmf"/><Relationship Id="rId5" Type="http://schemas.openxmlformats.org/officeDocument/2006/relationships/image" Target="../media/image85.wmf"/><Relationship Id="rId10" Type="http://schemas.openxmlformats.org/officeDocument/2006/relationships/image" Target="../media/image129.wmf"/><Relationship Id="rId4" Type="http://schemas.openxmlformats.org/officeDocument/2006/relationships/image" Target="../media/image123.wmf"/><Relationship Id="rId9" Type="http://schemas.openxmlformats.org/officeDocument/2006/relationships/image" Target="../media/image12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image" Target="../media/image142.wmf"/><Relationship Id="rId3" Type="http://schemas.openxmlformats.org/officeDocument/2006/relationships/image" Target="../media/image122.wmf"/><Relationship Id="rId7" Type="http://schemas.openxmlformats.org/officeDocument/2006/relationships/image" Target="../media/image128.wmf"/><Relationship Id="rId12" Type="http://schemas.openxmlformats.org/officeDocument/2006/relationships/image" Target="../media/image141.wmf"/><Relationship Id="rId2" Type="http://schemas.openxmlformats.org/officeDocument/2006/relationships/image" Target="../media/image121.wmf"/><Relationship Id="rId1" Type="http://schemas.openxmlformats.org/officeDocument/2006/relationships/image" Target="../media/image120.emf"/><Relationship Id="rId6" Type="http://schemas.openxmlformats.org/officeDocument/2006/relationships/image" Target="../media/image87.wmf"/><Relationship Id="rId11" Type="http://schemas.openxmlformats.org/officeDocument/2006/relationships/image" Target="../media/image140.wmf"/><Relationship Id="rId5" Type="http://schemas.openxmlformats.org/officeDocument/2006/relationships/image" Target="../media/image85.wmf"/><Relationship Id="rId10" Type="http://schemas.openxmlformats.org/officeDocument/2006/relationships/image" Target="../media/image139.wmf"/><Relationship Id="rId4" Type="http://schemas.openxmlformats.org/officeDocument/2006/relationships/image" Target="../media/image123.wmf"/><Relationship Id="rId9" Type="http://schemas.openxmlformats.org/officeDocument/2006/relationships/image" Target="../media/image138.wmf"/><Relationship Id="rId14" Type="http://schemas.openxmlformats.org/officeDocument/2006/relationships/image" Target="../media/image14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144.emf"/><Relationship Id="rId5" Type="http://schemas.openxmlformats.org/officeDocument/2006/relationships/image" Target="../media/image77.emf"/><Relationship Id="rId4" Type="http://schemas.openxmlformats.org/officeDocument/2006/relationships/image" Target="../media/image7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5" Type="http://schemas.openxmlformats.org/officeDocument/2006/relationships/image" Target="../media/image149.wmf"/><Relationship Id="rId4" Type="http://schemas.openxmlformats.org/officeDocument/2006/relationships/image" Target="../media/image14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7" Type="http://schemas.openxmlformats.org/officeDocument/2006/relationships/image" Target="../media/image156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6" Type="http://schemas.openxmlformats.org/officeDocument/2006/relationships/image" Target="../media/image155.wmf"/><Relationship Id="rId5" Type="http://schemas.openxmlformats.org/officeDocument/2006/relationships/image" Target="../media/image154.wmf"/><Relationship Id="rId4" Type="http://schemas.openxmlformats.org/officeDocument/2006/relationships/image" Target="../media/image15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7" Type="http://schemas.openxmlformats.org/officeDocument/2006/relationships/image" Target="../media/image165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3" Type="http://schemas.openxmlformats.org/officeDocument/2006/relationships/image" Target="../media/image172.wmf"/><Relationship Id="rId7" Type="http://schemas.openxmlformats.org/officeDocument/2006/relationships/image" Target="../media/image176.emf"/><Relationship Id="rId2" Type="http://schemas.openxmlformats.org/officeDocument/2006/relationships/image" Target="../media/image171.wmf"/><Relationship Id="rId1" Type="http://schemas.openxmlformats.org/officeDocument/2006/relationships/image" Target="../media/image170.emf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wmf"/><Relationship Id="rId9" Type="http://schemas.openxmlformats.org/officeDocument/2006/relationships/image" Target="../media/image17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Relationship Id="rId6" Type="http://schemas.openxmlformats.org/officeDocument/2006/relationships/image" Target="../media/image191.emf"/><Relationship Id="rId5" Type="http://schemas.openxmlformats.org/officeDocument/2006/relationships/image" Target="../media/image190.emf"/><Relationship Id="rId4" Type="http://schemas.openxmlformats.org/officeDocument/2006/relationships/image" Target="../media/image189.emf"/><Relationship Id="rId9" Type="http://schemas.openxmlformats.org/officeDocument/2006/relationships/image" Target="../media/image19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7" Type="http://schemas.openxmlformats.org/officeDocument/2006/relationships/image" Target="../media/image212.wmf"/><Relationship Id="rId2" Type="http://schemas.openxmlformats.org/officeDocument/2006/relationships/image" Target="../media/image207.wmf"/><Relationship Id="rId1" Type="http://schemas.openxmlformats.org/officeDocument/2006/relationships/image" Target="../media/image206.e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w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1.wmf"/><Relationship Id="rId4" Type="http://schemas.openxmlformats.org/officeDocument/2006/relationships/image" Target="../media/image26.emf"/><Relationship Id="rId9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image" Target="../media/image225.wmf"/><Relationship Id="rId3" Type="http://schemas.openxmlformats.org/officeDocument/2006/relationships/image" Target="../media/image215.emf"/><Relationship Id="rId7" Type="http://schemas.openxmlformats.org/officeDocument/2006/relationships/image" Target="../media/image219.emf"/><Relationship Id="rId12" Type="http://schemas.openxmlformats.org/officeDocument/2006/relationships/image" Target="../media/image224.w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6" Type="http://schemas.openxmlformats.org/officeDocument/2006/relationships/image" Target="../media/image218.emf"/><Relationship Id="rId11" Type="http://schemas.openxmlformats.org/officeDocument/2006/relationships/image" Target="../media/image223.emf"/><Relationship Id="rId5" Type="http://schemas.openxmlformats.org/officeDocument/2006/relationships/image" Target="../media/image217.wmf"/><Relationship Id="rId10" Type="http://schemas.openxmlformats.org/officeDocument/2006/relationships/image" Target="../media/image222.emf"/><Relationship Id="rId4" Type="http://schemas.openxmlformats.org/officeDocument/2006/relationships/image" Target="../media/image216.emf"/><Relationship Id="rId9" Type="http://schemas.openxmlformats.org/officeDocument/2006/relationships/image" Target="../media/image221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Relationship Id="rId4" Type="http://schemas.openxmlformats.org/officeDocument/2006/relationships/image" Target="../media/image233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3" Type="http://schemas.openxmlformats.org/officeDocument/2006/relationships/image" Target="../media/image254.emf"/><Relationship Id="rId7" Type="http://schemas.openxmlformats.org/officeDocument/2006/relationships/image" Target="../media/image258.emf"/><Relationship Id="rId2" Type="http://schemas.openxmlformats.org/officeDocument/2006/relationships/image" Target="../media/image253.emf"/><Relationship Id="rId1" Type="http://schemas.openxmlformats.org/officeDocument/2006/relationships/image" Target="../media/image252.wmf"/><Relationship Id="rId6" Type="http://schemas.openxmlformats.org/officeDocument/2006/relationships/image" Target="../media/image257.emf"/><Relationship Id="rId5" Type="http://schemas.openxmlformats.org/officeDocument/2006/relationships/image" Target="../media/image256.emf"/><Relationship Id="rId4" Type="http://schemas.openxmlformats.org/officeDocument/2006/relationships/image" Target="../media/image255.emf"/><Relationship Id="rId9" Type="http://schemas.openxmlformats.org/officeDocument/2006/relationships/image" Target="../media/image260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emf"/><Relationship Id="rId3" Type="http://schemas.openxmlformats.org/officeDocument/2006/relationships/image" Target="../media/image263.emf"/><Relationship Id="rId7" Type="http://schemas.openxmlformats.org/officeDocument/2006/relationships/image" Target="../media/image267.emf"/><Relationship Id="rId2" Type="http://schemas.openxmlformats.org/officeDocument/2006/relationships/image" Target="../media/image262.emf"/><Relationship Id="rId1" Type="http://schemas.openxmlformats.org/officeDocument/2006/relationships/image" Target="../media/image261.emf"/><Relationship Id="rId6" Type="http://schemas.openxmlformats.org/officeDocument/2006/relationships/image" Target="../media/image266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emf"/><Relationship Id="rId13" Type="http://schemas.openxmlformats.org/officeDocument/2006/relationships/image" Target="../media/image282.emf"/><Relationship Id="rId18" Type="http://schemas.openxmlformats.org/officeDocument/2006/relationships/image" Target="../media/image287.wmf"/><Relationship Id="rId3" Type="http://schemas.openxmlformats.org/officeDocument/2006/relationships/image" Target="../media/image272.emf"/><Relationship Id="rId21" Type="http://schemas.openxmlformats.org/officeDocument/2006/relationships/image" Target="../media/image290.wmf"/><Relationship Id="rId7" Type="http://schemas.openxmlformats.org/officeDocument/2006/relationships/image" Target="../media/image276.emf"/><Relationship Id="rId12" Type="http://schemas.openxmlformats.org/officeDocument/2006/relationships/image" Target="../media/image281.emf"/><Relationship Id="rId17" Type="http://schemas.openxmlformats.org/officeDocument/2006/relationships/image" Target="../media/image286.wmf"/><Relationship Id="rId2" Type="http://schemas.openxmlformats.org/officeDocument/2006/relationships/image" Target="../media/image271.emf"/><Relationship Id="rId16" Type="http://schemas.openxmlformats.org/officeDocument/2006/relationships/image" Target="../media/image285.wmf"/><Relationship Id="rId20" Type="http://schemas.openxmlformats.org/officeDocument/2006/relationships/image" Target="../media/image289.wmf"/><Relationship Id="rId1" Type="http://schemas.openxmlformats.org/officeDocument/2006/relationships/image" Target="../media/image270.emf"/><Relationship Id="rId6" Type="http://schemas.openxmlformats.org/officeDocument/2006/relationships/image" Target="../media/image275.emf"/><Relationship Id="rId11" Type="http://schemas.openxmlformats.org/officeDocument/2006/relationships/image" Target="../media/image280.emf"/><Relationship Id="rId24" Type="http://schemas.openxmlformats.org/officeDocument/2006/relationships/image" Target="../media/image293.wmf"/><Relationship Id="rId5" Type="http://schemas.openxmlformats.org/officeDocument/2006/relationships/image" Target="../media/image274.emf"/><Relationship Id="rId15" Type="http://schemas.openxmlformats.org/officeDocument/2006/relationships/image" Target="../media/image284.emf"/><Relationship Id="rId23" Type="http://schemas.openxmlformats.org/officeDocument/2006/relationships/image" Target="../media/image292.wmf"/><Relationship Id="rId10" Type="http://schemas.openxmlformats.org/officeDocument/2006/relationships/image" Target="../media/image279.emf"/><Relationship Id="rId19" Type="http://schemas.openxmlformats.org/officeDocument/2006/relationships/image" Target="../media/image288.emf"/><Relationship Id="rId4" Type="http://schemas.openxmlformats.org/officeDocument/2006/relationships/image" Target="../media/image273.wmf"/><Relationship Id="rId9" Type="http://schemas.openxmlformats.org/officeDocument/2006/relationships/image" Target="../media/image278.emf"/><Relationship Id="rId14" Type="http://schemas.openxmlformats.org/officeDocument/2006/relationships/image" Target="../media/image283.emf"/><Relationship Id="rId22" Type="http://schemas.openxmlformats.org/officeDocument/2006/relationships/image" Target="../media/image291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wmf"/><Relationship Id="rId13" Type="http://schemas.openxmlformats.org/officeDocument/2006/relationships/image" Target="../media/image297.wmf"/><Relationship Id="rId3" Type="http://schemas.openxmlformats.org/officeDocument/2006/relationships/image" Target="../media/image284.emf"/><Relationship Id="rId7" Type="http://schemas.openxmlformats.org/officeDocument/2006/relationships/image" Target="../media/image288.emf"/><Relationship Id="rId12" Type="http://schemas.openxmlformats.org/officeDocument/2006/relationships/image" Target="../media/image296.emf"/><Relationship Id="rId2" Type="http://schemas.openxmlformats.org/officeDocument/2006/relationships/image" Target="../media/image283.emf"/><Relationship Id="rId1" Type="http://schemas.openxmlformats.org/officeDocument/2006/relationships/image" Target="../media/image282.emf"/><Relationship Id="rId6" Type="http://schemas.openxmlformats.org/officeDocument/2006/relationships/image" Target="../media/image287.wmf"/><Relationship Id="rId11" Type="http://schemas.openxmlformats.org/officeDocument/2006/relationships/image" Target="../media/image295.wmf"/><Relationship Id="rId5" Type="http://schemas.openxmlformats.org/officeDocument/2006/relationships/image" Target="../media/image286.wmf"/><Relationship Id="rId15" Type="http://schemas.openxmlformats.org/officeDocument/2006/relationships/image" Target="../media/image299.wmf"/><Relationship Id="rId10" Type="http://schemas.openxmlformats.org/officeDocument/2006/relationships/image" Target="../media/image294.wmf"/><Relationship Id="rId4" Type="http://schemas.openxmlformats.org/officeDocument/2006/relationships/image" Target="../media/image285.wmf"/><Relationship Id="rId9" Type="http://schemas.openxmlformats.org/officeDocument/2006/relationships/image" Target="../media/image291.wmf"/><Relationship Id="rId14" Type="http://schemas.openxmlformats.org/officeDocument/2006/relationships/image" Target="../media/image298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emf"/><Relationship Id="rId3" Type="http://schemas.openxmlformats.org/officeDocument/2006/relationships/image" Target="../media/image302.emf"/><Relationship Id="rId7" Type="http://schemas.openxmlformats.org/officeDocument/2006/relationships/image" Target="../media/image306.emf"/><Relationship Id="rId2" Type="http://schemas.openxmlformats.org/officeDocument/2006/relationships/image" Target="../media/image301.emf"/><Relationship Id="rId1" Type="http://schemas.openxmlformats.org/officeDocument/2006/relationships/image" Target="../media/image300.wmf"/><Relationship Id="rId6" Type="http://schemas.openxmlformats.org/officeDocument/2006/relationships/image" Target="../media/image305.emf"/><Relationship Id="rId5" Type="http://schemas.openxmlformats.org/officeDocument/2006/relationships/image" Target="../media/image304.emf"/><Relationship Id="rId4" Type="http://schemas.openxmlformats.org/officeDocument/2006/relationships/image" Target="../media/image303.emf"/><Relationship Id="rId9" Type="http://schemas.openxmlformats.org/officeDocument/2006/relationships/image" Target="../media/image30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wmf"/><Relationship Id="rId2" Type="http://schemas.openxmlformats.org/officeDocument/2006/relationships/image" Target="../media/image33.emf"/><Relationship Id="rId1" Type="http://schemas.openxmlformats.org/officeDocument/2006/relationships/image" Target="../media/image32.w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emf"/><Relationship Id="rId13" Type="http://schemas.openxmlformats.org/officeDocument/2006/relationships/image" Target="../media/image321.wmf"/><Relationship Id="rId3" Type="http://schemas.openxmlformats.org/officeDocument/2006/relationships/image" Target="../media/image311.emf"/><Relationship Id="rId7" Type="http://schemas.openxmlformats.org/officeDocument/2006/relationships/image" Target="../media/image315.emf"/><Relationship Id="rId12" Type="http://schemas.openxmlformats.org/officeDocument/2006/relationships/image" Target="../media/image320.wmf"/><Relationship Id="rId2" Type="http://schemas.openxmlformats.org/officeDocument/2006/relationships/image" Target="../media/image310.emf"/><Relationship Id="rId16" Type="http://schemas.openxmlformats.org/officeDocument/2006/relationships/image" Target="../media/image324.wmf"/><Relationship Id="rId1" Type="http://schemas.openxmlformats.org/officeDocument/2006/relationships/image" Target="../media/image309.emf"/><Relationship Id="rId6" Type="http://schemas.openxmlformats.org/officeDocument/2006/relationships/image" Target="../media/image314.emf"/><Relationship Id="rId11" Type="http://schemas.openxmlformats.org/officeDocument/2006/relationships/image" Target="../media/image319.wmf"/><Relationship Id="rId5" Type="http://schemas.openxmlformats.org/officeDocument/2006/relationships/image" Target="../media/image313.emf"/><Relationship Id="rId15" Type="http://schemas.openxmlformats.org/officeDocument/2006/relationships/image" Target="../media/image323.wmf"/><Relationship Id="rId10" Type="http://schemas.openxmlformats.org/officeDocument/2006/relationships/image" Target="../media/image318.emf"/><Relationship Id="rId4" Type="http://schemas.openxmlformats.org/officeDocument/2006/relationships/image" Target="../media/image312.emf"/><Relationship Id="rId9" Type="http://schemas.openxmlformats.org/officeDocument/2006/relationships/image" Target="../media/image317.emf"/><Relationship Id="rId14" Type="http://schemas.openxmlformats.org/officeDocument/2006/relationships/image" Target="../media/image322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3" Type="http://schemas.openxmlformats.org/officeDocument/2006/relationships/image" Target="../media/image327.wmf"/><Relationship Id="rId7" Type="http://schemas.openxmlformats.org/officeDocument/2006/relationships/image" Target="../media/image331.emf"/><Relationship Id="rId12" Type="http://schemas.openxmlformats.org/officeDocument/2006/relationships/image" Target="../media/image336.emf"/><Relationship Id="rId2" Type="http://schemas.openxmlformats.org/officeDocument/2006/relationships/image" Target="../media/image326.wmf"/><Relationship Id="rId1" Type="http://schemas.openxmlformats.org/officeDocument/2006/relationships/image" Target="../media/image325.wmf"/><Relationship Id="rId6" Type="http://schemas.openxmlformats.org/officeDocument/2006/relationships/image" Target="../media/image330.emf"/><Relationship Id="rId11" Type="http://schemas.openxmlformats.org/officeDocument/2006/relationships/image" Target="../media/image335.emf"/><Relationship Id="rId5" Type="http://schemas.openxmlformats.org/officeDocument/2006/relationships/image" Target="../media/image329.wmf"/><Relationship Id="rId10" Type="http://schemas.openxmlformats.org/officeDocument/2006/relationships/image" Target="../media/image334.emf"/><Relationship Id="rId4" Type="http://schemas.openxmlformats.org/officeDocument/2006/relationships/image" Target="../media/image328.wmf"/><Relationship Id="rId9" Type="http://schemas.openxmlformats.org/officeDocument/2006/relationships/image" Target="../media/image333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wmf"/><Relationship Id="rId13" Type="http://schemas.openxmlformats.org/officeDocument/2006/relationships/image" Target="../media/image349.wmf"/><Relationship Id="rId18" Type="http://schemas.openxmlformats.org/officeDocument/2006/relationships/image" Target="../media/image354.wmf"/><Relationship Id="rId3" Type="http://schemas.openxmlformats.org/officeDocument/2006/relationships/image" Target="../media/image339.wmf"/><Relationship Id="rId7" Type="http://schemas.openxmlformats.org/officeDocument/2006/relationships/image" Target="../media/image343.wmf"/><Relationship Id="rId12" Type="http://schemas.openxmlformats.org/officeDocument/2006/relationships/image" Target="../media/image348.wmf"/><Relationship Id="rId17" Type="http://schemas.openxmlformats.org/officeDocument/2006/relationships/image" Target="../media/image353.wmf"/><Relationship Id="rId2" Type="http://schemas.openxmlformats.org/officeDocument/2006/relationships/image" Target="../media/image338.emf"/><Relationship Id="rId16" Type="http://schemas.openxmlformats.org/officeDocument/2006/relationships/image" Target="../media/image352.wmf"/><Relationship Id="rId1" Type="http://schemas.openxmlformats.org/officeDocument/2006/relationships/image" Target="../media/image337.emf"/><Relationship Id="rId6" Type="http://schemas.openxmlformats.org/officeDocument/2006/relationships/image" Target="../media/image342.wmf"/><Relationship Id="rId11" Type="http://schemas.openxmlformats.org/officeDocument/2006/relationships/image" Target="../media/image347.wmf"/><Relationship Id="rId5" Type="http://schemas.openxmlformats.org/officeDocument/2006/relationships/image" Target="../media/image341.emf"/><Relationship Id="rId15" Type="http://schemas.openxmlformats.org/officeDocument/2006/relationships/image" Target="../media/image351.wmf"/><Relationship Id="rId10" Type="http://schemas.openxmlformats.org/officeDocument/2006/relationships/image" Target="../media/image346.wmf"/><Relationship Id="rId4" Type="http://schemas.openxmlformats.org/officeDocument/2006/relationships/image" Target="../media/image340.wmf"/><Relationship Id="rId9" Type="http://schemas.openxmlformats.org/officeDocument/2006/relationships/image" Target="../media/image345.wmf"/><Relationship Id="rId14" Type="http://schemas.openxmlformats.org/officeDocument/2006/relationships/image" Target="../media/image35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wmf"/><Relationship Id="rId2" Type="http://schemas.openxmlformats.org/officeDocument/2006/relationships/image" Target="../media/image356.wmf"/><Relationship Id="rId1" Type="http://schemas.openxmlformats.org/officeDocument/2006/relationships/image" Target="../media/image355.wmf"/><Relationship Id="rId4" Type="http://schemas.openxmlformats.org/officeDocument/2006/relationships/image" Target="../media/image358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emf"/><Relationship Id="rId2" Type="http://schemas.openxmlformats.org/officeDocument/2006/relationships/image" Target="../media/image360.wmf"/><Relationship Id="rId1" Type="http://schemas.openxmlformats.org/officeDocument/2006/relationships/image" Target="../media/image359.wmf"/><Relationship Id="rId6" Type="http://schemas.openxmlformats.org/officeDocument/2006/relationships/image" Target="../media/image364.emf"/><Relationship Id="rId5" Type="http://schemas.openxmlformats.org/officeDocument/2006/relationships/image" Target="../media/image363.wmf"/><Relationship Id="rId4" Type="http://schemas.openxmlformats.org/officeDocument/2006/relationships/image" Target="../media/image362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emf"/><Relationship Id="rId3" Type="http://schemas.openxmlformats.org/officeDocument/2006/relationships/image" Target="../media/image367.emf"/><Relationship Id="rId7" Type="http://schemas.openxmlformats.org/officeDocument/2006/relationships/image" Target="../media/image371.emf"/><Relationship Id="rId2" Type="http://schemas.openxmlformats.org/officeDocument/2006/relationships/image" Target="../media/image366.emf"/><Relationship Id="rId1" Type="http://schemas.openxmlformats.org/officeDocument/2006/relationships/image" Target="../media/image365.emf"/><Relationship Id="rId6" Type="http://schemas.openxmlformats.org/officeDocument/2006/relationships/image" Target="../media/image370.emf"/><Relationship Id="rId11" Type="http://schemas.openxmlformats.org/officeDocument/2006/relationships/image" Target="../media/image375.wmf"/><Relationship Id="rId5" Type="http://schemas.openxmlformats.org/officeDocument/2006/relationships/image" Target="../media/image369.emf"/><Relationship Id="rId10" Type="http://schemas.openxmlformats.org/officeDocument/2006/relationships/image" Target="../media/image374.wmf"/><Relationship Id="rId4" Type="http://schemas.openxmlformats.org/officeDocument/2006/relationships/image" Target="../media/image368.emf"/><Relationship Id="rId9" Type="http://schemas.openxmlformats.org/officeDocument/2006/relationships/image" Target="../media/image37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emf"/><Relationship Id="rId2" Type="http://schemas.openxmlformats.org/officeDocument/2006/relationships/image" Target="../media/image379.emf"/><Relationship Id="rId1" Type="http://schemas.openxmlformats.org/officeDocument/2006/relationships/image" Target="../media/image378.emf"/><Relationship Id="rId4" Type="http://schemas.openxmlformats.org/officeDocument/2006/relationships/image" Target="../media/image381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2" Type="http://schemas.openxmlformats.org/officeDocument/2006/relationships/image" Target="../media/image380.emf"/><Relationship Id="rId1" Type="http://schemas.openxmlformats.org/officeDocument/2006/relationships/image" Target="../media/image378.e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emf"/><Relationship Id="rId1" Type="http://schemas.openxmlformats.org/officeDocument/2006/relationships/image" Target="../media/image384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wmf"/><Relationship Id="rId1" Type="http://schemas.openxmlformats.org/officeDocument/2006/relationships/image" Target="../media/image39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image" Target="../media/image42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Relationship Id="rId5" Type="http://schemas.openxmlformats.org/officeDocument/2006/relationships/image" Target="../media/image398.wmf"/><Relationship Id="rId4" Type="http://schemas.openxmlformats.org/officeDocument/2006/relationships/image" Target="../media/image397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emf"/><Relationship Id="rId2" Type="http://schemas.openxmlformats.org/officeDocument/2006/relationships/image" Target="../media/image400.emf"/><Relationship Id="rId1" Type="http://schemas.openxmlformats.org/officeDocument/2006/relationships/image" Target="../media/image399.e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emf"/><Relationship Id="rId13" Type="http://schemas.openxmlformats.org/officeDocument/2006/relationships/image" Target="../media/image411.wmf"/><Relationship Id="rId3" Type="http://schemas.openxmlformats.org/officeDocument/2006/relationships/image" Target="../media/image404.emf"/><Relationship Id="rId7" Type="http://schemas.openxmlformats.org/officeDocument/2006/relationships/image" Target="../media/image341.emf"/><Relationship Id="rId12" Type="http://schemas.openxmlformats.org/officeDocument/2006/relationships/image" Target="../media/image410.wmf"/><Relationship Id="rId2" Type="http://schemas.openxmlformats.org/officeDocument/2006/relationships/image" Target="../media/image403.emf"/><Relationship Id="rId16" Type="http://schemas.openxmlformats.org/officeDocument/2006/relationships/image" Target="../media/image414.wmf"/><Relationship Id="rId1" Type="http://schemas.openxmlformats.org/officeDocument/2006/relationships/image" Target="../media/image402.emf"/><Relationship Id="rId6" Type="http://schemas.openxmlformats.org/officeDocument/2006/relationships/image" Target="../media/image400.emf"/><Relationship Id="rId11" Type="http://schemas.openxmlformats.org/officeDocument/2006/relationships/image" Target="../media/image409.wmf"/><Relationship Id="rId5" Type="http://schemas.openxmlformats.org/officeDocument/2006/relationships/image" Target="../media/image399.emf"/><Relationship Id="rId15" Type="http://schemas.openxmlformats.org/officeDocument/2006/relationships/image" Target="../media/image413.wmf"/><Relationship Id="rId10" Type="http://schemas.openxmlformats.org/officeDocument/2006/relationships/image" Target="../media/image408.wmf"/><Relationship Id="rId4" Type="http://schemas.openxmlformats.org/officeDocument/2006/relationships/image" Target="../media/image405.wmf"/><Relationship Id="rId9" Type="http://schemas.openxmlformats.org/officeDocument/2006/relationships/image" Target="../media/image407.wmf"/><Relationship Id="rId14" Type="http://schemas.openxmlformats.org/officeDocument/2006/relationships/image" Target="../media/image412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" Type="http://schemas.openxmlformats.org/officeDocument/2006/relationships/image" Target="../media/image415.wmf"/><Relationship Id="rId6" Type="http://schemas.openxmlformats.org/officeDocument/2006/relationships/image" Target="../media/image420.wmf"/><Relationship Id="rId5" Type="http://schemas.openxmlformats.org/officeDocument/2006/relationships/image" Target="../media/image419.wmf"/><Relationship Id="rId4" Type="http://schemas.openxmlformats.org/officeDocument/2006/relationships/image" Target="../media/image418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emf"/><Relationship Id="rId13" Type="http://schemas.openxmlformats.org/officeDocument/2006/relationships/image" Target="../media/image433.emf"/><Relationship Id="rId3" Type="http://schemas.openxmlformats.org/officeDocument/2006/relationships/image" Target="../media/image423.emf"/><Relationship Id="rId7" Type="http://schemas.openxmlformats.org/officeDocument/2006/relationships/image" Target="../media/image427.emf"/><Relationship Id="rId12" Type="http://schemas.openxmlformats.org/officeDocument/2006/relationships/image" Target="../media/image432.wmf"/><Relationship Id="rId2" Type="http://schemas.openxmlformats.org/officeDocument/2006/relationships/image" Target="../media/image422.emf"/><Relationship Id="rId1" Type="http://schemas.openxmlformats.org/officeDocument/2006/relationships/image" Target="../media/image421.emf"/><Relationship Id="rId6" Type="http://schemas.openxmlformats.org/officeDocument/2006/relationships/image" Target="../media/image426.emf"/><Relationship Id="rId11" Type="http://schemas.openxmlformats.org/officeDocument/2006/relationships/image" Target="../media/image431.emf"/><Relationship Id="rId5" Type="http://schemas.openxmlformats.org/officeDocument/2006/relationships/image" Target="../media/image425.emf"/><Relationship Id="rId10" Type="http://schemas.openxmlformats.org/officeDocument/2006/relationships/image" Target="../media/image430.emf"/><Relationship Id="rId4" Type="http://schemas.openxmlformats.org/officeDocument/2006/relationships/image" Target="../media/image424.wmf"/><Relationship Id="rId9" Type="http://schemas.openxmlformats.org/officeDocument/2006/relationships/image" Target="../media/image429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image" Target="../media/image449.emf"/><Relationship Id="rId3" Type="http://schemas.openxmlformats.org/officeDocument/2006/relationships/image" Target="../media/image439.emf"/><Relationship Id="rId7" Type="http://schemas.openxmlformats.org/officeDocument/2006/relationships/image" Target="../media/image443.emf"/><Relationship Id="rId12" Type="http://schemas.openxmlformats.org/officeDocument/2006/relationships/image" Target="../media/image448.emf"/><Relationship Id="rId2" Type="http://schemas.openxmlformats.org/officeDocument/2006/relationships/image" Target="../media/image438.emf"/><Relationship Id="rId1" Type="http://schemas.openxmlformats.org/officeDocument/2006/relationships/image" Target="../media/image437.emf"/><Relationship Id="rId6" Type="http://schemas.openxmlformats.org/officeDocument/2006/relationships/image" Target="../media/image442.emf"/><Relationship Id="rId11" Type="http://schemas.openxmlformats.org/officeDocument/2006/relationships/image" Target="../media/image447.emf"/><Relationship Id="rId5" Type="http://schemas.openxmlformats.org/officeDocument/2006/relationships/image" Target="../media/image441.wmf"/><Relationship Id="rId10" Type="http://schemas.openxmlformats.org/officeDocument/2006/relationships/image" Target="../media/image446.wmf"/><Relationship Id="rId4" Type="http://schemas.openxmlformats.org/officeDocument/2006/relationships/image" Target="../media/image440.wmf"/><Relationship Id="rId9" Type="http://schemas.openxmlformats.org/officeDocument/2006/relationships/image" Target="../media/image445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emf"/><Relationship Id="rId2" Type="http://schemas.openxmlformats.org/officeDocument/2006/relationships/image" Target="../media/image452.emf"/><Relationship Id="rId1" Type="http://schemas.openxmlformats.org/officeDocument/2006/relationships/image" Target="../media/image451.emf"/><Relationship Id="rId5" Type="http://schemas.openxmlformats.org/officeDocument/2006/relationships/image" Target="../media/image455.wmf"/><Relationship Id="rId4" Type="http://schemas.openxmlformats.org/officeDocument/2006/relationships/image" Target="../media/image454.e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wmf"/><Relationship Id="rId3" Type="http://schemas.openxmlformats.org/officeDocument/2006/relationships/image" Target="../media/image458.wmf"/><Relationship Id="rId7" Type="http://schemas.openxmlformats.org/officeDocument/2006/relationships/image" Target="../media/image462.wmf"/><Relationship Id="rId2" Type="http://schemas.openxmlformats.org/officeDocument/2006/relationships/image" Target="../media/image457.wmf"/><Relationship Id="rId1" Type="http://schemas.openxmlformats.org/officeDocument/2006/relationships/image" Target="../media/image456.emf"/><Relationship Id="rId6" Type="http://schemas.openxmlformats.org/officeDocument/2006/relationships/image" Target="../media/image461.wmf"/><Relationship Id="rId5" Type="http://schemas.openxmlformats.org/officeDocument/2006/relationships/image" Target="../media/image460.wmf"/><Relationship Id="rId4" Type="http://schemas.openxmlformats.org/officeDocument/2006/relationships/image" Target="../media/image459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emf"/><Relationship Id="rId2" Type="http://schemas.openxmlformats.org/officeDocument/2006/relationships/image" Target="../media/image465.emf"/><Relationship Id="rId1" Type="http://schemas.openxmlformats.org/officeDocument/2006/relationships/image" Target="../media/image464.e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image" Target="../media/image474.wmf"/><Relationship Id="rId3" Type="http://schemas.openxmlformats.org/officeDocument/2006/relationships/image" Target="../media/image341.emf"/><Relationship Id="rId7" Type="http://schemas.openxmlformats.org/officeDocument/2006/relationships/image" Target="../media/image470.wmf"/><Relationship Id="rId12" Type="http://schemas.openxmlformats.org/officeDocument/2006/relationships/image" Target="../media/image473.wmf"/><Relationship Id="rId17" Type="http://schemas.openxmlformats.org/officeDocument/2006/relationships/image" Target="../media/image478.wmf"/><Relationship Id="rId2" Type="http://schemas.openxmlformats.org/officeDocument/2006/relationships/image" Target="../media/image400.emf"/><Relationship Id="rId16" Type="http://schemas.openxmlformats.org/officeDocument/2006/relationships/image" Target="../media/image477.wmf"/><Relationship Id="rId1" Type="http://schemas.openxmlformats.org/officeDocument/2006/relationships/image" Target="../media/image399.emf"/><Relationship Id="rId6" Type="http://schemas.openxmlformats.org/officeDocument/2006/relationships/image" Target="../media/image343.wmf"/><Relationship Id="rId11" Type="http://schemas.openxmlformats.org/officeDocument/2006/relationships/image" Target="../media/image472.wmf"/><Relationship Id="rId5" Type="http://schemas.openxmlformats.org/officeDocument/2006/relationships/image" Target="../media/image469.wmf"/><Relationship Id="rId15" Type="http://schemas.openxmlformats.org/officeDocument/2006/relationships/image" Target="../media/image476.wmf"/><Relationship Id="rId10" Type="http://schemas.openxmlformats.org/officeDocument/2006/relationships/image" Target="../media/image345.wmf"/><Relationship Id="rId4" Type="http://schemas.openxmlformats.org/officeDocument/2006/relationships/image" Target="../media/image468.wmf"/><Relationship Id="rId9" Type="http://schemas.openxmlformats.org/officeDocument/2006/relationships/image" Target="../media/image344.wmf"/><Relationship Id="rId14" Type="http://schemas.openxmlformats.org/officeDocument/2006/relationships/image" Target="../media/image47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w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wmf"/><Relationship Id="rId2" Type="http://schemas.openxmlformats.org/officeDocument/2006/relationships/image" Target="../media/image47.emf"/><Relationship Id="rId16" Type="http://schemas.openxmlformats.org/officeDocument/2006/relationships/image" Target="../media/image61.w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11" Type="http://schemas.openxmlformats.org/officeDocument/2006/relationships/image" Target="../media/image56.wmf"/><Relationship Id="rId5" Type="http://schemas.openxmlformats.org/officeDocument/2006/relationships/image" Target="../media/image50.emf"/><Relationship Id="rId15" Type="http://schemas.openxmlformats.org/officeDocument/2006/relationships/image" Target="../media/image60.wmf"/><Relationship Id="rId10" Type="http://schemas.openxmlformats.org/officeDocument/2006/relationships/image" Target="../media/image55.wmf"/><Relationship Id="rId4" Type="http://schemas.openxmlformats.org/officeDocument/2006/relationships/image" Target="../media/image49.emf"/><Relationship Id="rId9" Type="http://schemas.openxmlformats.org/officeDocument/2006/relationships/image" Target="../media/image54.wmf"/><Relationship Id="rId14" Type="http://schemas.openxmlformats.org/officeDocument/2006/relationships/image" Target="../media/image59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wmf"/><Relationship Id="rId1" Type="http://schemas.openxmlformats.org/officeDocument/2006/relationships/image" Target="../media/image479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wmf"/><Relationship Id="rId2" Type="http://schemas.openxmlformats.org/officeDocument/2006/relationships/image" Target="../media/image482.wmf"/><Relationship Id="rId1" Type="http://schemas.openxmlformats.org/officeDocument/2006/relationships/image" Target="../media/image481.wmf"/><Relationship Id="rId5" Type="http://schemas.openxmlformats.org/officeDocument/2006/relationships/image" Target="../media/image485.wmf"/><Relationship Id="rId4" Type="http://schemas.openxmlformats.org/officeDocument/2006/relationships/image" Target="../media/image484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wmf"/><Relationship Id="rId3" Type="http://schemas.openxmlformats.org/officeDocument/2006/relationships/image" Target="../media/image460.wmf"/><Relationship Id="rId7" Type="http://schemas.openxmlformats.org/officeDocument/2006/relationships/image" Target="../media/image490.wmf"/><Relationship Id="rId2" Type="http://schemas.openxmlformats.org/officeDocument/2006/relationships/image" Target="../media/image486.wmf"/><Relationship Id="rId1" Type="http://schemas.openxmlformats.org/officeDocument/2006/relationships/image" Target="../media/image458.wmf"/><Relationship Id="rId6" Type="http://schemas.openxmlformats.org/officeDocument/2006/relationships/image" Target="../media/image489.wmf"/><Relationship Id="rId11" Type="http://schemas.openxmlformats.org/officeDocument/2006/relationships/image" Target="../media/image494.wmf"/><Relationship Id="rId5" Type="http://schemas.openxmlformats.org/officeDocument/2006/relationships/image" Target="../media/image488.wmf"/><Relationship Id="rId10" Type="http://schemas.openxmlformats.org/officeDocument/2006/relationships/image" Target="../media/image493.wmf"/><Relationship Id="rId4" Type="http://schemas.openxmlformats.org/officeDocument/2006/relationships/image" Target="../media/image487.wmf"/><Relationship Id="rId9" Type="http://schemas.openxmlformats.org/officeDocument/2006/relationships/image" Target="../media/image492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emf"/><Relationship Id="rId3" Type="http://schemas.openxmlformats.org/officeDocument/2006/relationships/image" Target="../media/image499.emf"/><Relationship Id="rId7" Type="http://schemas.openxmlformats.org/officeDocument/2006/relationships/image" Target="../media/image503.emf"/><Relationship Id="rId2" Type="http://schemas.openxmlformats.org/officeDocument/2006/relationships/image" Target="../media/image498.emf"/><Relationship Id="rId1" Type="http://schemas.openxmlformats.org/officeDocument/2006/relationships/image" Target="../media/image497.emf"/><Relationship Id="rId6" Type="http://schemas.openxmlformats.org/officeDocument/2006/relationships/image" Target="../media/image502.emf"/><Relationship Id="rId5" Type="http://schemas.openxmlformats.org/officeDocument/2006/relationships/image" Target="../media/image501.emf"/><Relationship Id="rId10" Type="http://schemas.openxmlformats.org/officeDocument/2006/relationships/image" Target="../media/image506.emf"/><Relationship Id="rId4" Type="http://schemas.openxmlformats.org/officeDocument/2006/relationships/image" Target="../media/image500.emf"/><Relationship Id="rId9" Type="http://schemas.openxmlformats.org/officeDocument/2006/relationships/image" Target="../media/image505.e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emf"/><Relationship Id="rId3" Type="http://schemas.openxmlformats.org/officeDocument/2006/relationships/image" Target="../media/image510.emf"/><Relationship Id="rId7" Type="http://schemas.openxmlformats.org/officeDocument/2006/relationships/image" Target="../media/image514.emf"/><Relationship Id="rId2" Type="http://schemas.openxmlformats.org/officeDocument/2006/relationships/image" Target="../media/image509.emf"/><Relationship Id="rId1" Type="http://schemas.openxmlformats.org/officeDocument/2006/relationships/image" Target="../media/image508.emf"/><Relationship Id="rId6" Type="http://schemas.openxmlformats.org/officeDocument/2006/relationships/image" Target="../media/image513.emf"/><Relationship Id="rId11" Type="http://schemas.openxmlformats.org/officeDocument/2006/relationships/image" Target="../media/image518.emf"/><Relationship Id="rId5" Type="http://schemas.openxmlformats.org/officeDocument/2006/relationships/image" Target="../media/image512.emf"/><Relationship Id="rId10" Type="http://schemas.openxmlformats.org/officeDocument/2006/relationships/image" Target="../media/image517.emf"/><Relationship Id="rId4" Type="http://schemas.openxmlformats.org/officeDocument/2006/relationships/image" Target="../media/image511.emf"/><Relationship Id="rId9" Type="http://schemas.openxmlformats.org/officeDocument/2006/relationships/image" Target="../media/image516.e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emf"/><Relationship Id="rId3" Type="http://schemas.openxmlformats.org/officeDocument/2006/relationships/image" Target="../media/image510.emf"/><Relationship Id="rId7" Type="http://schemas.openxmlformats.org/officeDocument/2006/relationships/image" Target="../media/image514.emf"/><Relationship Id="rId2" Type="http://schemas.openxmlformats.org/officeDocument/2006/relationships/image" Target="../media/image509.emf"/><Relationship Id="rId1" Type="http://schemas.openxmlformats.org/officeDocument/2006/relationships/image" Target="../media/image508.emf"/><Relationship Id="rId6" Type="http://schemas.openxmlformats.org/officeDocument/2006/relationships/image" Target="../media/image513.emf"/><Relationship Id="rId5" Type="http://schemas.openxmlformats.org/officeDocument/2006/relationships/image" Target="../media/image512.emf"/><Relationship Id="rId10" Type="http://schemas.openxmlformats.org/officeDocument/2006/relationships/image" Target="../media/image517.emf"/><Relationship Id="rId4" Type="http://schemas.openxmlformats.org/officeDocument/2006/relationships/image" Target="../media/image511.emf"/><Relationship Id="rId9" Type="http://schemas.openxmlformats.org/officeDocument/2006/relationships/image" Target="../media/image516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emf"/><Relationship Id="rId2" Type="http://schemas.openxmlformats.org/officeDocument/2006/relationships/image" Target="../media/image520.wmf"/><Relationship Id="rId1" Type="http://schemas.openxmlformats.org/officeDocument/2006/relationships/image" Target="../media/image519.emf"/><Relationship Id="rId6" Type="http://schemas.openxmlformats.org/officeDocument/2006/relationships/image" Target="../media/image524.wmf"/><Relationship Id="rId5" Type="http://schemas.openxmlformats.org/officeDocument/2006/relationships/image" Target="../media/image523.emf"/><Relationship Id="rId4" Type="http://schemas.openxmlformats.org/officeDocument/2006/relationships/image" Target="../media/image522.e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emf"/><Relationship Id="rId3" Type="http://schemas.openxmlformats.org/officeDocument/2006/relationships/image" Target="../media/image527.wmf"/><Relationship Id="rId7" Type="http://schemas.openxmlformats.org/officeDocument/2006/relationships/image" Target="../media/image531.emf"/><Relationship Id="rId12" Type="http://schemas.openxmlformats.org/officeDocument/2006/relationships/image" Target="../media/image536.wmf"/><Relationship Id="rId2" Type="http://schemas.openxmlformats.org/officeDocument/2006/relationships/image" Target="../media/image526.wmf"/><Relationship Id="rId1" Type="http://schemas.openxmlformats.org/officeDocument/2006/relationships/image" Target="../media/image525.emf"/><Relationship Id="rId6" Type="http://schemas.openxmlformats.org/officeDocument/2006/relationships/image" Target="../media/image530.emf"/><Relationship Id="rId11" Type="http://schemas.openxmlformats.org/officeDocument/2006/relationships/image" Target="../media/image535.wmf"/><Relationship Id="rId5" Type="http://schemas.openxmlformats.org/officeDocument/2006/relationships/image" Target="../media/image529.wmf"/><Relationship Id="rId10" Type="http://schemas.openxmlformats.org/officeDocument/2006/relationships/image" Target="../media/image534.wmf"/><Relationship Id="rId4" Type="http://schemas.openxmlformats.org/officeDocument/2006/relationships/image" Target="../media/image528.wmf"/><Relationship Id="rId9" Type="http://schemas.openxmlformats.org/officeDocument/2006/relationships/image" Target="../media/image533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emf"/><Relationship Id="rId2" Type="http://schemas.openxmlformats.org/officeDocument/2006/relationships/image" Target="../media/image538.wmf"/><Relationship Id="rId1" Type="http://schemas.openxmlformats.org/officeDocument/2006/relationships/image" Target="../media/image537.emf"/><Relationship Id="rId6" Type="http://schemas.openxmlformats.org/officeDocument/2006/relationships/image" Target="../media/image542.wmf"/><Relationship Id="rId5" Type="http://schemas.openxmlformats.org/officeDocument/2006/relationships/image" Target="../media/image541.wmf"/><Relationship Id="rId4" Type="http://schemas.openxmlformats.org/officeDocument/2006/relationships/image" Target="../media/image540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emf"/><Relationship Id="rId7" Type="http://schemas.openxmlformats.org/officeDocument/2006/relationships/image" Target="../media/image541.wmf"/><Relationship Id="rId2" Type="http://schemas.openxmlformats.org/officeDocument/2006/relationships/image" Target="../media/image544.emf"/><Relationship Id="rId1" Type="http://schemas.openxmlformats.org/officeDocument/2006/relationships/image" Target="../media/image543.emf"/><Relationship Id="rId6" Type="http://schemas.openxmlformats.org/officeDocument/2006/relationships/image" Target="../media/image547.wmf"/><Relationship Id="rId5" Type="http://schemas.openxmlformats.org/officeDocument/2006/relationships/image" Target="../media/image546.wmf"/><Relationship Id="rId4" Type="http://schemas.openxmlformats.org/officeDocument/2006/relationships/image" Target="../media/image5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emf"/><Relationship Id="rId1" Type="http://schemas.openxmlformats.org/officeDocument/2006/relationships/image" Target="../media/image66.wmf"/></Relationships>
</file>

<file path=ppt/drawings/_rels/vmlDrawing7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wmf"/><Relationship Id="rId13" Type="http://schemas.openxmlformats.org/officeDocument/2006/relationships/image" Target="../media/image560.wmf"/><Relationship Id="rId3" Type="http://schemas.openxmlformats.org/officeDocument/2006/relationships/image" Target="../media/image550.emf"/><Relationship Id="rId7" Type="http://schemas.openxmlformats.org/officeDocument/2006/relationships/image" Target="../media/image554.emf"/><Relationship Id="rId12" Type="http://schemas.openxmlformats.org/officeDocument/2006/relationships/image" Target="../media/image559.emf"/><Relationship Id="rId2" Type="http://schemas.openxmlformats.org/officeDocument/2006/relationships/image" Target="../media/image549.emf"/><Relationship Id="rId1" Type="http://schemas.openxmlformats.org/officeDocument/2006/relationships/image" Target="../media/image548.emf"/><Relationship Id="rId6" Type="http://schemas.openxmlformats.org/officeDocument/2006/relationships/image" Target="../media/image553.emf"/><Relationship Id="rId11" Type="http://schemas.openxmlformats.org/officeDocument/2006/relationships/image" Target="../media/image558.emf"/><Relationship Id="rId5" Type="http://schemas.openxmlformats.org/officeDocument/2006/relationships/image" Target="../media/image552.emf"/><Relationship Id="rId10" Type="http://schemas.openxmlformats.org/officeDocument/2006/relationships/image" Target="../media/image557.wmf"/><Relationship Id="rId4" Type="http://schemas.openxmlformats.org/officeDocument/2006/relationships/image" Target="../media/image551.emf"/><Relationship Id="rId9" Type="http://schemas.openxmlformats.org/officeDocument/2006/relationships/image" Target="../media/image556.wmf"/><Relationship Id="rId14" Type="http://schemas.openxmlformats.org/officeDocument/2006/relationships/image" Target="../media/image561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wmf"/><Relationship Id="rId13" Type="http://schemas.openxmlformats.org/officeDocument/2006/relationships/image" Target="../media/image564.wmf"/><Relationship Id="rId3" Type="http://schemas.openxmlformats.org/officeDocument/2006/relationships/image" Target="../media/image550.emf"/><Relationship Id="rId7" Type="http://schemas.openxmlformats.org/officeDocument/2006/relationships/image" Target="../media/image554.emf"/><Relationship Id="rId12" Type="http://schemas.openxmlformats.org/officeDocument/2006/relationships/image" Target="../media/image559.emf"/><Relationship Id="rId17" Type="http://schemas.openxmlformats.org/officeDocument/2006/relationships/image" Target="../media/image568.wmf"/><Relationship Id="rId2" Type="http://schemas.openxmlformats.org/officeDocument/2006/relationships/image" Target="../media/image549.emf"/><Relationship Id="rId16" Type="http://schemas.openxmlformats.org/officeDocument/2006/relationships/image" Target="../media/image567.wmf"/><Relationship Id="rId1" Type="http://schemas.openxmlformats.org/officeDocument/2006/relationships/image" Target="../media/image548.emf"/><Relationship Id="rId6" Type="http://schemas.openxmlformats.org/officeDocument/2006/relationships/image" Target="../media/image553.emf"/><Relationship Id="rId11" Type="http://schemas.openxmlformats.org/officeDocument/2006/relationships/image" Target="../media/image558.emf"/><Relationship Id="rId5" Type="http://schemas.openxmlformats.org/officeDocument/2006/relationships/image" Target="../media/image552.emf"/><Relationship Id="rId15" Type="http://schemas.openxmlformats.org/officeDocument/2006/relationships/image" Target="../media/image566.wmf"/><Relationship Id="rId10" Type="http://schemas.openxmlformats.org/officeDocument/2006/relationships/image" Target="../media/image557.wmf"/><Relationship Id="rId4" Type="http://schemas.openxmlformats.org/officeDocument/2006/relationships/image" Target="../media/image551.emf"/><Relationship Id="rId9" Type="http://schemas.openxmlformats.org/officeDocument/2006/relationships/image" Target="../media/image563.wmf"/><Relationship Id="rId14" Type="http://schemas.openxmlformats.org/officeDocument/2006/relationships/image" Target="../media/image565.w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emf"/><Relationship Id="rId13" Type="http://schemas.openxmlformats.org/officeDocument/2006/relationships/image" Target="../media/image581.emf"/><Relationship Id="rId18" Type="http://schemas.openxmlformats.org/officeDocument/2006/relationships/image" Target="../media/image586.emf"/><Relationship Id="rId26" Type="http://schemas.openxmlformats.org/officeDocument/2006/relationships/image" Target="../media/image594.emf"/><Relationship Id="rId3" Type="http://schemas.openxmlformats.org/officeDocument/2006/relationships/image" Target="../media/image571.emf"/><Relationship Id="rId21" Type="http://schemas.openxmlformats.org/officeDocument/2006/relationships/image" Target="../media/image589.emf"/><Relationship Id="rId7" Type="http://schemas.openxmlformats.org/officeDocument/2006/relationships/image" Target="../media/image575.emf"/><Relationship Id="rId12" Type="http://schemas.openxmlformats.org/officeDocument/2006/relationships/image" Target="../media/image580.emf"/><Relationship Id="rId17" Type="http://schemas.openxmlformats.org/officeDocument/2006/relationships/image" Target="../media/image585.emf"/><Relationship Id="rId25" Type="http://schemas.openxmlformats.org/officeDocument/2006/relationships/image" Target="../media/image593.emf"/><Relationship Id="rId2" Type="http://schemas.openxmlformats.org/officeDocument/2006/relationships/image" Target="../media/image570.emf"/><Relationship Id="rId16" Type="http://schemas.openxmlformats.org/officeDocument/2006/relationships/image" Target="../media/image584.emf"/><Relationship Id="rId20" Type="http://schemas.openxmlformats.org/officeDocument/2006/relationships/image" Target="../media/image588.emf"/><Relationship Id="rId1" Type="http://schemas.openxmlformats.org/officeDocument/2006/relationships/image" Target="../media/image569.wmf"/><Relationship Id="rId6" Type="http://schemas.openxmlformats.org/officeDocument/2006/relationships/image" Target="../media/image574.emf"/><Relationship Id="rId11" Type="http://schemas.openxmlformats.org/officeDocument/2006/relationships/image" Target="../media/image579.emf"/><Relationship Id="rId24" Type="http://schemas.openxmlformats.org/officeDocument/2006/relationships/image" Target="../media/image592.emf"/><Relationship Id="rId5" Type="http://schemas.openxmlformats.org/officeDocument/2006/relationships/image" Target="../media/image573.emf"/><Relationship Id="rId15" Type="http://schemas.openxmlformats.org/officeDocument/2006/relationships/image" Target="../media/image583.emf"/><Relationship Id="rId23" Type="http://schemas.openxmlformats.org/officeDocument/2006/relationships/image" Target="../media/image591.emf"/><Relationship Id="rId28" Type="http://schemas.openxmlformats.org/officeDocument/2006/relationships/image" Target="../media/image596.emf"/><Relationship Id="rId10" Type="http://schemas.openxmlformats.org/officeDocument/2006/relationships/image" Target="../media/image578.emf"/><Relationship Id="rId19" Type="http://schemas.openxmlformats.org/officeDocument/2006/relationships/image" Target="../media/image587.emf"/><Relationship Id="rId4" Type="http://schemas.openxmlformats.org/officeDocument/2006/relationships/image" Target="../media/image572.emf"/><Relationship Id="rId9" Type="http://schemas.openxmlformats.org/officeDocument/2006/relationships/image" Target="../media/image577.emf"/><Relationship Id="rId14" Type="http://schemas.openxmlformats.org/officeDocument/2006/relationships/image" Target="../media/image582.emf"/><Relationship Id="rId22" Type="http://schemas.openxmlformats.org/officeDocument/2006/relationships/image" Target="../media/image590.emf"/><Relationship Id="rId27" Type="http://schemas.openxmlformats.org/officeDocument/2006/relationships/image" Target="../media/image595.e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wmf"/><Relationship Id="rId1" Type="http://schemas.openxmlformats.org/officeDocument/2006/relationships/image" Target="../media/image565.wmf"/></Relationships>
</file>

<file path=ppt/drawings/_rels/vmlDrawing7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wmf"/><Relationship Id="rId3" Type="http://schemas.openxmlformats.org/officeDocument/2006/relationships/image" Target="../media/image601.emf"/><Relationship Id="rId7" Type="http://schemas.openxmlformats.org/officeDocument/2006/relationships/image" Target="../media/image605.wmf"/><Relationship Id="rId2" Type="http://schemas.openxmlformats.org/officeDocument/2006/relationships/image" Target="../media/image600.emf"/><Relationship Id="rId1" Type="http://schemas.openxmlformats.org/officeDocument/2006/relationships/image" Target="../media/image599.emf"/><Relationship Id="rId6" Type="http://schemas.openxmlformats.org/officeDocument/2006/relationships/image" Target="../media/image604.wmf"/><Relationship Id="rId5" Type="http://schemas.openxmlformats.org/officeDocument/2006/relationships/image" Target="../media/image603.wmf"/><Relationship Id="rId10" Type="http://schemas.openxmlformats.org/officeDocument/2006/relationships/image" Target="../media/image608.wmf"/><Relationship Id="rId4" Type="http://schemas.openxmlformats.org/officeDocument/2006/relationships/image" Target="../media/image602.emf"/><Relationship Id="rId9" Type="http://schemas.openxmlformats.org/officeDocument/2006/relationships/image" Target="../media/image607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wmf"/><Relationship Id="rId3" Type="http://schemas.openxmlformats.org/officeDocument/2006/relationships/image" Target="../media/image601.emf"/><Relationship Id="rId7" Type="http://schemas.openxmlformats.org/officeDocument/2006/relationships/image" Target="../media/image611.wmf"/><Relationship Id="rId2" Type="http://schemas.openxmlformats.org/officeDocument/2006/relationships/image" Target="../media/image600.emf"/><Relationship Id="rId1" Type="http://schemas.openxmlformats.org/officeDocument/2006/relationships/image" Target="../media/image599.emf"/><Relationship Id="rId6" Type="http://schemas.openxmlformats.org/officeDocument/2006/relationships/image" Target="../media/image610.wmf"/><Relationship Id="rId5" Type="http://schemas.openxmlformats.org/officeDocument/2006/relationships/image" Target="../media/image609.wmf"/><Relationship Id="rId4" Type="http://schemas.openxmlformats.org/officeDocument/2006/relationships/image" Target="../media/image602.e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emf"/><Relationship Id="rId3" Type="http://schemas.openxmlformats.org/officeDocument/2006/relationships/image" Target="../media/image615.emf"/><Relationship Id="rId7" Type="http://schemas.openxmlformats.org/officeDocument/2006/relationships/image" Target="../media/image619.emf"/><Relationship Id="rId2" Type="http://schemas.openxmlformats.org/officeDocument/2006/relationships/image" Target="../media/image614.emf"/><Relationship Id="rId1" Type="http://schemas.openxmlformats.org/officeDocument/2006/relationships/image" Target="../media/image613.emf"/><Relationship Id="rId6" Type="http://schemas.openxmlformats.org/officeDocument/2006/relationships/image" Target="../media/image618.emf"/><Relationship Id="rId5" Type="http://schemas.openxmlformats.org/officeDocument/2006/relationships/image" Target="../media/image617.emf"/><Relationship Id="rId4" Type="http://schemas.openxmlformats.org/officeDocument/2006/relationships/image" Target="../media/image616.emf"/><Relationship Id="rId9" Type="http://schemas.openxmlformats.org/officeDocument/2006/relationships/image" Target="../media/image621.e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emf"/><Relationship Id="rId2" Type="http://schemas.openxmlformats.org/officeDocument/2006/relationships/image" Target="../media/image623.emf"/><Relationship Id="rId1" Type="http://schemas.openxmlformats.org/officeDocument/2006/relationships/image" Target="../media/image622.emf"/><Relationship Id="rId4" Type="http://schemas.openxmlformats.org/officeDocument/2006/relationships/image" Target="../media/image625.e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emf"/><Relationship Id="rId3" Type="http://schemas.openxmlformats.org/officeDocument/2006/relationships/image" Target="../media/image628.emf"/><Relationship Id="rId7" Type="http://schemas.openxmlformats.org/officeDocument/2006/relationships/image" Target="../media/image632.wmf"/><Relationship Id="rId2" Type="http://schemas.openxmlformats.org/officeDocument/2006/relationships/image" Target="../media/image627.emf"/><Relationship Id="rId1" Type="http://schemas.openxmlformats.org/officeDocument/2006/relationships/image" Target="../media/image626.wmf"/><Relationship Id="rId6" Type="http://schemas.openxmlformats.org/officeDocument/2006/relationships/image" Target="../media/image631.emf"/><Relationship Id="rId5" Type="http://schemas.openxmlformats.org/officeDocument/2006/relationships/image" Target="../media/image630.emf"/><Relationship Id="rId10" Type="http://schemas.openxmlformats.org/officeDocument/2006/relationships/image" Target="../media/image635.emf"/><Relationship Id="rId4" Type="http://schemas.openxmlformats.org/officeDocument/2006/relationships/image" Target="../media/image629.emf"/><Relationship Id="rId9" Type="http://schemas.openxmlformats.org/officeDocument/2006/relationships/image" Target="../media/image634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wmf"/><Relationship Id="rId2" Type="http://schemas.openxmlformats.org/officeDocument/2006/relationships/image" Target="../media/image637.wmf"/><Relationship Id="rId1" Type="http://schemas.openxmlformats.org/officeDocument/2006/relationships/image" Target="../media/image636.wmf"/><Relationship Id="rId5" Type="http://schemas.openxmlformats.org/officeDocument/2006/relationships/image" Target="../media/image640.emf"/><Relationship Id="rId4" Type="http://schemas.openxmlformats.org/officeDocument/2006/relationships/image" Target="../media/image63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wmf"/><Relationship Id="rId2" Type="http://schemas.openxmlformats.org/officeDocument/2006/relationships/image" Target="../media/image642.emf"/><Relationship Id="rId1" Type="http://schemas.openxmlformats.org/officeDocument/2006/relationships/image" Target="../media/image641.emf"/><Relationship Id="rId5" Type="http://schemas.openxmlformats.org/officeDocument/2006/relationships/image" Target="../media/image645.emf"/><Relationship Id="rId4" Type="http://schemas.openxmlformats.org/officeDocument/2006/relationships/image" Target="../media/image64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12A52-23C9-47E1-AD79-E1088F76B297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F47B9-DB74-4506-A6B8-A58764AB2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00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83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2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4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22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9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70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13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49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70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0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1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948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82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电影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照相机的镜头：消除或减弱物体的反光。例如，拍摄水里的鱼；拍摄玻璃橱窗里的物品；拍摄树叶；拍摄蓝天时，蓝天更蓝，对比鲜明，色彩饱和。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减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光镜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115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为什么要研究光的偏振？不同偏振态的光与物质的相互作用规律不同。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746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圆偏振光和椭圆偏振光可以分解为相互垂直的两个线偏振光，它们有固定的相位差。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28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自然光和部分偏振光</a:t>
            </a:r>
            <a:r>
              <a:rPr lang="zh-CN" altLang="en-US" dirty="0"/>
              <a:t>可以分解为相互垂直的两个线偏振光，</a:t>
            </a:r>
            <a:r>
              <a:rPr lang="zh-CN" altLang="en-US" dirty="0" smtClean="0"/>
              <a:t>它们没有</a:t>
            </a:r>
            <a:r>
              <a:rPr lang="zh-CN" altLang="en-US" dirty="0"/>
              <a:t>固定的相位差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4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312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偏振片：碘链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起</a:t>
            </a:r>
            <a:r>
              <a:rPr lang="zh-CN" altLang="en-US" dirty="0" smtClean="0"/>
              <a:t>偏：产生偏振光（将自然光变为偏振光）的过程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检偏：检验偏振光（检验光的偏振态）的过程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旋转检偏器一周，出现两次光强最大，两次光强为零（消光）。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检验线偏振光：出现消光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如何检验线偏振光、自然光、部分偏振光？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135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马吕斯：法国工程师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83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028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5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干涉级次？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70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112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入射面：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分量、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分量：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43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布儒斯特：英国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物理学家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23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测量折射率的方法：最小偏向角法、折射极限法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18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天文望远镜、扫描电镜（扫描电子显微镜）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13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8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光谱仪、单色仪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5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光栅：</a:t>
            </a:r>
            <a:r>
              <a:rPr lang="zh-CN" altLang="en-US" smtClean="0"/>
              <a:t>具有周期性结构的光学元件。一维光栅、二维光栅、三维光栅（晶体）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68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24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F47B9-DB74-4506-A6B8-A58764AB29B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4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8D09-FF1E-401F-97FE-3B18B17218A5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9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A5BC-2C81-47ED-97A3-A24870B4AD70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B752E-2743-4BCA-A696-9BBDB5568388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926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90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184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7230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107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589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31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178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C2EBE-456A-4886-A23F-656DBD0AFA6E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87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79199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21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7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02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119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55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5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2231D-A0EC-4D52-A672-D53519D145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172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CAF33-82DD-439F-92D2-BB793D9ABB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C6628-BF26-4C13-9F6B-C35BAA056CA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15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1821-471D-4071-99E4-285F1DC88608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04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88E2E-62D3-4BCC-804E-EADBC1781C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06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09BD8-C27F-4940-BEA8-A519768CA44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24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3197-170C-41DC-92C1-5C2B361E8D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F0740-324A-4E61-B608-DA49CD03DD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86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AA611-FE49-4B50-BD59-68B66A0945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97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A2E5A-FF4C-4554-A7F0-D2C4290B47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3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45112-6353-4DA4-9E22-FB141FBD3F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15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CF1EB-93E6-41B4-9038-9D41F9B3C85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32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2231D-A0EC-4D52-A672-D53519D145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926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CAF33-82DD-439F-92D2-BB793D9ABB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4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7D97-F2A5-4C6D-AA33-615BD7A33451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3339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C6628-BF26-4C13-9F6B-C35BAA056CA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266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88E2E-62D3-4BCC-804E-EADBC1781C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58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09BD8-C27F-4940-BEA8-A519768CA44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423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3197-170C-41DC-92C1-5C2B361E8D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284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F0740-324A-4E61-B608-DA49CD03DD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77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AA611-FE49-4B50-BD59-68B66A0945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148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A2E5A-FF4C-4554-A7F0-D2C4290B47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55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45112-6353-4DA4-9E22-FB141FBD3F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CF1EB-93E6-41B4-9038-9D41F9B3C85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142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2231D-A0EC-4D52-A672-D53519D145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7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B9D8-46B5-41DB-9DA7-CD3812CAD834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596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CAF33-82DD-439F-92D2-BB793D9ABBF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32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C6628-BF26-4C13-9F6B-C35BAA056CA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637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88E2E-62D3-4BCC-804E-EADBC1781C5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035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09BD8-C27F-4940-BEA8-A519768CA44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043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3197-170C-41DC-92C1-5C2B361E8D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078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F0740-324A-4E61-B608-DA49CD03DD6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40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AA611-FE49-4B50-BD59-68B66A0945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381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A2E5A-FF4C-4554-A7F0-D2C4290B470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683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45112-6353-4DA4-9E22-FB141FBD3FA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386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CF1EB-93E6-41B4-9038-9D41F9B3C85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2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ED985-0B0B-41F0-A024-C86A14DFFE5A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4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AE4D6-9985-4F36-8634-72BFDB9C9AFD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3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D6B0-856F-4D06-BC62-7F316CF483B3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01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6718-AA76-4BEA-90B6-5DD70460B7BC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56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54461-C2D3-4DA1-B4CB-D69BF0EA6CF4}" type="datetime1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BFF3-3B72-4D96-9AAD-1FA045D44F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6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1B3B"/>
            </a:gs>
            <a:gs pos="100000">
              <a:srgbClr val="001B3B">
                <a:gamma/>
                <a:shade val="46275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50825" y="265113"/>
            <a:ext cx="8626475" cy="6272212"/>
          </a:xfrm>
          <a:prstGeom prst="rect">
            <a:avLst/>
          </a:prstGeom>
          <a:noFill/>
          <a:ln w="19050">
            <a:solidFill>
              <a:srgbClr val="006699">
                <a:alpha val="35001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099" name="AutoShape 3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346950" y="6608763"/>
            <a:ext cx="571500" cy="182562"/>
          </a:xfrm>
          <a:prstGeom prst="actionButtonBackPrevious">
            <a:avLst/>
          </a:prstGeom>
          <a:solidFill>
            <a:srgbClr val="0D4153"/>
          </a:solidFill>
          <a:ln w="3175">
            <a:solidFill>
              <a:srgbClr val="001E1D">
                <a:alpha val="60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E1D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100" name="AutoShape 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972425" y="6602413"/>
            <a:ext cx="571500" cy="182562"/>
          </a:xfrm>
          <a:prstGeom prst="actionButtonForwardNext">
            <a:avLst/>
          </a:prstGeom>
          <a:solidFill>
            <a:srgbClr val="0D4153"/>
          </a:solidFill>
          <a:ln w="9525">
            <a:solidFill>
              <a:srgbClr val="00284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284C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5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BBC337-E33D-41A6-9EA6-56BA2907D821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4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BBC337-E33D-41A6-9EA6-56BA2907D821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6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BBC337-E33D-41A6-9EA6-56BA2907D821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5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3.emf"/><Relationship Id="rId26" Type="http://schemas.openxmlformats.org/officeDocument/2006/relationships/image" Target="../media/image57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34" Type="http://schemas.openxmlformats.org/officeDocument/2006/relationships/image" Target="../media/image61.wmf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3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emf"/><Relationship Id="rId20" Type="http://schemas.openxmlformats.org/officeDocument/2006/relationships/image" Target="../media/image54.wmf"/><Relationship Id="rId29" Type="http://schemas.openxmlformats.org/officeDocument/2006/relationships/oleObject" Target="../embeddings/oleObject60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56.wmf"/><Relationship Id="rId32" Type="http://schemas.openxmlformats.org/officeDocument/2006/relationships/image" Target="../media/image60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28" Type="http://schemas.openxmlformats.org/officeDocument/2006/relationships/image" Target="../media/image58.wmf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55.bin"/><Relationship Id="rId31" Type="http://schemas.openxmlformats.org/officeDocument/2006/relationships/oleObject" Target="../embeddings/oleObject61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1.emf"/><Relationship Id="rId22" Type="http://schemas.openxmlformats.org/officeDocument/2006/relationships/image" Target="../media/image55.wmf"/><Relationship Id="rId27" Type="http://schemas.openxmlformats.org/officeDocument/2006/relationships/oleObject" Target="../embeddings/oleObject59.bin"/><Relationship Id="rId30" Type="http://schemas.openxmlformats.org/officeDocument/2006/relationships/image" Target="../media/image59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3.bin"/><Relationship Id="rId13" Type="http://schemas.openxmlformats.org/officeDocument/2006/relationships/image" Target="../media/image552.emf"/><Relationship Id="rId18" Type="http://schemas.openxmlformats.org/officeDocument/2006/relationships/oleObject" Target="../embeddings/oleObject588.bin"/><Relationship Id="rId26" Type="http://schemas.openxmlformats.org/officeDocument/2006/relationships/oleObject" Target="../embeddings/oleObject592.bin"/><Relationship Id="rId3" Type="http://schemas.openxmlformats.org/officeDocument/2006/relationships/notesSlide" Target="../notesSlides/notesSlide32.xml"/><Relationship Id="rId21" Type="http://schemas.openxmlformats.org/officeDocument/2006/relationships/image" Target="../media/image563.wmf"/><Relationship Id="rId34" Type="http://schemas.openxmlformats.org/officeDocument/2006/relationships/image" Target="../media/image566.wmf"/><Relationship Id="rId7" Type="http://schemas.openxmlformats.org/officeDocument/2006/relationships/image" Target="../media/image549.emf"/><Relationship Id="rId12" Type="http://schemas.openxmlformats.org/officeDocument/2006/relationships/oleObject" Target="../embeddings/oleObject585.bin"/><Relationship Id="rId17" Type="http://schemas.openxmlformats.org/officeDocument/2006/relationships/image" Target="../media/image554.emf"/><Relationship Id="rId25" Type="http://schemas.openxmlformats.org/officeDocument/2006/relationships/image" Target="../media/image558.emf"/><Relationship Id="rId33" Type="http://schemas.openxmlformats.org/officeDocument/2006/relationships/oleObject" Target="../embeddings/oleObject596.bin"/><Relationship Id="rId38" Type="http://schemas.openxmlformats.org/officeDocument/2006/relationships/image" Target="../media/image56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87.bin"/><Relationship Id="rId20" Type="http://schemas.openxmlformats.org/officeDocument/2006/relationships/oleObject" Target="../embeddings/oleObject589.bin"/><Relationship Id="rId29" Type="http://schemas.openxmlformats.org/officeDocument/2006/relationships/oleObject" Target="../embeddings/oleObject594.bin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582.bin"/><Relationship Id="rId11" Type="http://schemas.openxmlformats.org/officeDocument/2006/relationships/image" Target="../media/image551.emf"/><Relationship Id="rId24" Type="http://schemas.openxmlformats.org/officeDocument/2006/relationships/oleObject" Target="../embeddings/oleObject591.bin"/><Relationship Id="rId32" Type="http://schemas.openxmlformats.org/officeDocument/2006/relationships/image" Target="../media/image565.wmf"/><Relationship Id="rId37" Type="http://schemas.openxmlformats.org/officeDocument/2006/relationships/oleObject" Target="../embeddings/oleObject598.bin"/><Relationship Id="rId5" Type="http://schemas.openxmlformats.org/officeDocument/2006/relationships/image" Target="../media/image548.emf"/><Relationship Id="rId15" Type="http://schemas.openxmlformats.org/officeDocument/2006/relationships/image" Target="../media/image553.emf"/><Relationship Id="rId23" Type="http://schemas.openxmlformats.org/officeDocument/2006/relationships/image" Target="../media/image557.wmf"/><Relationship Id="rId28" Type="http://schemas.openxmlformats.org/officeDocument/2006/relationships/oleObject" Target="../embeddings/oleObject593.bin"/><Relationship Id="rId36" Type="http://schemas.openxmlformats.org/officeDocument/2006/relationships/image" Target="../media/image567.wmf"/><Relationship Id="rId10" Type="http://schemas.openxmlformats.org/officeDocument/2006/relationships/oleObject" Target="../embeddings/oleObject584.bin"/><Relationship Id="rId19" Type="http://schemas.openxmlformats.org/officeDocument/2006/relationships/image" Target="../media/image562.wmf"/><Relationship Id="rId31" Type="http://schemas.openxmlformats.org/officeDocument/2006/relationships/oleObject" Target="../embeddings/oleObject595.bin"/><Relationship Id="rId4" Type="http://schemas.openxmlformats.org/officeDocument/2006/relationships/oleObject" Target="../embeddings/oleObject581.bin"/><Relationship Id="rId9" Type="http://schemas.openxmlformats.org/officeDocument/2006/relationships/image" Target="../media/image550.emf"/><Relationship Id="rId14" Type="http://schemas.openxmlformats.org/officeDocument/2006/relationships/oleObject" Target="../embeddings/oleObject586.bin"/><Relationship Id="rId22" Type="http://schemas.openxmlformats.org/officeDocument/2006/relationships/oleObject" Target="../embeddings/oleObject590.bin"/><Relationship Id="rId27" Type="http://schemas.openxmlformats.org/officeDocument/2006/relationships/image" Target="../media/image559.emf"/><Relationship Id="rId30" Type="http://schemas.openxmlformats.org/officeDocument/2006/relationships/image" Target="../media/image564.wmf"/><Relationship Id="rId35" Type="http://schemas.openxmlformats.org/officeDocument/2006/relationships/oleObject" Target="../embeddings/oleObject597.bin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04.bin"/><Relationship Id="rId18" Type="http://schemas.openxmlformats.org/officeDocument/2006/relationships/image" Target="../media/image576.emf"/><Relationship Id="rId26" Type="http://schemas.openxmlformats.org/officeDocument/2006/relationships/image" Target="../media/image580.emf"/><Relationship Id="rId39" Type="http://schemas.openxmlformats.org/officeDocument/2006/relationships/oleObject" Target="../embeddings/oleObject617.bin"/><Relationship Id="rId21" Type="http://schemas.openxmlformats.org/officeDocument/2006/relationships/oleObject" Target="../embeddings/oleObject608.bin"/><Relationship Id="rId34" Type="http://schemas.openxmlformats.org/officeDocument/2006/relationships/image" Target="../media/image584.emf"/><Relationship Id="rId42" Type="http://schemas.openxmlformats.org/officeDocument/2006/relationships/image" Target="../media/image588.emf"/><Relationship Id="rId47" Type="http://schemas.openxmlformats.org/officeDocument/2006/relationships/oleObject" Target="../embeddings/oleObject621.bin"/><Relationship Id="rId50" Type="http://schemas.openxmlformats.org/officeDocument/2006/relationships/image" Target="../media/image592.emf"/><Relationship Id="rId55" Type="http://schemas.openxmlformats.org/officeDocument/2006/relationships/oleObject" Target="../embeddings/oleObject625.bin"/><Relationship Id="rId7" Type="http://schemas.openxmlformats.org/officeDocument/2006/relationships/oleObject" Target="../embeddings/oleObject601.bin"/><Relationship Id="rId12" Type="http://schemas.openxmlformats.org/officeDocument/2006/relationships/image" Target="../media/image573.emf"/><Relationship Id="rId17" Type="http://schemas.openxmlformats.org/officeDocument/2006/relationships/oleObject" Target="../embeddings/oleObject606.bin"/><Relationship Id="rId25" Type="http://schemas.openxmlformats.org/officeDocument/2006/relationships/oleObject" Target="../embeddings/oleObject610.bin"/><Relationship Id="rId33" Type="http://schemas.openxmlformats.org/officeDocument/2006/relationships/oleObject" Target="../embeddings/oleObject614.bin"/><Relationship Id="rId38" Type="http://schemas.openxmlformats.org/officeDocument/2006/relationships/image" Target="../media/image586.emf"/><Relationship Id="rId46" Type="http://schemas.openxmlformats.org/officeDocument/2006/relationships/image" Target="../media/image590.emf"/><Relationship Id="rId59" Type="http://schemas.openxmlformats.org/officeDocument/2006/relationships/image" Target="../media/image597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5.emf"/><Relationship Id="rId20" Type="http://schemas.openxmlformats.org/officeDocument/2006/relationships/image" Target="../media/image577.emf"/><Relationship Id="rId29" Type="http://schemas.openxmlformats.org/officeDocument/2006/relationships/oleObject" Target="../embeddings/oleObject612.bin"/><Relationship Id="rId41" Type="http://schemas.openxmlformats.org/officeDocument/2006/relationships/oleObject" Target="../embeddings/oleObject618.bin"/><Relationship Id="rId54" Type="http://schemas.openxmlformats.org/officeDocument/2006/relationships/image" Target="../media/image594.e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570.emf"/><Relationship Id="rId11" Type="http://schemas.openxmlformats.org/officeDocument/2006/relationships/oleObject" Target="../embeddings/oleObject603.bin"/><Relationship Id="rId24" Type="http://schemas.openxmlformats.org/officeDocument/2006/relationships/image" Target="../media/image579.emf"/><Relationship Id="rId32" Type="http://schemas.openxmlformats.org/officeDocument/2006/relationships/image" Target="../media/image583.emf"/><Relationship Id="rId37" Type="http://schemas.openxmlformats.org/officeDocument/2006/relationships/oleObject" Target="../embeddings/oleObject616.bin"/><Relationship Id="rId40" Type="http://schemas.openxmlformats.org/officeDocument/2006/relationships/image" Target="../media/image587.emf"/><Relationship Id="rId45" Type="http://schemas.openxmlformats.org/officeDocument/2006/relationships/oleObject" Target="../embeddings/oleObject620.bin"/><Relationship Id="rId53" Type="http://schemas.openxmlformats.org/officeDocument/2006/relationships/oleObject" Target="../embeddings/oleObject624.bin"/><Relationship Id="rId58" Type="http://schemas.openxmlformats.org/officeDocument/2006/relationships/image" Target="../media/image596.emf"/><Relationship Id="rId5" Type="http://schemas.openxmlformats.org/officeDocument/2006/relationships/oleObject" Target="../embeddings/oleObject600.bin"/><Relationship Id="rId15" Type="http://schemas.openxmlformats.org/officeDocument/2006/relationships/oleObject" Target="../embeddings/oleObject605.bin"/><Relationship Id="rId23" Type="http://schemas.openxmlformats.org/officeDocument/2006/relationships/oleObject" Target="../embeddings/oleObject609.bin"/><Relationship Id="rId28" Type="http://schemas.openxmlformats.org/officeDocument/2006/relationships/image" Target="../media/image581.emf"/><Relationship Id="rId36" Type="http://schemas.openxmlformats.org/officeDocument/2006/relationships/image" Target="../media/image585.emf"/><Relationship Id="rId49" Type="http://schemas.openxmlformats.org/officeDocument/2006/relationships/oleObject" Target="../embeddings/oleObject622.bin"/><Relationship Id="rId57" Type="http://schemas.openxmlformats.org/officeDocument/2006/relationships/oleObject" Target="../embeddings/oleObject626.bin"/><Relationship Id="rId10" Type="http://schemas.openxmlformats.org/officeDocument/2006/relationships/image" Target="../media/image572.emf"/><Relationship Id="rId19" Type="http://schemas.openxmlformats.org/officeDocument/2006/relationships/oleObject" Target="../embeddings/oleObject607.bin"/><Relationship Id="rId31" Type="http://schemas.openxmlformats.org/officeDocument/2006/relationships/oleObject" Target="../embeddings/oleObject613.bin"/><Relationship Id="rId44" Type="http://schemas.openxmlformats.org/officeDocument/2006/relationships/image" Target="../media/image589.emf"/><Relationship Id="rId52" Type="http://schemas.openxmlformats.org/officeDocument/2006/relationships/image" Target="../media/image593.emf"/><Relationship Id="rId4" Type="http://schemas.openxmlformats.org/officeDocument/2006/relationships/image" Target="../media/image569.wmf"/><Relationship Id="rId9" Type="http://schemas.openxmlformats.org/officeDocument/2006/relationships/oleObject" Target="../embeddings/oleObject602.bin"/><Relationship Id="rId14" Type="http://schemas.openxmlformats.org/officeDocument/2006/relationships/image" Target="../media/image574.emf"/><Relationship Id="rId22" Type="http://schemas.openxmlformats.org/officeDocument/2006/relationships/image" Target="../media/image578.emf"/><Relationship Id="rId27" Type="http://schemas.openxmlformats.org/officeDocument/2006/relationships/oleObject" Target="../embeddings/oleObject611.bin"/><Relationship Id="rId30" Type="http://schemas.openxmlformats.org/officeDocument/2006/relationships/image" Target="../media/image582.emf"/><Relationship Id="rId35" Type="http://schemas.openxmlformats.org/officeDocument/2006/relationships/oleObject" Target="../embeddings/oleObject615.bin"/><Relationship Id="rId43" Type="http://schemas.openxmlformats.org/officeDocument/2006/relationships/oleObject" Target="../embeddings/oleObject619.bin"/><Relationship Id="rId48" Type="http://schemas.openxmlformats.org/officeDocument/2006/relationships/image" Target="../media/image591.emf"/><Relationship Id="rId56" Type="http://schemas.openxmlformats.org/officeDocument/2006/relationships/image" Target="../media/image595.emf"/><Relationship Id="rId8" Type="http://schemas.openxmlformats.org/officeDocument/2006/relationships/image" Target="../media/image571.emf"/><Relationship Id="rId51" Type="http://schemas.openxmlformats.org/officeDocument/2006/relationships/oleObject" Target="../embeddings/oleObject623.bin"/><Relationship Id="rId3" Type="http://schemas.openxmlformats.org/officeDocument/2006/relationships/oleObject" Target="../embeddings/oleObject599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628.bin"/><Relationship Id="rId5" Type="http://schemas.openxmlformats.org/officeDocument/2006/relationships/image" Target="../media/image565.wmf"/><Relationship Id="rId4" Type="http://schemas.openxmlformats.org/officeDocument/2006/relationships/oleObject" Target="../embeddings/oleObject627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emf"/><Relationship Id="rId13" Type="http://schemas.openxmlformats.org/officeDocument/2006/relationships/oleObject" Target="../embeddings/oleObject634.bin"/><Relationship Id="rId18" Type="http://schemas.openxmlformats.org/officeDocument/2006/relationships/image" Target="../media/image606.wmf"/><Relationship Id="rId3" Type="http://schemas.openxmlformats.org/officeDocument/2006/relationships/oleObject" Target="../embeddings/oleObject629.bin"/><Relationship Id="rId21" Type="http://schemas.openxmlformats.org/officeDocument/2006/relationships/oleObject" Target="../embeddings/oleObject638.bin"/><Relationship Id="rId7" Type="http://schemas.openxmlformats.org/officeDocument/2006/relationships/oleObject" Target="../embeddings/oleObject631.bin"/><Relationship Id="rId12" Type="http://schemas.openxmlformats.org/officeDocument/2006/relationships/image" Target="../media/image603.wmf"/><Relationship Id="rId17" Type="http://schemas.openxmlformats.org/officeDocument/2006/relationships/oleObject" Target="../embeddings/oleObject6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5.wmf"/><Relationship Id="rId20" Type="http://schemas.openxmlformats.org/officeDocument/2006/relationships/image" Target="../media/image607.wmf"/><Relationship Id="rId1" Type="http://schemas.openxmlformats.org/officeDocument/2006/relationships/vmlDrawing" Target="../drawings/vmlDrawing74.vml"/><Relationship Id="rId6" Type="http://schemas.openxmlformats.org/officeDocument/2006/relationships/image" Target="../media/image600.emf"/><Relationship Id="rId11" Type="http://schemas.openxmlformats.org/officeDocument/2006/relationships/oleObject" Target="../embeddings/oleObject633.bin"/><Relationship Id="rId5" Type="http://schemas.openxmlformats.org/officeDocument/2006/relationships/oleObject" Target="../embeddings/oleObject630.bin"/><Relationship Id="rId15" Type="http://schemas.openxmlformats.org/officeDocument/2006/relationships/oleObject" Target="../embeddings/oleObject635.bin"/><Relationship Id="rId10" Type="http://schemas.openxmlformats.org/officeDocument/2006/relationships/image" Target="../media/image602.emf"/><Relationship Id="rId19" Type="http://schemas.openxmlformats.org/officeDocument/2006/relationships/oleObject" Target="../embeddings/oleObject637.bin"/><Relationship Id="rId4" Type="http://schemas.openxmlformats.org/officeDocument/2006/relationships/image" Target="../media/image599.emf"/><Relationship Id="rId9" Type="http://schemas.openxmlformats.org/officeDocument/2006/relationships/oleObject" Target="../embeddings/oleObject632.bin"/><Relationship Id="rId14" Type="http://schemas.openxmlformats.org/officeDocument/2006/relationships/image" Target="../media/image604.wmf"/><Relationship Id="rId22" Type="http://schemas.openxmlformats.org/officeDocument/2006/relationships/image" Target="../media/image608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emf"/><Relationship Id="rId13" Type="http://schemas.openxmlformats.org/officeDocument/2006/relationships/oleObject" Target="../embeddings/oleObject644.bin"/><Relationship Id="rId18" Type="http://schemas.openxmlformats.org/officeDocument/2006/relationships/image" Target="../media/image612.wmf"/><Relationship Id="rId3" Type="http://schemas.openxmlformats.org/officeDocument/2006/relationships/oleObject" Target="../embeddings/oleObject639.bin"/><Relationship Id="rId7" Type="http://schemas.openxmlformats.org/officeDocument/2006/relationships/oleObject" Target="../embeddings/oleObject641.bin"/><Relationship Id="rId12" Type="http://schemas.openxmlformats.org/officeDocument/2006/relationships/image" Target="../media/image609.wmf"/><Relationship Id="rId17" Type="http://schemas.openxmlformats.org/officeDocument/2006/relationships/oleObject" Target="../embeddings/oleObject6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1.wmf"/><Relationship Id="rId1" Type="http://schemas.openxmlformats.org/officeDocument/2006/relationships/vmlDrawing" Target="../drawings/vmlDrawing75.vml"/><Relationship Id="rId6" Type="http://schemas.openxmlformats.org/officeDocument/2006/relationships/image" Target="../media/image600.emf"/><Relationship Id="rId11" Type="http://schemas.openxmlformats.org/officeDocument/2006/relationships/oleObject" Target="../embeddings/oleObject643.bin"/><Relationship Id="rId5" Type="http://schemas.openxmlformats.org/officeDocument/2006/relationships/oleObject" Target="../embeddings/oleObject640.bin"/><Relationship Id="rId15" Type="http://schemas.openxmlformats.org/officeDocument/2006/relationships/oleObject" Target="../embeddings/oleObject645.bin"/><Relationship Id="rId10" Type="http://schemas.openxmlformats.org/officeDocument/2006/relationships/image" Target="../media/image602.emf"/><Relationship Id="rId4" Type="http://schemas.openxmlformats.org/officeDocument/2006/relationships/image" Target="../media/image599.emf"/><Relationship Id="rId9" Type="http://schemas.openxmlformats.org/officeDocument/2006/relationships/oleObject" Target="../embeddings/oleObject642.bin"/><Relationship Id="rId14" Type="http://schemas.openxmlformats.org/officeDocument/2006/relationships/image" Target="../media/image610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emf"/><Relationship Id="rId13" Type="http://schemas.openxmlformats.org/officeDocument/2006/relationships/oleObject" Target="../embeddings/oleObject652.bin"/><Relationship Id="rId18" Type="http://schemas.openxmlformats.org/officeDocument/2006/relationships/image" Target="../media/image620.emf"/><Relationship Id="rId3" Type="http://schemas.openxmlformats.org/officeDocument/2006/relationships/oleObject" Target="../embeddings/oleObject647.bin"/><Relationship Id="rId7" Type="http://schemas.openxmlformats.org/officeDocument/2006/relationships/oleObject" Target="../embeddings/oleObject649.bin"/><Relationship Id="rId12" Type="http://schemas.openxmlformats.org/officeDocument/2006/relationships/image" Target="../media/image617.emf"/><Relationship Id="rId17" Type="http://schemas.openxmlformats.org/officeDocument/2006/relationships/oleObject" Target="../embeddings/oleObject6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9.emf"/><Relationship Id="rId20" Type="http://schemas.openxmlformats.org/officeDocument/2006/relationships/image" Target="../media/image621.emf"/><Relationship Id="rId1" Type="http://schemas.openxmlformats.org/officeDocument/2006/relationships/vmlDrawing" Target="../drawings/vmlDrawing76.vml"/><Relationship Id="rId6" Type="http://schemas.openxmlformats.org/officeDocument/2006/relationships/image" Target="../media/image614.emf"/><Relationship Id="rId11" Type="http://schemas.openxmlformats.org/officeDocument/2006/relationships/oleObject" Target="../embeddings/oleObject651.bin"/><Relationship Id="rId5" Type="http://schemas.openxmlformats.org/officeDocument/2006/relationships/oleObject" Target="../embeddings/oleObject648.bin"/><Relationship Id="rId15" Type="http://schemas.openxmlformats.org/officeDocument/2006/relationships/oleObject" Target="../embeddings/oleObject653.bin"/><Relationship Id="rId10" Type="http://schemas.openxmlformats.org/officeDocument/2006/relationships/image" Target="../media/image616.emf"/><Relationship Id="rId19" Type="http://schemas.openxmlformats.org/officeDocument/2006/relationships/oleObject" Target="../embeddings/oleObject655.bin"/><Relationship Id="rId4" Type="http://schemas.openxmlformats.org/officeDocument/2006/relationships/image" Target="../media/image613.emf"/><Relationship Id="rId9" Type="http://schemas.openxmlformats.org/officeDocument/2006/relationships/oleObject" Target="../embeddings/oleObject650.bin"/><Relationship Id="rId14" Type="http://schemas.openxmlformats.org/officeDocument/2006/relationships/image" Target="../media/image618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emf"/><Relationship Id="rId3" Type="http://schemas.openxmlformats.org/officeDocument/2006/relationships/oleObject" Target="../embeddings/oleObject656.bin"/><Relationship Id="rId7" Type="http://schemas.openxmlformats.org/officeDocument/2006/relationships/oleObject" Target="../embeddings/oleObject6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623.emf"/><Relationship Id="rId5" Type="http://schemas.openxmlformats.org/officeDocument/2006/relationships/oleObject" Target="../embeddings/oleObject657.bin"/><Relationship Id="rId10" Type="http://schemas.openxmlformats.org/officeDocument/2006/relationships/image" Target="../media/image625.emf"/><Relationship Id="rId4" Type="http://schemas.openxmlformats.org/officeDocument/2006/relationships/image" Target="../media/image622.emf"/><Relationship Id="rId9" Type="http://schemas.openxmlformats.org/officeDocument/2006/relationships/oleObject" Target="../embeddings/oleObject659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emf"/><Relationship Id="rId13" Type="http://schemas.openxmlformats.org/officeDocument/2006/relationships/oleObject" Target="../embeddings/oleObject665.bin"/><Relationship Id="rId18" Type="http://schemas.openxmlformats.org/officeDocument/2006/relationships/image" Target="../media/image633.emf"/><Relationship Id="rId3" Type="http://schemas.openxmlformats.org/officeDocument/2006/relationships/oleObject" Target="../embeddings/oleObject660.bin"/><Relationship Id="rId21" Type="http://schemas.openxmlformats.org/officeDocument/2006/relationships/oleObject" Target="../embeddings/oleObject669.bin"/><Relationship Id="rId7" Type="http://schemas.openxmlformats.org/officeDocument/2006/relationships/oleObject" Target="../embeddings/oleObject662.bin"/><Relationship Id="rId12" Type="http://schemas.openxmlformats.org/officeDocument/2006/relationships/image" Target="../media/image630.emf"/><Relationship Id="rId17" Type="http://schemas.openxmlformats.org/officeDocument/2006/relationships/oleObject" Target="../embeddings/oleObject6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2.wmf"/><Relationship Id="rId20" Type="http://schemas.openxmlformats.org/officeDocument/2006/relationships/image" Target="../media/image634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627.emf"/><Relationship Id="rId11" Type="http://schemas.openxmlformats.org/officeDocument/2006/relationships/oleObject" Target="../embeddings/oleObject664.bin"/><Relationship Id="rId5" Type="http://schemas.openxmlformats.org/officeDocument/2006/relationships/oleObject" Target="../embeddings/oleObject661.bin"/><Relationship Id="rId15" Type="http://schemas.openxmlformats.org/officeDocument/2006/relationships/oleObject" Target="../embeddings/oleObject666.bin"/><Relationship Id="rId10" Type="http://schemas.openxmlformats.org/officeDocument/2006/relationships/image" Target="../media/image629.emf"/><Relationship Id="rId19" Type="http://schemas.openxmlformats.org/officeDocument/2006/relationships/oleObject" Target="../embeddings/oleObject668.bin"/><Relationship Id="rId4" Type="http://schemas.openxmlformats.org/officeDocument/2006/relationships/image" Target="../media/image626.wmf"/><Relationship Id="rId9" Type="http://schemas.openxmlformats.org/officeDocument/2006/relationships/oleObject" Target="../embeddings/oleObject663.bin"/><Relationship Id="rId14" Type="http://schemas.openxmlformats.org/officeDocument/2006/relationships/image" Target="../media/image631.emf"/><Relationship Id="rId22" Type="http://schemas.openxmlformats.org/officeDocument/2006/relationships/image" Target="../media/image635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wmf"/><Relationship Id="rId3" Type="http://schemas.openxmlformats.org/officeDocument/2006/relationships/oleObject" Target="../embeddings/oleObject670.bin"/><Relationship Id="rId7" Type="http://schemas.openxmlformats.org/officeDocument/2006/relationships/oleObject" Target="../embeddings/oleObject672.bin"/><Relationship Id="rId12" Type="http://schemas.openxmlformats.org/officeDocument/2006/relationships/image" Target="../media/image6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637.wmf"/><Relationship Id="rId11" Type="http://schemas.openxmlformats.org/officeDocument/2006/relationships/oleObject" Target="../embeddings/oleObject674.bin"/><Relationship Id="rId5" Type="http://schemas.openxmlformats.org/officeDocument/2006/relationships/oleObject" Target="../embeddings/oleObject671.bin"/><Relationship Id="rId10" Type="http://schemas.openxmlformats.org/officeDocument/2006/relationships/image" Target="../media/image639.emf"/><Relationship Id="rId4" Type="http://schemas.openxmlformats.org/officeDocument/2006/relationships/image" Target="../media/image636.wmf"/><Relationship Id="rId9" Type="http://schemas.openxmlformats.org/officeDocument/2006/relationships/oleObject" Target="../embeddings/oleObject673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wmf"/><Relationship Id="rId3" Type="http://schemas.openxmlformats.org/officeDocument/2006/relationships/oleObject" Target="../embeddings/oleObject675.bin"/><Relationship Id="rId7" Type="http://schemas.openxmlformats.org/officeDocument/2006/relationships/oleObject" Target="../embeddings/oleObject677.bin"/><Relationship Id="rId12" Type="http://schemas.openxmlformats.org/officeDocument/2006/relationships/image" Target="../media/image64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642.emf"/><Relationship Id="rId11" Type="http://schemas.openxmlformats.org/officeDocument/2006/relationships/oleObject" Target="../embeddings/oleObject679.bin"/><Relationship Id="rId5" Type="http://schemas.openxmlformats.org/officeDocument/2006/relationships/oleObject" Target="../embeddings/oleObject676.bin"/><Relationship Id="rId10" Type="http://schemas.openxmlformats.org/officeDocument/2006/relationships/image" Target="../media/image644.emf"/><Relationship Id="rId4" Type="http://schemas.openxmlformats.org/officeDocument/2006/relationships/image" Target="../media/image641.emf"/><Relationship Id="rId9" Type="http://schemas.openxmlformats.org/officeDocument/2006/relationships/oleObject" Target="../embeddings/oleObject67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9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68.wmf"/><Relationship Id="rId4" Type="http://schemas.openxmlformats.org/officeDocument/2006/relationships/image" Target="../media/image70.jpeg"/><Relationship Id="rId9" Type="http://schemas.openxmlformats.org/officeDocument/2006/relationships/oleObject" Target="../embeddings/oleObject6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74.emf"/><Relationship Id="rId4" Type="http://schemas.openxmlformats.org/officeDocument/2006/relationships/image" Target="../media/image71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image" Target="../media/image78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87.wmf"/><Relationship Id="rId34" Type="http://schemas.openxmlformats.org/officeDocument/2006/relationships/oleObject" Target="../embeddings/oleObject91.bin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85.wmf"/><Relationship Id="rId25" Type="http://schemas.openxmlformats.org/officeDocument/2006/relationships/image" Target="../media/image89.wmf"/><Relationship Id="rId33" Type="http://schemas.openxmlformats.org/officeDocument/2006/relationships/image" Target="../media/image9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2.bin"/><Relationship Id="rId20" Type="http://schemas.openxmlformats.org/officeDocument/2006/relationships/oleObject" Target="../embeddings/oleObject84.bin"/><Relationship Id="rId29" Type="http://schemas.openxmlformats.org/officeDocument/2006/relationships/image" Target="../media/image91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86.bin"/><Relationship Id="rId32" Type="http://schemas.openxmlformats.org/officeDocument/2006/relationships/oleObject" Target="../embeddings/oleObject90.bin"/><Relationship Id="rId37" Type="http://schemas.openxmlformats.org/officeDocument/2006/relationships/image" Target="../media/image95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28" Type="http://schemas.openxmlformats.org/officeDocument/2006/relationships/oleObject" Target="../embeddings/oleObject88.bin"/><Relationship Id="rId36" Type="http://schemas.openxmlformats.org/officeDocument/2006/relationships/oleObject" Target="../embeddings/oleObject92.bin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86.wmf"/><Relationship Id="rId31" Type="http://schemas.openxmlformats.org/officeDocument/2006/relationships/image" Target="../media/image92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81.bin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90.wmf"/><Relationship Id="rId30" Type="http://schemas.openxmlformats.org/officeDocument/2006/relationships/oleObject" Target="../embeddings/oleObject89.bin"/><Relationship Id="rId35" Type="http://schemas.openxmlformats.org/officeDocument/2006/relationships/image" Target="../media/image9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1.jpeg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99.e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9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07.png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0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1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5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0.e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10" Type="http://schemas.openxmlformats.org/officeDocument/2006/relationships/image" Target="../media/image122.wmf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2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27.wmf"/><Relationship Id="rId26" Type="http://schemas.openxmlformats.org/officeDocument/2006/relationships/image" Target="../media/image131.wmf"/><Relationship Id="rId3" Type="http://schemas.openxmlformats.org/officeDocument/2006/relationships/oleObject" Target="../embeddings/oleObject120.bin"/><Relationship Id="rId21" Type="http://schemas.openxmlformats.org/officeDocument/2006/relationships/oleObject" Target="../embeddings/oleObject129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127.bin"/><Relationship Id="rId25" Type="http://schemas.openxmlformats.org/officeDocument/2006/relationships/oleObject" Target="../embeddings/oleObject1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6.wmf"/><Relationship Id="rId20" Type="http://schemas.openxmlformats.org/officeDocument/2006/relationships/image" Target="../media/image128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24.bin"/><Relationship Id="rId24" Type="http://schemas.openxmlformats.org/officeDocument/2006/relationships/image" Target="../media/image130.wmf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image" Target="../media/image132.wmf"/><Relationship Id="rId10" Type="http://schemas.openxmlformats.org/officeDocument/2006/relationships/image" Target="../media/image123.wmf"/><Relationship Id="rId19" Type="http://schemas.openxmlformats.org/officeDocument/2006/relationships/oleObject" Target="../embeddings/oleObject128.bin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87.wmf"/><Relationship Id="rId22" Type="http://schemas.openxmlformats.org/officeDocument/2006/relationships/image" Target="../media/image129.wmf"/><Relationship Id="rId27" Type="http://schemas.openxmlformats.org/officeDocument/2006/relationships/oleObject" Target="../embeddings/oleObject1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36.wmf"/><Relationship Id="rId4" Type="http://schemas.openxmlformats.org/officeDocument/2006/relationships/image" Target="../media/image133.wmf"/><Relationship Id="rId9" Type="http://schemas.openxmlformats.org/officeDocument/2006/relationships/oleObject" Target="../embeddings/oleObject13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129.wmf"/><Relationship Id="rId26" Type="http://schemas.openxmlformats.org/officeDocument/2006/relationships/image" Target="../media/image141.wmf"/><Relationship Id="rId3" Type="http://schemas.openxmlformats.org/officeDocument/2006/relationships/oleObject" Target="../embeddings/oleObject138.bin"/><Relationship Id="rId21" Type="http://schemas.openxmlformats.org/officeDocument/2006/relationships/oleObject" Target="../embeddings/oleObject147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145.bin"/><Relationship Id="rId25" Type="http://schemas.openxmlformats.org/officeDocument/2006/relationships/oleObject" Target="../embeddings/oleObject14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8.wmf"/><Relationship Id="rId20" Type="http://schemas.openxmlformats.org/officeDocument/2006/relationships/image" Target="../media/image138.wmf"/><Relationship Id="rId29" Type="http://schemas.openxmlformats.org/officeDocument/2006/relationships/oleObject" Target="../embeddings/oleObject151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42.bin"/><Relationship Id="rId24" Type="http://schemas.openxmlformats.org/officeDocument/2006/relationships/image" Target="../media/image140.wmf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23" Type="http://schemas.openxmlformats.org/officeDocument/2006/relationships/oleObject" Target="../embeddings/oleObject148.bin"/><Relationship Id="rId28" Type="http://schemas.openxmlformats.org/officeDocument/2006/relationships/image" Target="../media/image142.wmf"/><Relationship Id="rId10" Type="http://schemas.openxmlformats.org/officeDocument/2006/relationships/image" Target="../media/image123.wmf"/><Relationship Id="rId19" Type="http://schemas.openxmlformats.org/officeDocument/2006/relationships/oleObject" Target="../embeddings/oleObject146.bin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87.wmf"/><Relationship Id="rId22" Type="http://schemas.openxmlformats.org/officeDocument/2006/relationships/image" Target="../media/image139.wmf"/><Relationship Id="rId27" Type="http://schemas.openxmlformats.org/officeDocument/2006/relationships/oleObject" Target="../embeddings/oleObject150.bin"/><Relationship Id="rId30" Type="http://schemas.openxmlformats.org/officeDocument/2006/relationships/image" Target="../media/image14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7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0" Type="http://schemas.openxmlformats.org/officeDocument/2006/relationships/image" Target="../media/image73.emf"/><Relationship Id="rId4" Type="http://schemas.openxmlformats.org/officeDocument/2006/relationships/image" Target="../media/image144.emf"/><Relationship Id="rId9" Type="http://schemas.openxmlformats.org/officeDocument/2006/relationships/oleObject" Target="../embeddings/oleObject15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61.bin"/><Relationship Id="rId5" Type="http://schemas.openxmlformats.org/officeDocument/2006/relationships/oleObject" Target="../embeddings/oleObject158.bin"/><Relationship Id="rId10" Type="http://schemas.openxmlformats.org/officeDocument/2006/relationships/image" Target="../media/image148.e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6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13" Type="http://schemas.openxmlformats.org/officeDocument/2006/relationships/oleObject" Target="../embeddings/oleObject167.bin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5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6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155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13" Type="http://schemas.openxmlformats.org/officeDocument/2006/relationships/image" Target="../media/image163.emf"/><Relationship Id="rId18" Type="http://schemas.openxmlformats.org/officeDocument/2006/relationships/oleObject" Target="../embeddings/oleObject176.bin"/><Relationship Id="rId3" Type="http://schemas.openxmlformats.org/officeDocument/2006/relationships/image" Target="../media/image167.jpeg"/><Relationship Id="rId7" Type="http://schemas.openxmlformats.org/officeDocument/2006/relationships/image" Target="../media/image160.emf"/><Relationship Id="rId12" Type="http://schemas.openxmlformats.org/officeDocument/2006/relationships/oleObject" Target="../embeddings/oleObject173.bin"/><Relationship Id="rId17" Type="http://schemas.openxmlformats.org/officeDocument/2006/relationships/image" Target="../media/image16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5.bin"/><Relationship Id="rId20" Type="http://schemas.openxmlformats.org/officeDocument/2006/relationships/image" Target="../media/image168.png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70.bin"/><Relationship Id="rId11" Type="http://schemas.openxmlformats.org/officeDocument/2006/relationships/image" Target="../media/image162.emf"/><Relationship Id="rId5" Type="http://schemas.openxmlformats.org/officeDocument/2006/relationships/image" Target="../media/image159.emf"/><Relationship Id="rId15" Type="http://schemas.openxmlformats.org/officeDocument/2006/relationships/image" Target="../media/image164.emf"/><Relationship Id="rId10" Type="http://schemas.openxmlformats.org/officeDocument/2006/relationships/oleObject" Target="../embeddings/oleObject172.bin"/><Relationship Id="rId19" Type="http://schemas.openxmlformats.org/officeDocument/2006/relationships/image" Target="../media/image166.emf"/><Relationship Id="rId4" Type="http://schemas.openxmlformats.org/officeDocument/2006/relationships/oleObject" Target="../embeddings/oleObject169.bin"/><Relationship Id="rId9" Type="http://schemas.openxmlformats.org/officeDocument/2006/relationships/image" Target="../media/image161.emf"/><Relationship Id="rId14" Type="http://schemas.openxmlformats.org/officeDocument/2006/relationships/oleObject" Target="../embeddings/oleObject17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6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76.emf"/><Relationship Id="rId3" Type="http://schemas.openxmlformats.org/officeDocument/2006/relationships/image" Target="../media/image179.emf"/><Relationship Id="rId21" Type="http://schemas.openxmlformats.org/officeDocument/2006/relationships/oleObject" Target="../embeddings/oleObject186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73.wmf"/><Relationship Id="rId17" Type="http://schemas.openxmlformats.org/officeDocument/2006/relationships/oleObject" Target="../embeddings/oleObject1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5.emf"/><Relationship Id="rId20" Type="http://schemas.openxmlformats.org/officeDocument/2006/relationships/image" Target="../media/image177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70.e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172.wmf"/><Relationship Id="rId19" Type="http://schemas.openxmlformats.org/officeDocument/2006/relationships/oleObject" Target="../embeddings/oleObject185.bin"/><Relationship Id="rId4" Type="http://schemas.openxmlformats.org/officeDocument/2006/relationships/image" Target="../media/image180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74.emf"/><Relationship Id="rId22" Type="http://schemas.openxmlformats.org/officeDocument/2006/relationships/image" Target="../media/image17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1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2.w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19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image" Target="../media/image190.emf"/><Relationship Id="rId18" Type="http://schemas.openxmlformats.org/officeDocument/2006/relationships/hyperlink" Target="http://www.mengyungs.nease.net/1dxwl/d4pgx/si17.4.htm" TargetMode="External"/><Relationship Id="rId3" Type="http://schemas.openxmlformats.org/officeDocument/2006/relationships/image" Target="../media/image167.jpeg"/><Relationship Id="rId21" Type="http://schemas.openxmlformats.org/officeDocument/2006/relationships/image" Target="../media/image193.emf"/><Relationship Id="rId7" Type="http://schemas.openxmlformats.org/officeDocument/2006/relationships/image" Target="../media/image187.emf"/><Relationship Id="rId12" Type="http://schemas.openxmlformats.org/officeDocument/2006/relationships/oleObject" Target="../embeddings/oleObject196.bin"/><Relationship Id="rId17" Type="http://schemas.openxmlformats.org/officeDocument/2006/relationships/image" Target="../media/image192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8.bin"/><Relationship Id="rId20" Type="http://schemas.openxmlformats.org/officeDocument/2006/relationships/oleObject" Target="../embeddings/oleObject199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189.emf"/><Relationship Id="rId5" Type="http://schemas.openxmlformats.org/officeDocument/2006/relationships/image" Target="../media/image186.emf"/><Relationship Id="rId15" Type="http://schemas.openxmlformats.org/officeDocument/2006/relationships/image" Target="../media/image191.emf"/><Relationship Id="rId23" Type="http://schemas.openxmlformats.org/officeDocument/2006/relationships/image" Target="../media/image194.emf"/><Relationship Id="rId10" Type="http://schemas.openxmlformats.org/officeDocument/2006/relationships/oleObject" Target="../embeddings/oleObject195.bin"/><Relationship Id="rId19" Type="http://schemas.openxmlformats.org/officeDocument/2006/relationships/image" Target="../media/image195.png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188.emf"/><Relationship Id="rId14" Type="http://schemas.openxmlformats.org/officeDocument/2006/relationships/oleObject" Target="../embeddings/oleObject197.bin"/><Relationship Id="rId22" Type="http://schemas.openxmlformats.org/officeDocument/2006/relationships/oleObject" Target="../embeddings/oleObject20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19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5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21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image" Target="../media/image20.wmf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2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image" Target="../media/image201.wmf"/><Relationship Id="rId3" Type="http://schemas.openxmlformats.org/officeDocument/2006/relationships/oleObject" Target="../embeddings/oleObject201.bin"/><Relationship Id="rId7" Type="http://schemas.openxmlformats.org/officeDocument/2006/relationships/image" Target="../media/image202.emf"/><Relationship Id="rId12" Type="http://schemas.openxmlformats.org/officeDocument/2006/relationships/oleObject" Target="../embeddings/oleObject2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98.wmf"/><Relationship Id="rId11" Type="http://schemas.openxmlformats.org/officeDocument/2006/relationships/image" Target="../media/image200.wmf"/><Relationship Id="rId5" Type="http://schemas.openxmlformats.org/officeDocument/2006/relationships/oleObject" Target="../embeddings/oleObject202.bin"/><Relationship Id="rId10" Type="http://schemas.openxmlformats.org/officeDocument/2006/relationships/oleObject" Target="../embeddings/oleObject204.bin"/><Relationship Id="rId4" Type="http://schemas.openxmlformats.org/officeDocument/2006/relationships/image" Target="../media/image197.wmf"/><Relationship Id="rId9" Type="http://schemas.openxmlformats.org/officeDocument/2006/relationships/image" Target="../media/image199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oleObject" Target="../embeddings/oleObject211.bin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12" Type="http://schemas.openxmlformats.org/officeDocument/2006/relationships/image" Target="../media/image21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2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210.bin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10" Type="http://schemas.openxmlformats.org/officeDocument/2006/relationships/image" Target="../media/image209.wmf"/><Relationship Id="rId4" Type="http://schemas.openxmlformats.org/officeDocument/2006/relationships/image" Target="../media/image206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11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13" Type="http://schemas.openxmlformats.org/officeDocument/2006/relationships/oleObject" Target="../embeddings/oleObject218.bin"/><Relationship Id="rId18" Type="http://schemas.openxmlformats.org/officeDocument/2006/relationships/image" Target="../media/image220.emf"/><Relationship Id="rId26" Type="http://schemas.openxmlformats.org/officeDocument/2006/relationships/oleObject" Target="../embeddings/oleObject224.bin"/><Relationship Id="rId3" Type="http://schemas.openxmlformats.org/officeDocument/2006/relationships/oleObject" Target="../embeddings/oleObject213.bin"/><Relationship Id="rId21" Type="http://schemas.openxmlformats.org/officeDocument/2006/relationships/oleObject" Target="../embeddings/oleObject222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217.wmf"/><Relationship Id="rId17" Type="http://schemas.openxmlformats.org/officeDocument/2006/relationships/oleObject" Target="../embeddings/oleObject220.bin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9.emf"/><Relationship Id="rId20" Type="http://schemas.openxmlformats.org/officeDocument/2006/relationships/image" Target="../media/image221.wmf"/><Relationship Id="rId29" Type="http://schemas.openxmlformats.org/officeDocument/2006/relationships/image" Target="../media/image225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14.emf"/><Relationship Id="rId11" Type="http://schemas.openxmlformats.org/officeDocument/2006/relationships/oleObject" Target="../embeddings/oleObject217.bin"/><Relationship Id="rId24" Type="http://schemas.openxmlformats.org/officeDocument/2006/relationships/image" Target="../media/image223.emf"/><Relationship Id="rId5" Type="http://schemas.openxmlformats.org/officeDocument/2006/relationships/oleObject" Target="../embeddings/oleObject214.bin"/><Relationship Id="rId15" Type="http://schemas.openxmlformats.org/officeDocument/2006/relationships/oleObject" Target="../embeddings/oleObject219.bin"/><Relationship Id="rId23" Type="http://schemas.openxmlformats.org/officeDocument/2006/relationships/oleObject" Target="../embeddings/oleObject223.bin"/><Relationship Id="rId28" Type="http://schemas.openxmlformats.org/officeDocument/2006/relationships/oleObject" Target="../embeddings/oleObject225.bin"/><Relationship Id="rId10" Type="http://schemas.openxmlformats.org/officeDocument/2006/relationships/image" Target="../media/image216.emf"/><Relationship Id="rId19" Type="http://schemas.openxmlformats.org/officeDocument/2006/relationships/oleObject" Target="../embeddings/oleObject221.bin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216.bin"/><Relationship Id="rId14" Type="http://schemas.openxmlformats.org/officeDocument/2006/relationships/image" Target="../media/image218.emf"/><Relationship Id="rId22" Type="http://schemas.openxmlformats.org/officeDocument/2006/relationships/image" Target="../media/image222.emf"/><Relationship Id="rId27" Type="http://schemas.openxmlformats.org/officeDocument/2006/relationships/image" Target="../media/image22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29.jpeg"/><Relationship Id="rId5" Type="http://schemas.openxmlformats.org/officeDocument/2006/relationships/image" Target="../media/image228.jpeg"/><Relationship Id="rId4" Type="http://schemas.openxmlformats.org/officeDocument/2006/relationships/image" Target="../media/image22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229.bin"/><Relationship Id="rId10" Type="http://schemas.openxmlformats.org/officeDocument/2006/relationships/image" Target="../media/image233.wmf"/><Relationship Id="rId4" Type="http://schemas.openxmlformats.org/officeDocument/2006/relationships/image" Target="../media/image230.wmf"/><Relationship Id="rId9" Type="http://schemas.openxmlformats.org/officeDocument/2006/relationships/oleObject" Target="../embeddings/oleObject231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24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40.e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0" Type="http://schemas.openxmlformats.org/officeDocument/2006/relationships/image" Target="../media/image242.emf"/><Relationship Id="rId4" Type="http://schemas.openxmlformats.org/officeDocument/2006/relationships/image" Target="../media/image239.emf"/><Relationship Id="rId9" Type="http://schemas.openxmlformats.org/officeDocument/2006/relationships/oleObject" Target="../embeddings/oleObject235.bin"/><Relationship Id="rId14" Type="http://schemas.openxmlformats.org/officeDocument/2006/relationships/image" Target="../media/image24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13" Type="http://schemas.openxmlformats.org/officeDocument/2006/relationships/oleObject" Target="../embeddings/oleObject243.bin"/><Relationship Id="rId3" Type="http://schemas.openxmlformats.org/officeDocument/2006/relationships/oleObject" Target="../embeddings/oleObject238.bin"/><Relationship Id="rId7" Type="http://schemas.openxmlformats.org/officeDocument/2006/relationships/oleObject" Target="../embeddings/oleObject240.bin"/><Relationship Id="rId12" Type="http://schemas.openxmlformats.org/officeDocument/2006/relationships/image" Target="../media/image24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1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6.emf"/><Relationship Id="rId11" Type="http://schemas.openxmlformats.org/officeDocument/2006/relationships/oleObject" Target="../embeddings/oleObject242.bin"/><Relationship Id="rId5" Type="http://schemas.openxmlformats.org/officeDocument/2006/relationships/oleObject" Target="../embeddings/oleObject239.bin"/><Relationship Id="rId15" Type="http://schemas.openxmlformats.org/officeDocument/2006/relationships/oleObject" Target="../embeddings/oleObject244.bin"/><Relationship Id="rId10" Type="http://schemas.openxmlformats.org/officeDocument/2006/relationships/image" Target="../media/image248.emf"/><Relationship Id="rId4" Type="http://schemas.openxmlformats.org/officeDocument/2006/relationships/image" Target="../media/image245.emf"/><Relationship Id="rId9" Type="http://schemas.openxmlformats.org/officeDocument/2006/relationships/oleObject" Target="../embeddings/oleObject241.bin"/><Relationship Id="rId14" Type="http://schemas.openxmlformats.org/officeDocument/2006/relationships/image" Target="../media/image25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259.emf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256.emf"/><Relationship Id="rId17" Type="http://schemas.openxmlformats.org/officeDocument/2006/relationships/oleObject" Target="../embeddings/oleObject2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8.emf"/><Relationship Id="rId20" Type="http://schemas.openxmlformats.org/officeDocument/2006/relationships/image" Target="../media/image260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3.e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10" Type="http://schemas.openxmlformats.org/officeDocument/2006/relationships/image" Target="../media/image255.e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252.w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25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emf"/><Relationship Id="rId13" Type="http://schemas.openxmlformats.org/officeDocument/2006/relationships/oleObject" Target="../embeddings/oleObject259.bin"/><Relationship Id="rId18" Type="http://schemas.openxmlformats.org/officeDocument/2006/relationships/image" Target="../media/image268.emf"/><Relationship Id="rId3" Type="http://schemas.openxmlformats.org/officeDocument/2006/relationships/oleObject" Target="../embeddings/oleObject254.bin"/><Relationship Id="rId7" Type="http://schemas.openxmlformats.org/officeDocument/2006/relationships/oleObject" Target="../embeddings/oleObject256.bin"/><Relationship Id="rId12" Type="http://schemas.openxmlformats.org/officeDocument/2006/relationships/image" Target="../media/image265.emf"/><Relationship Id="rId17" Type="http://schemas.openxmlformats.org/officeDocument/2006/relationships/oleObject" Target="../embeddings/oleObject2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7.e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62.emf"/><Relationship Id="rId11" Type="http://schemas.openxmlformats.org/officeDocument/2006/relationships/oleObject" Target="../embeddings/oleObject258.bin"/><Relationship Id="rId5" Type="http://schemas.openxmlformats.org/officeDocument/2006/relationships/oleObject" Target="../embeddings/oleObject255.bin"/><Relationship Id="rId15" Type="http://schemas.openxmlformats.org/officeDocument/2006/relationships/oleObject" Target="../embeddings/oleObject260.bin"/><Relationship Id="rId10" Type="http://schemas.openxmlformats.org/officeDocument/2006/relationships/image" Target="../media/image264.emf"/><Relationship Id="rId19" Type="http://schemas.openxmlformats.org/officeDocument/2006/relationships/image" Target="../media/image269.jpeg"/><Relationship Id="rId4" Type="http://schemas.openxmlformats.org/officeDocument/2006/relationships/image" Target="../media/image261.emf"/><Relationship Id="rId9" Type="http://schemas.openxmlformats.org/officeDocument/2006/relationships/oleObject" Target="../embeddings/oleObject257.bin"/><Relationship Id="rId14" Type="http://schemas.openxmlformats.org/officeDocument/2006/relationships/image" Target="../media/image266.e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7.bin"/><Relationship Id="rId18" Type="http://schemas.openxmlformats.org/officeDocument/2006/relationships/image" Target="../media/image277.emf"/><Relationship Id="rId26" Type="http://schemas.openxmlformats.org/officeDocument/2006/relationships/image" Target="../media/image281.emf"/><Relationship Id="rId39" Type="http://schemas.openxmlformats.org/officeDocument/2006/relationships/oleObject" Target="../embeddings/oleObject280.bin"/><Relationship Id="rId3" Type="http://schemas.openxmlformats.org/officeDocument/2006/relationships/oleObject" Target="../embeddings/oleObject262.bin"/><Relationship Id="rId21" Type="http://schemas.openxmlformats.org/officeDocument/2006/relationships/oleObject" Target="../embeddings/oleObject271.bin"/><Relationship Id="rId34" Type="http://schemas.openxmlformats.org/officeDocument/2006/relationships/image" Target="../media/image285.wmf"/><Relationship Id="rId42" Type="http://schemas.openxmlformats.org/officeDocument/2006/relationships/image" Target="../media/image289.wmf"/><Relationship Id="rId47" Type="http://schemas.openxmlformats.org/officeDocument/2006/relationships/oleObject" Target="../embeddings/oleObject285.bin"/><Relationship Id="rId50" Type="http://schemas.openxmlformats.org/officeDocument/2006/relationships/image" Target="../media/image292.wmf"/><Relationship Id="rId7" Type="http://schemas.openxmlformats.org/officeDocument/2006/relationships/oleObject" Target="../embeddings/oleObject264.bin"/><Relationship Id="rId12" Type="http://schemas.openxmlformats.org/officeDocument/2006/relationships/image" Target="../media/image274.emf"/><Relationship Id="rId17" Type="http://schemas.openxmlformats.org/officeDocument/2006/relationships/oleObject" Target="../embeddings/oleObject269.bin"/><Relationship Id="rId25" Type="http://schemas.openxmlformats.org/officeDocument/2006/relationships/oleObject" Target="../embeddings/oleObject273.bin"/><Relationship Id="rId33" Type="http://schemas.openxmlformats.org/officeDocument/2006/relationships/oleObject" Target="../embeddings/oleObject277.bin"/><Relationship Id="rId38" Type="http://schemas.openxmlformats.org/officeDocument/2006/relationships/image" Target="../media/image287.wmf"/><Relationship Id="rId46" Type="http://schemas.openxmlformats.org/officeDocument/2006/relationships/oleObject" Target="../embeddings/oleObject2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6.emf"/><Relationship Id="rId20" Type="http://schemas.openxmlformats.org/officeDocument/2006/relationships/image" Target="../media/image278.emf"/><Relationship Id="rId29" Type="http://schemas.openxmlformats.org/officeDocument/2006/relationships/oleObject" Target="../embeddings/oleObject275.bin"/><Relationship Id="rId41" Type="http://schemas.openxmlformats.org/officeDocument/2006/relationships/oleObject" Target="../embeddings/oleObject281.bin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71.emf"/><Relationship Id="rId11" Type="http://schemas.openxmlformats.org/officeDocument/2006/relationships/oleObject" Target="../embeddings/oleObject266.bin"/><Relationship Id="rId24" Type="http://schemas.openxmlformats.org/officeDocument/2006/relationships/image" Target="../media/image280.emf"/><Relationship Id="rId32" Type="http://schemas.openxmlformats.org/officeDocument/2006/relationships/image" Target="../media/image284.emf"/><Relationship Id="rId37" Type="http://schemas.openxmlformats.org/officeDocument/2006/relationships/oleObject" Target="../embeddings/oleObject279.bin"/><Relationship Id="rId40" Type="http://schemas.openxmlformats.org/officeDocument/2006/relationships/image" Target="../media/image288.emf"/><Relationship Id="rId45" Type="http://schemas.openxmlformats.org/officeDocument/2006/relationships/oleObject" Target="../embeddings/oleObject283.bin"/><Relationship Id="rId5" Type="http://schemas.openxmlformats.org/officeDocument/2006/relationships/oleObject" Target="../embeddings/oleObject263.bin"/><Relationship Id="rId15" Type="http://schemas.openxmlformats.org/officeDocument/2006/relationships/oleObject" Target="../embeddings/oleObject268.bin"/><Relationship Id="rId23" Type="http://schemas.openxmlformats.org/officeDocument/2006/relationships/oleObject" Target="../embeddings/oleObject272.bin"/><Relationship Id="rId28" Type="http://schemas.openxmlformats.org/officeDocument/2006/relationships/image" Target="../media/image282.emf"/><Relationship Id="rId36" Type="http://schemas.openxmlformats.org/officeDocument/2006/relationships/image" Target="../media/image286.wmf"/><Relationship Id="rId49" Type="http://schemas.openxmlformats.org/officeDocument/2006/relationships/oleObject" Target="../embeddings/oleObject286.bin"/><Relationship Id="rId10" Type="http://schemas.openxmlformats.org/officeDocument/2006/relationships/image" Target="../media/image273.wmf"/><Relationship Id="rId19" Type="http://schemas.openxmlformats.org/officeDocument/2006/relationships/oleObject" Target="../embeddings/oleObject270.bin"/><Relationship Id="rId31" Type="http://schemas.openxmlformats.org/officeDocument/2006/relationships/oleObject" Target="../embeddings/oleObject276.bin"/><Relationship Id="rId44" Type="http://schemas.openxmlformats.org/officeDocument/2006/relationships/image" Target="../media/image290.wmf"/><Relationship Id="rId52" Type="http://schemas.openxmlformats.org/officeDocument/2006/relationships/image" Target="../media/image293.wmf"/><Relationship Id="rId4" Type="http://schemas.openxmlformats.org/officeDocument/2006/relationships/image" Target="../media/image270.e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75.emf"/><Relationship Id="rId22" Type="http://schemas.openxmlformats.org/officeDocument/2006/relationships/image" Target="../media/image279.emf"/><Relationship Id="rId27" Type="http://schemas.openxmlformats.org/officeDocument/2006/relationships/oleObject" Target="../embeddings/oleObject274.bin"/><Relationship Id="rId30" Type="http://schemas.openxmlformats.org/officeDocument/2006/relationships/image" Target="../media/image283.emf"/><Relationship Id="rId35" Type="http://schemas.openxmlformats.org/officeDocument/2006/relationships/oleObject" Target="../embeddings/oleObject278.bin"/><Relationship Id="rId43" Type="http://schemas.openxmlformats.org/officeDocument/2006/relationships/oleObject" Target="../embeddings/oleObject282.bin"/><Relationship Id="rId48" Type="http://schemas.openxmlformats.org/officeDocument/2006/relationships/image" Target="../media/image291.wmf"/><Relationship Id="rId8" Type="http://schemas.openxmlformats.org/officeDocument/2006/relationships/image" Target="../media/image272.emf"/><Relationship Id="rId51" Type="http://schemas.openxmlformats.org/officeDocument/2006/relationships/oleObject" Target="../embeddings/oleObject287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emf"/><Relationship Id="rId13" Type="http://schemas.openxmlformats.org/officeDocument/2006/relationships/oleObject" Target="../embeddings/oleObject293.bin"/><Relationship Id="rId18" Type="http://schemas.openxmlformats.org/officeDocument/2006/relationships/image" Target="../media/image289.wmf"/><Relationship Id="rId26" Type="http://schemas.openxmlformats.org/officeDocument/2006/relationships/image" Target="../media/image295.wmf"/><Relationship Id="rId3" Type="http://schemas.openxmlformats.org/officeDocument/2006/relationships/oleObject" Target="../embeddings/oleObject288.bin"/><Relationship Id="rId21" Type="http://schemas.openxmlformats.org/officeDocument/2006/relationships/oleObject" Target="../embeddings/oleObject298.bin"/><Relationship Id="rId34" Type="http://schemas.openxmlformats.org/officeDocument/2006/relationships/image" Target="../media/image299.wmf"/><Relationship Id="rId7" Type="http://schemas.openxmlformats.org/officeDocument/2006/relationships/oleObject" Target="../embeddings/oleObject290.bin"/><Relationship Id="rId12" Type="http://schemas.openxmlformats.org/officeDocument/2006/relationships/image" Target="../media/image286.wmf"/><Relationship Id="rId17" Type="http://schemas.openxmlformats.org/officeDocument/2006/relationships/oleObject" Target="../embeddings/oleObject295.bin"/><Relationship Id="rId25" Type="http://schemas.openxmlformats.org/officeDocument/2006/relationships/oleObject" Target="../embeddings/oleObject300.bin"/><Relationship Id="rId33" Type="http://schemas.openxmlformats.org/officeDocument/2006/relationships/oleObject" Target="../embeddings/oleObject3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8.emf"/><Relationship Id="rId20" Type="http://schemas.openxmlformats.org/officeDocument/2006/relationships/oleObject" Target="../embeddings/oleObject297.bin"/><Relationship Id="rId29" Type="http://schemas.openxmlformats.org/officeDocument/2006/relationships/oleObject" Target="../embeddings/oleObject302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83.emf"/><Relationship Id="rId11" Type="http://schemas.openxmlformats.org/officeDocument/2006/relationships/oleObject" Target="../embeddings/oleObject292.bin"/><Relationship Id="rId24" Type="http://schemas.openxmlformats.org/officeDocument/2006/relationships/image" Target="../media/image294.wmf"/><Relationship Id="rId32" Type="http://schemas.openxmlformats.org/officeDocument/2006/relationships/image" Target="../media/image298.wmf"/><Relationship Id="rId5" Type="http://schemas.openxmlformats.org/officeDocument/2006/relationships/oleObject" Target="../embeddings/oleObject289.bin"/><Relationship Id="rId15" Type="http://schemas.openxmlformats.org/officeDocument/2006/relationships/oleObject" Target="../embeddings/oleObject294.bin"/><Relationship Id="rId23" Type="http://schemas.openxmlformats.org/officeDocument/2006/relationships/oleObject" Target="../embeddings/oleObject299.bin"/><Relationship Id="rId28" Type="http://schemas.openxmlformats.org/officeDocument/2006/relationships/image" Target="../media/image296.emf"/><Relationship Id="rId10" Type="http://schemas.openxmlformats.org/officeDocument/2006/relationships/image" Target="../media/image285.wmf"/><Relationship Id="rId19" Type="http://schemas.openxmlformats.org/officeDocument/2006/relationships/oleObject" Target="../embeddings/oleObject296.bin"/><Relationship Id="rId31" Type="http://schemas.openxmlformats.org/officeDocument/2006/relationships/oleObject" Target="../embeddings/oleObject303.bin"/><Relationship Id="rId4" Type="http://schemas.openxmlformats.org/officeDocument/2006/relationships/image" Target="../media/image282.emf"/><Relationship Id="rId9" Type="http://schemas.openxmlformats.org/officeDocument/2006/relationships/oleObject" Target="../embeddings/oleObject291.bin"/><Relationship Id="rId14" Type="http://schemas.openxmlformats.org/officeDocument/2006/relationships/image" Target="../media/image287.wmf"/><Relationship Id="rId22" Type="http://schemas.openxmlformats.org/officeDocument/2006/relationships/image" Target="../media/image291.wmf"/><Relationship Id="rId27" Type="http://schemas.openxmlformats.org/officeDocument/2006/relationships/oleObject" Target="../embeddings/oleObject301.bin"/><Relationship Id="rId30" Type="http://schemas.openxmlformats.org/officeDocument/2006/relationships/image" Target="../media/image297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oleObject" Target="../embeddings/oleObject310.bin"/><Relationship Id="rId18" Type="http://schemas.openxmlformats.org/officeDocument/2006/relationships/image" Target="../media/image307.emf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7.bin"/><Relationship Id="rId12" Type="http://schemas.openxmlformats.org/officeDocument/2006/relationships/image" Target="../media/image304.emf"/><Relationship Id="rId17" Type="http://schemas.openxmlformats.org/officeDocument/2006/relationships/oleObject" Target="../embeddings/oleObject3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6.emf"/><Relationship Id="rId20" Type="http://schemas.openxmlformats.org/officeDocument/2006/relationships/image" Target="../media/image308.e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01.emf"/><Relationship Id="rId11" Type="http://schemas.openxmlformats.org/officeDocument/2006/relationships/oleObject" Target="../embeddings/oleObject309.bin"/><Relationship Id="rId5" Type="http://schemas.openxmlformats.org/officeDocument/2006/relationships/oleObject" Target="../embeddings/oleObject306.bin"/><Relationship Id="rId15" Type="http://schemas.openxmlformats.org/officeDocument/2006/relationships/oleObject" Target="../embeddings/oleObject311.bin"/><Relationship Id="rId10" Type="http://schemas.openxmlformats.org/officeDocument/2006/relationships/image" Target="../media/image303.emf"/><Relationship Id="rId19" Type="http://schemas.openxmlformats.org/officeDocument/2006/relationships/oleObject" Target="../embeddings/oleObject313.bin"/><Relationship Id="rId4" Type="http://schemas.openxmlformats.org/officeDocument/2006/relationships/image" Target="../media/image300.wmf"/><Relationship Id="rId9" Type="http://schemas.openxmlformats.org/officeDocument/2006/relationships/oleObject" Target="../embeddings/oleObject308.bin"/><Relationship Id="rId14" Type="http://schemas.openxmlformats.org/officeDocument/2006/relationships/image" Target="../media/image30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0.emf"/><Relationship Id="rId3" Type="http://schemas.openxmlformats.org/officeDocument/2006/relationships/oleObject" Target="../embeddings/oleObject23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7.e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emf"/><Relationship Id="rId20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8.emf"/><Relationship Id="rId22" Type="http://schemas.openxmlformats.org/officeDocument/2006/relationships/image" Target="../media/image31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6.bin"/><Relationship Id="rId13" Type="http://schemas.openxmlformats.org/officeDocument/2006/relationships/image" Target="../media/image313.emf"/><Relationship Id="rId18" Type="http://schemas.openxmlformats.org/officeDocument/2006/relationships/oleObject" Target="../embeddings/oleObject321.bin"/><Relationship Id="rId26" Type="http://schemas.openxmlformats.org/officeDocument/2006/relationships/oleObject" Target="../embeddings/oleObject325.bin"/><Relationship Id="rId3" Type="http://schemas.openxmlformats.org/officeDocument/2006/relationships/image" Target="../media/image269.jpeg"/><Relationship Id="rId21" Type="http://schemas.openxmlformats.org/officeDocument/2006/relationships/image" Target="../media/image317.emf"/><Relationship Id="rId34" Type="http://schemas.openxmlformats.org/officeDocument/2006/relationships/oleObject" Target="../embeddings/oleObject329.bin"/><Relationship Id="rId7" Type="http://schemas.openxmlformats.org/officeDocument/2006/relationships/image" Target="../media/image310.emf"/><Relationship Id="rId12" Type="http://schemas.openxmlformats.org/officeDocument/2006/relationships/oleObject" Target="../embeddings/oleObject318.bin"/><Relationship Id="rId17" Type="http://schemas.openxmlformats.org/officeDocument/2006/relationships/image" Target="../media/image315.emf"/><Relationship Id="rId25" Type="http://schemas.openxmlformats.org/officeDocument/2006/relationships/image" Target="../media/image319.wmf"/><Relationship Id="rId33" Type="http://schemas.openxmlformats.org/officeDocument/2006/relationships/image" Target="../media/image3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0.bin"/><Relationship Id="rId20" Type="http://schemas.openxmlformats.org/officeDocument/2006/relationships/oleObject" Target="../embeddings/oleObject322.bin"/><Relationship Id="rId29" Type="http://schemas.openxmlformats.org/officeDocument/2006/relationships/image" Target="../media/image321.wmf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15.bin"/><Relationship Id="rId11" Type="http://schemas.openxmlformats.org/officeDocument/2006/relationships/image" Target="../media/image312.emf"/><Relationship Id="rId24" Type="http://schemas.openxmlformats.org/officeDocument/2006/relationships/oleObject" Target="../embeddings/oleObject324.bin"/><Relationship Id="rId32" Type="http://schemas.openxmlformats.org/officeDocument/2006/relationships/oleObject" Target="../embeddings/oleObject328.bin"/><Relationship Id="rId5" Type="http://schemas.openxmlformats.org/officeDocument/2006/relationships/image" Target="../media/image309.emf"/><Relationship Id="rId15" Type="http://schemas.openxmlformats.org/officeDocument/2006/relationships/image" Target="../media/image314.emf"/><Relationship Id="rId23" Type="http://schemas.openxmlformats.org/officeDocument/2006/relationships/image" Target="../media/image318.emf"/><Relationship Id="rId28" Type="http://schemas.openxmlformats.org/officeDocument/2006/relationships/oleObject" Target="../embeddings/oleObject326.bin"/><Relationship Id="rId10" Type="http://schemas.openxmlformats.org/officeDocument/2006/relationships/oleObject" Target="../embeddings/oleObject317.bin"/><Relationship Id="rId19" Type="http://schemas.openxmlformats.org/officeDocument/2006/relationships/image" Target="../media/image316.emf"/><Relationship Id="rId31" Type="http://schemas.openxmlformats.org/officeDocument/2006/relationships/image" Target="../media/image322.wmf"/><Relationship Id="rId4" Type="http://schemas.openxmlformats.org/officeDocument/2006/relationships/oleObject" Target="../embeddings/oleObject314.bin"/><Relationship Id="rId9" Type="http://schemas.openxmlformats.org/officeDocument/2006/relationships/image" Target="../media/image311.emf"/><Relationship Id="rId14" Type="http://schemas.openxmlformats.org/officeDocument/2006/relationships/oleObject" Target="../embeddings/oleObject319.bin"/><Relationship Id="rId22" Type="http://schemas.openxmlformats.org/officeDocument/2006/relationships/oleObject" Target="../embeddings/oleObject323.bin"/><Relationship Id="rId27" Type="http://schemas.openxmlformats.org/officeDocument/2006/relationships/image" Target="../media/image320.wmf"/><Relationship Id="rId30" Type="http://schemas.openxmlformats.org/officeDocument/2006/relationships/oleObject" Target="../embeddings/oleObject327.bin"/><Relationship Id="rId35" Type="http://schemas.openxmlformats.org/officeDocument/2006/relationships/image" Target="../media/image324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13" Type="http://schemas.openxmlformats.org/officeDocument/2006/relationships/oleObject" Target="../embeddings/oleObject335.bin"/><Relationship Id="rId18" Type="http://schemas.openxmlformats.org/officeDocument/2006/relationships/image" Target="../media/image332.emf"/><Relationship Id="rId26" Type="http://schemas.openxmlformats.org/officeDocument/2006/relationships/oleObject" Target="../embeddings/oleObject342.bin"/><Relationship Id="rId3" Type="http://schemas.openxmlformats.org/officeDocument/2006/relationships/oleObject" Target="../embeddings/oleObject330.bin"/><Relationship Id="rId21" Type="http://schemas.openxmlformats.org/officeDocument/2006/relationships/oleObject" Target="../embeddings/oleObject339.bin"/><Relationship Id="rId7" Type="http://schemas.openxmlformats.org/officeDocument/2006/relationships/oleObject" Target="../embeddings/oleObject332.bin"/><Relationship Id="rId12" Type="http://schemas.openxmlformats.org/officeDocument/2006/relationships/image" Target="../media/image329.wmf"/><Relationship Id="rId17" Type="http://schemas.openxmlformats.org/officeDocument/2006/relationships/oleObject" Target="../embeddings/oleObject337.bin"/><Relationship Id="rId25" Type="http://schemas.openxmlformats.org/officeDocument/2006/relationships/image" Target="../media/image33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1.emf"/><Relationship Id="rId20" Type="http://schemas.openxmlformats.org/officeDocument/2006/relationships/image" Target="../media/image333.e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326.wmf"/><Relationship Id="rId11" Type="http://schemas.openxmlformats.org/officeDocument/2006/relationships/oleObject" Target="../embeddings/oleObject334.bin"/><Relationship Id="rId24" Type="http://schemas.openxmlformats.org/officeDocument/2006/relationships/oleObject" Target="../embeddings/oleObject341.bin"/><Relationship Id="rId5" Type="http://schemas.openxmlformats.org/officeDocument/2006/relationships/oleObject" Target="../embeddings/oleObject331.bin"/><Relationship Id="rId15" Type="http://schemas.openxmlformats.org/officeDocument/2006/relationships/oleObject" Target="../embeddings/oleObject336.bin"/><Relationship Id="rId23" Type="http://schemas.openxmlformats.org/officeDocument/2006/relationships/image" Target="../media/image334.emf"/><Relationship Id="rId10" Type="http://schemas.openxmlformats.org/officeDocument/2006/relationships/image" Target="../media/image328.wmf"/><Relationship Id="rId19" Type="http://schemas.openxmlformats.org/officeDocument/2006/relationships/oleObject" Target="../embeddings/oleObject338.bin"/><Relationship Id="rId4" Type="http://schemas.openxmlformats.org/officeDocument/2006/relationships/image" Target="../media/image325.wmf"/><Relationship Id="rId9" Type="http://schemas.openxmlformats.org/officeDocument/2006/relationships/oleObject" Target="../embeddings/oleObject333.bin"/><Relationship Id="rId14" Type="http://schemas.openxmlformats.org/officeDocument/2006/relationships/image" Target="../media/image330.emf"/><Relationship Id="rId22" Type="http://schemas.openxmlformats.org/officeDocument/2006/relationships/oleObject" Target="../embeddings/oleObject340.bin"/><Relationship Id="rId27" Type="http://schemas.openxmlformats.org/officeDocument/2006/relationships/image" Target="../media/image33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13" Type="http://schemas.openxmlformats.org/officeDocument/2006/relationships/oleObject" Target="../embeddings/oleObject348.bin"/><Relationship Id="rId18" Type="http://schemas.openxmlformats.org/officeDocument/2006/relationships/image" Target="../media/image344.wmf"/><Relationship Id="rId26" Type="http://schemas.openxmlformats.org/officeDocument/2006/relationships/image" Target="../media/image348.wmf"/><Relationship Id="rId39" Type="http://schemas.openxmlformats.org/officeDocument/2006/relationships/oleObject" Target="../embeddings/oleObject362.bin"/><Relationship Id="rId3" Type="http://schemas.openxmlformats.org/officeDocument/2006/relationships/oleObject" Target="../embeddings/oleObject343.bin"/><Relationship Id="rId21" Type="http://schemas.openxmlformats.org/officeDocument/2006/relationships/oleObject" Target="../embeddings/oleObject352.bin"/><Relationship Id="rId34" Type="http://schemas.openxmlformats.org/officeDocument/2006/relationships/image" Target="../media/image351.wmf"/><Relationship Id="rId7" Type="http://schemas.openxmlformats.org/officeDocument/2006/relationships/oleObject" Target="../embeddings/oleObject345.bin"/><Relationship Id="rId12" Type="http://schemas.openxmlformats.org/officeDocument/2006/relationships/image" Target="../media/image341.emf"/><Relationship Id="rId17" Type="http://schemas.openxmlformats.org/officeDocument/2006/relationships/oleObject" Target="../embeddings/oleObject350.bin"/><Relationship Id="rId25" Type="http://schemas.openxmlformats.org/officeDocument/2006/relationships/oleObject" Target="../embeddings/oleObject354.bin"/><Relationship Id="rId33" Type="http://schemas.openxmlformats.org/officeDocument/2006/relationships/oleObject" Target="../embeddings/oleObject359.bin"/><Relationship Id="rId38" Type="http://schemas.openxmlformats.org/officeDocument/2006/relationships/image" Target="../media/image35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3.wmf"/><Relationship Id="rId20" Type="http://schemas.openxmlformats.org/officeDocument/2006/relationships/image" Target="../media/image345.wmf"/><Relationship Id="rId29" Type="http://schemas.openxmlformats.org/officeDocument/2006/relationships/oleObject" Target="../embeddings/oleObject356.bin"/><Relationship Id="rId1" Type="http://schemas.openxmlformats.org/officeDocument/2006/relationships/vmlDrawing" Target="../drawings/vmlDrawing42.vml"/><Relationship Id="rId6" Type="http://schemas.openxmlformats.org/officeDocument/2006/relationships/image" Target="../media/image338.emf"/><Relationship Id="rId11" Type="http://schemas.openxmlformats.org/officeDocument/2006/relationships/oleObject" Target="../embeddings/oleObject347.bin"/><Relationship Id="rId24" Type="http://schemas.openxmlformats.org/officeDocument/2006/relationships/image" Target="../media/image347.wmf"/><Relationship Id="rId32" Type="http://schemas.openxmlformats.org/officeDocument/2006/relationships/image" Target="../media/image350.wmf"/><Relationship Id="rId37" Type="http://schemas.openxmlformats.org/officeDocument/2006/relationships/oleObject" Target="../embeddings/oleObject361.bin"/><Relationship Id="rId40" Type="http://schemas.openxmlformats.org/officeDocument/2006/relationships/image" Target="../media/image354.wmf"/><Relationship Id="rId5" Type="http://schemas.openxmlformats.org/officeDocument/2006/relationships/oleObject" Target="../embeddings/oleObject344.bin"/><Relationship Id="rId15" Type="http://schemas.openxmlformats.org/officeDocument/2006/relationships/oleObject" Target="../embeddings/oleObject349.bin"/><Relationship Id="rId23" Type="http://schemas.openxmlformats.org/officeDocument/2006/relationships/oleObject" Target="../embeddings/oleObject353.bin"/><Relationship Id="rId28" Type="http://schemas.openxmlformats.org/officeDocument/2006/relationships/image" Target="../media/image349.wmf"/><Relationship Id="rId36" Type="http://schemas.openxmlformats.org/officeDocument/2006/relationships/image" Target="../media/image352.wmf"/><Relationship Id="rId10" Type="http://schemas.openxmlformats.org/officeDocument/2006/relationships/image" Target="../media/image340.wmf"/><Relationship Id="rId19" Type="http://schemas.openxmlformats.org/officeDocument/2006/relationships/oleObject" Target="../embeddings/oleObject351.bin"/><Relationship Id="rId31" Type="http://schemas.openxmlformats.org/officeDocument/2006/relationships/oleObject" Target="../embeddings/oleObject358.bin"/><Relationship Id="rId4" Type="http://schemas.openxmlformats.org/officeDocument/2006/relationships/image" Target="../media/image337.emf"/><Relationship Id="rId9" Type="http://schemas.openxmlformats.org/officeDocument/2006/relationships/oleObject" Target="../embeddings/oleObject346.bin"/><Relationship Id="rId14" Type="http://schemas.openxmlformats.org/officeDocument/2006/relationships/image" Target="../media/image342.wmf"/><Relationship Id="rId22" Type="http://schemas.openxmlformats.org/officeDocument/2006/relationships/image" Target="../media/image346.wmf"/><Relationship Id="rId27" Type="http://schemas.openxmlformats.org/officeDocument/2006/relationships/oleObject" Target="../embeddings/oleObject355.bin"/><Relationship Id="rId30" Type="http://schemas.openxmlformats.org/officeDocument/2006/relationships/oleObject" Target="../embeddings/oleObject357.bin"/><Relationship Id="rId35" Type="http://schemas.openxmlformats.org/officeDocument/2006/relationships/oleObject" Target="../embeddings/oleObject360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3" Type="http://schemas.openxmlformats.org/officeDocument/2006/relationships/oleObject" Target="../embeddings/oleObject363.bin"/><Relationship Id="rId7" Type="http://schemas.openxmlformats.org/officeDocument/2006/relationships/oleObject" Target="../embeddings/oleObject3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356.wmf"/><Relationship Id="rId5" Type="http://schemas.openxmlformats.org/officeDocument/2006/relationships/oleObject" Target="../embeddings/oleObject364.bin"/><Relationship Id="rId10" Type="http://schemas.openxmlformats.org/officeDocument/2006/relationships/image" Target="../media/image358.wmf"/><Relationship Id="rId4" Type="http://schemas.openxmlformats.org/officeDocument/2006/relationships/image" Target="../media/image355.wmf"/><Relationship Id="rId9" Type="http://schemas.openxmlformats.org/officeDocument/2006/relationships/oleObject" Target="../embeddings/oleObject36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13" Type="http://schemas.openxmlformats.org/officeDocument/2006/relationships/oleObject" Target="../embeddings/oleObject372.bin"/><Relationship Id="rId3" Type="http://schemas.openxmlformats.org/officeDocument/2006/relationships/oleObject" Target="../embeddings/oleObject367.bin"/><Relationship Id="rId7" Type="http://schemas.openxmlformats.org/officeDocument/2006/relationships/oleObject" Target="../embeddings/oleObject369.bin"/><Relationship Id="rId12" Type="http://schemas.openxmlformats.org/officeDocument/2006/relationships/image" Target="../media/image3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360.wmf"/><Relationship Id="rId11" Type="http://schemas.openxmlformats.org/officeDocument/2006/relationships/oleObject" Target="../embeddings/oleObject371.bin"/><Relationship Id="rId5" Type="http://schemas.openxmlformats.org/officeDocument/2006/relationships/oleObject" Target="../embeddings/oleObject368.bin"/><Relationship Id="rId10" Type="http://schemas.openxmlformats.org/officeDocument/2006/relationships/image" Target="../media/image362.wmf"/><Relationship Id="rId4" Type="http://schemas.openxmlformats.org/officeDocument/2006/relationships/image" Target="../media/image359.wmf"/><Relationship Id="rId9" Type="http://schemas.openxmlformats.org/officeDocument/2006/relationships/oleObject" Target="../embeddings/oleObject370.bin"/><Relationship Id="rId14" Type="http://schemas.openxmlformats.org/officeDocument/2006/relationships/image" Target="../media/image364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emf"/><Relationship Id="rId13" Type="http://schemas.openxmlformats.org/officeDocument/2006/relationships/oleObject" Target="../embeddings/oleObject378.bin"/><Relationship Id="rId18" Type="http://schemas.openxmlformats.org/officeDocument/2006/relationships/image" Target="../media/image377.jpeg"/><Relationship Id="rId26" Type="http://schemas.openxmlformats.org/officeDocument/2006/relationships/image" Target="../media/image375.wmf"/><Relationship Id="rId3" Type="http://schemas.openxmlformats.org/officeDocument/2006/relationships/oleObject" Target="../embeddings/oleObject373.bin"/><Relationship Id="rId21" Type="http://schemas.openxmlformats.org/officeDocument/2006/relationships/oleObject" Target="../embeddings/oleObject381.bin"/><Relationship Id="rId7" Type="http://schemas.openxmlformats.org/officeDocument/2006/relationships/oleObject" Target="../embeddings/oleObject375.bin"/><Relationship Id="rId12" Type="http://schemas.openxmlformats.org/officeDocument/2006/relationships/image" Target="../media/image369.emf"/><Relationship Id="rId17" Type="http://schemas.openxmlformats.org/officeDocument/2006/relationships/image" Target="../media/image376.jpeg"/><Relationship Id="rId25" Type="http://schemas.openxmlformats.org/officeDocument/2006/relationships/oleObject" Target="../embeddings/oleObject38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1.emf"/><Relationship Id="rId20" Type="http://schemas.openxmlformats.org/officeDocument/2006/relationships/image" Target="../media/image372.e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366.emf"/><Relationship Id="rId11" Type="http://schemas.openxmlformats.org/officeDocument/2006/relationships/oleObject" Target="../embeddings/oleObject377.bin"/><Relationship Id="rId24" Type="http://schemas.openxmlformats.org/officeDocument/2006/relationships/image" Target="../media/image374.wmf"/><Relationship Id="rId5" Type="http://schemas.openxmlformats.org/officeDocument/2006/relationships/oleObject" Target="../embeddings/oleObject374.bin"/><Relationship Id="rId15" Type="http://schemas.openxmlformats.org/officeDocument/2006/relationships/oleObject" Target="../embeddings/oleObject379.bin"/><Relationship Id="rId23" Type="http://schemas.openxmlformats.org/officeDocument/2006/relationships/oleObject" Target="../embeddings/oleObject382.bin"/><Relationship Id="rId10" Type="http://schemas.openxmlformats.org/officeDocument/2006/relationships/image" Target="../media/image368.emf"/><Relationship Id="rId19" Type="http://schemas.openxmlformats.org/officeDocument/2006/relationships/oleObject" Target="../embeddings/oleObject380.bin"/><Relationship Id="rId4" Type="http://schemas.openxmlformats.org/officeDocument/2006/relationships/image" Target="../media/image365.emf"/><Relationship Id="rId9" Type="http://schemas.openxmlformats.org/officeDocument/2006/relationships/oleObject" Target="../embeddings/oleObject376.bin"/><Relationship Id="rId14" Type="http://schemas.openxmlformats.org/officeDocument/2006/relationships/image" Target="../media/image370.emf"/><Relationship Id="rId22" Type="http://schemas.openxmlformats.org/officeDocument/2006/relationships/image" Target="../media/image37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emf"/><Relationship Id="rId3" Type="http://schemas.openxmlformats.org/officeDocument/2006/relationships/oleObject" Target="../embeddings/oleObject384.bin"/><Relationship Id="rId7" Type="http://schemas.openxmlformats.org/officeDocument/2006/relationships/oleObject" Target="../embeddings/oleObject386.bin"/><Relationship Id="rId12" Type="http://schemas.openxmlformats.org/officeDocument/2006/relationships/image" Target="../media/image23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379.emf"/><Relationship Id="rId11" Type="http://schemas.openxmlformats.org/officeDocument/2006/relationships/image" Target="../media/image376.jpeg"/><Relationship Id="rId5" Type="http://schemas.openxmlformats.org/officeDocument/2006/relationships/oleObject" Target="../embeddings/oleObject385.bin"/><Relationship Id="rId10" Type="http://schemas.openxmlformats.org/officeDocument/2006/relationships/image" Target="../media/image381.emf"/><Relationship Id="rId4" Type="http://schemas.openxmlformats.org/officeDocument/2006/relationships/image" Target="../media/image378.emf"/><Relationship Id="rId9" Type="http://schemas.openxmlformats.org/officeDocument/2006/relationships/oleObject" Target="../embeddings/oleObject387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emf"/><Relationship Id="rId3" Type="http://schemas.openxmlformats.org/officeDocument/2006/relationships/oleObject" Target="../embeddings/oleObject388.bin"/><Relationship Id="rId7" Type="http://schemas.openxmlformats.org/officeDocument/2006/relationships/oleObject" Target="../embeddings/oleObject390.bin"/><Relationship Id="rId12" Type="http://schemas.openxmlformats.org/officeDocument/2006/relationships/image" Target="../media/image3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80.emf"/><Relationship Id="rId11" Type="http://schemas.openxmlformats.org/officeDocument/2006/relationships/oleObject" Target="../embeddings/oleObject392.bin"/><Relationship Id="rId5" Type="http://schemas.openxmlformats.org/officeDocument/2006/relationships/oleObject" Target="../embeddings/oleObject389.bin"/><Relationship Id="rId10" Type="http://schemas.openxmlformats.org/officeDocument/2006/relationships/image" Target="../media/image382.wmf"/><Relationship Id="rId4" Type="http://schemas.openxmlformats.org/officeDocument/2006/relationships/image" Target="../media/image378.emf"/><Relationship Id="rId9" Type="http://schemas.openxmlformats.org/officeDocument/2006/relationships/oleObject" Target="../embeddings/oleObject39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3" Type="http://schemas.openxmlformats.org/officeDocument/2006/relationships/image" Target="../media/image386.jpeg"/><Relationship Id="rId7" Type="http://schemas.openxmlformats.org/officeDocument/2006/relationships/oleObject" Target="../embeddings/oleObject393.bin"/><Relationship Id="rId12" Type="http://schemas.openxmlformats.org/officeDocument/2006/relationships/image" Target="../media/image38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389.jpeg"/><Relationship Id="rId11" Type="http://schemas.openxmlformats.org/officeDocument/2006/relationships/oleObject" Target="../embeddings/oleObject394.bin"/><Relationship Id="rId5" Type="http://schemas.openxmlformats.org/officeDocument/2006/relationships/image" Target="../media/image388.jpeg"/><Relationship Id="rId10" Type="http://schemas.openxmlformats.org/officeDocument/2006/relationships/image" Target="../media/image391.jpeg"/><Relationship Id="rId4" Type="http://schemas.openxmlformats.org/officeDocument/2006/relationships/image" Target="../media/image387.jpeg"/><Relationship Id="rId9" Type="http://schemas.openxmlformats.org/officeDocument/2006/relationships/image" Target="../media/image39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9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396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395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9.bin"/><Relationship Id="rId13" Type="http://schemas.openxmlformats.org/officeDocument/2006/relationships/image" Target="../media/image398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5.wmf"/><Relationship Id="rId12" Type="http://schemas.openxmlformats.org/officeDocument/2006/relationships/oleObject" Target="../embeddings/oleObject4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398.bin"/><Relationship Id="rId11" Type="http://schemas.openxmlformats.org/officeDocument/2006/relationships/image" Target="../media/image397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00.bin"/><Relationship Id="rId4" Type="http://schemas.openxmlformats.org/officeDocument/2006/relationships/oleObject" Target="../embeddings/oleObject397.bin"/><Relationship Id="rId9" Type="http://schemas.openxmlformats.org/officeDocument/2006/relationships/image" Target="../media/image396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4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03.bin"/><Relationship Id="rId5" Type="http://schemas.openxmlformats.org/officeDocument/2006/relationships/image" Target="../media/image399.emf"/><Relationship Id="rId10" Type="http://schemas.openxmlformats.org/officeDocument/2006/relationships/image" Target="../media/image401.jpeg"/><Relationship Id="rId4" Type="http://schemas.openxmlformats.org/officeDocument/2006/relationships/oleObject" Target="../embeddings/oleObject402.bin"/><Relationship Id="rId9" Type="http://schemas.openxmlformats.org/officeDocument/2006/relationships/image" Target="../media/image341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7.bin"/><Relationship Id="rId13" Type="http://schemas.openxmlformats.org/officeDocument/2006/relationships/image" Target="../media/image399.emf"/><Relationship Id="rId18" Type="http://schemas.openxmlformats.org/officeDocument/2006/relationships/oleObject" Target="../embeddings/oleObject412.bin"/><Relationship Id="rId26" Type="http://schemas.openxmlformats.org/officeDocument/2006/relationships/image" Target="../media/image409.wmf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407.wmf"/><Relationship Id="rId34" Type="http://schemas.openxmlformats.org/officeDocument/2006/relationships/image" Target="../media/image413.wmf"/><Relationship Id="rId7" Type="http://schemas.openxmlformats.org/officeDocument/2006/relationships/image" Target="../media/image403.emf"/><Relationship Id="rId12" Type="http://schemas.openxmlformats.org/officeDocument/2006/relationships/oleObject" Target="../embeddings/oleObject409.bin"/><Relationship Id="rId17" Type="http://schemas.openxmlformats.org/officeDocument/2006/relationships/image" Target="../media/image341.emf"/><Relationship Id="rId25" Type="http://schemas.openxmlformats.org/officeDocument/2006/relationships/oleObject" Target="../embeddings/oleObject415.bin"/><Relationship Id="rId33" Type="http://schemas.openxmlformats.org/officeDocument/2006/relationships/oleObject" Target="../embeddings/oleObject41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11.bin"/><Relationship Id="rId20" Type="http://schemas.openxmlformats.org/officeDocument/2006/relationships/oleObject" Target="../embeddings/oleObject413.bin"/><Relationship Id="rId29" Type="http://schemas.openxmlformats.org/officeDocument/2006/relationships/oleObject" Target="../embeddings/oleObject417.bin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06.bin"/><Relationship Id="rId11" Type="http://schemas.openxmlformats.org/officeDocument/2006/relationships/image" Target="../media/image405.wmf"/><Relationship Id="rId24" Type="http://schemas.openxmlformats.org/officeDocument/2006/relationships/image" Target="../media/image408.wmf"/><Relationship Id="rId32" Type="http://schemas.openxmlformats.org/officeDocument/2006/relationships/image" Target="../media/image412.wmf"/><Relationship Id="rId5" Type="http://schemas.openxmlformats.org/officeDocument/2006/relationships/image" Target="../media/image402.emf"/><Relationship Id="rId15" Type="http://schemas.openxmlformats.org/officeDocument/2006/relationships/image" Target="../media/image400.emf"/><Relationship Id="rId23" Type="http://schemas.openxmlformats.org/officeDocument/2006/relationships/oleObject" Target="../embeddings/oleObject414.bin"/><Relationship Id="rId28" Type="http://schemas.openxmlformats.org/officeDocument/2006/relationships/image" Target="../media/image410.wmf"/><Relationship Id="rId36" Type="http://schemas.openxmlformats.org/officeDocument/2006/relationships/image" Target="../media/image414.wmf"/><Relationship Id="rId10" Type="http://schemas.openxmlformats.org/officeDocument/2006/relationships/oleObject" Target="../embeddings/oleObject408.bin"/><Relationship Id="rId19" Type="http://schemas.openxmlformats.org/officeDocument/2006/relationships/image" Target="../media/image406.emf"/><Relationship Id="rId31" Type="http://schemas.openxmlformats.org/officeDocument/2006/relationships/oleObject" Target="../embeddings/oleObject418.bin"/><Relationship Id="rId4" Type="http://schemas.openxmlformats.org/officeDocument/2006/relationships/oleObject" Target="../embeddings/oleObject405.bin"/><Relationship Id="rId9" Type="http://schemas.openxmlformats.org/officeDocument/2006/relationships/image" Target="../media/image404.emf"/><Relationship Id="rId14" Type="http://schemas.openxmlformats.org/officeDocument/2006/relationships/oleObject" Target="../embeddings/oleObject410.bin"/><Relationship Id="rId22" Type="http://schemas.openxmlformats.org/officeDocument/2006/relationships/image" Target="../media/image401.jpeg"/><Relationship Id="rId27" Type="http://schemas.openxmlformats.org/officeDocument/2006/relationships/oleObject" Target="../embeddings/oleObject416.bin"/><Relationship Id="rId30" Type="http://schemas.openxmlformats.org/officeDocument/2006/relationships/image" Target="../media/image411.wmf"/><Relationship Id="rId35" Type="http://schemas.openxmlformats.org/officeDocument/2006/relationships/oleObject" Target="../embeddings/oleObject420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3.bin"/><Relationship Id="rId13" Type="http://schemas.openxmlformats.org/officeDocument/2006/relationships/image" Target="../media/image419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16.wmf"/><Relationship Id="rId12" Type="http://schemas.openxmlformats.org/officeDocument/2006/relationships/oleObject" Target="../embeddings/oleObject4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22.bin"/><Relationship Id="rId11" Type="http://schemas.openxmlformats.org/officeDocument/2006/relationships/image" Target="../media/image418.wmf"/><Relationship Id="rId5" Type="http://schemas.openxmlformats.org/officeDocument/2006/relationships/image" Target="../media/image415.wmf"/><Relationship Id="rId15" Type="http://schemas.openxmlformats.org/officeDocument/2006/relationships/image" Target="../media/image420.wmf"/><Relationship Id="rId10" Type="http://schemas.openxmlformats.org/officeDocument/2006/relationships/oleObject" Target="../embeddings/oleObject424.bin"/><Relationship Id="rId4" Type="http://schemas.openxmlformats.org/officeDocument/2006/relationships/oleObject" Target="../embeddings/oleObject421.bin"/><Relationship Id="rId9" Type="http://schemas.openxmlformats.org/officeDocument/2006/relationships/image" Target="../media/image417.wmf"/><Relationship Id="rId14" Type="http://schemas.openxmlformats.org/officeDocument/2006/relationships/oleObject" Target="../embeddings/oleObject426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9.bin"/><Relationship Id="rId13" Type="http://schemas.openxmlformats.org/officeDocument/2006/relationships/oleObject" Target="../embeddings/oleObject431.bin"/><Relationship Id="rId18" Type="http://schemas.openxmlformats.org/officeDocument/2006/relationships/oleObject" Target="../embeddings/oleObject433.bin"/><Relationship Id="rId26" Type="http://schemas.openxmlformats.org/officeDocument/2006/relationships/oleObject" Target="../embeddings/oleObject437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28.emf"/><Relationship Id="rId7" Type="http://schemas.openxmlformats.org/officeDocument/2006/relationships/image" Target="../media/image422.emf"/><Relationship Id="rId12" Type="http://schemas.openxmlformats.org/officeDocument/2006/relationships/image" Target="../media/image424.wmf"/><Relationship Id="rId17" Type="http://schemas.openxmlformats.org/officeDocument/2006/relationships/image" Target="../media/image426.emf"/><Relationship Id="rId25" Type="http://schemas.openxmlformats.org/officeDocument/2006/relationships/image" Target="../media/image43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32.bin"/><Relationship Id="rId20" Type="http://schemas.openxmlformats.org/officeDocument/2006/relationships/oleObject" Target="../embeddings/oleObject434.bin"/><Relationship Id="rId29" Type="http://schemas.openxmlformats.org/officeDocument/2006/relationships/oleObject" Target="../embeddings/oleObject438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28.bin"/><Relationship Id="rId11" Type="http://schemas.openxmlformats.org/officeDocument/2006/relationships/oleObject" Target="../embeddings/oleObject430.bin"/><Relationship Id="rId24" Type="http://schemas.openxmlformats.org/officeDocument/2006/relationships/oleObject" Target="../embeddings/oleObject436.bin"/><Relationship Id="rId32" Type="http://schemas.openxmlformats.org/officeDocument/2006/relationships/image" Target="../media/image433.emf"/><Relationship Id="rId5" Type="http://schemas.openxmlformats.org/officeDocument/2006/relationships/image" Target="../media/image421.emf"/><Relationship Id="rId15" Type="http://schemas.openxmlformats.org/officeDocument/2006/relationships/image" Target="../media/image435.jpeg"/><Relationship Id="rId23" Type="http://schemas.openxmlformats.org/officeDocument/2006/relationships/image" Target="../media/image429.wmf"/><Relationship Id="rId28" Type="http://schemas.openxmlformats.org/officeDocument/2006/relationships/image" Target="../media/image436.jpeg"/><Relationship Id="rId10" Type="http://schemas.openxmlformats.org/officeDocument/2006/relationships/image" Target="../media/image434.jpeg"/><Relationship Id="rId19" Type="http://schemas.openxmlformats.org/officeDocument/2006/relationships/image" Target="../media/image427.emf"/><Relationship Id="rId31" Type="http://schemas.openxmlformats.org/officeDocument/2006/relationships/oleObject" Target="../embeddings/oleObject439.bin"/><Relationship Id="rId4" Type="http://schemas.openxmlformats.org/officeDocument/2006/relationships/oleObject" Target="../embeddings/oleObject427.bin"/><Relationship Id="rId9" Type="http://schemas.openxmlformats.org/officeDocument/2006/relationships/image" Target="../media/image423.emf"/><Relationship Id="rId14" Type="http://schemas.openxmlformats.org/officeDocument/2006/relationships/image" Target="../media/image425.emf"/><Relationship Id="rId22" Type="http://schemas.openxmlformats.org/officeDocument/2006/relationships/oleObject" Target="../embeddings/oleObject435.bin"/><Relationship Id="rId27" Type="http://schemas.openxmlformats.org/officeDocument/2006/relationships/image" Target="../media/image431.emf"/><Relationship Id="rId30" Type="http://schemas.openxmlformats.org/officeDocument/2006/relationships/image" Target="../media/image432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emf"/><Relationship Id="rId13" Type="http://schemas.openxmlformats.org/officeDocument/2006/relationships/image" Target="../media/image441.wmf"/><Relationship Id="rId18" Type="http://schemas.openxmlformats.org/officeDocument/2006/relationships/oleObject" Target="../embeddings/oleObject447.bin"/><Relationship Id="rId26" Type="http://schemas.openxmlformats.org/officeDocument/2006/relationships/oleObject" Target="../embeddings/oleObject451.bin"/><Relationship Id="rId3" Type="http://schemas.openxmlformats.org/officeDocument/2006/relationships/oleObject" Target="../embeddings/oleObject440.bin"/><Relationship Id="rId21" Type="http://schemas.openxmlformats.org/officeDocument/2006/relationships/image" Target="../media/image445.wmf"/><Relationship Id="rId7" Type="http://schemas.openxmlformats.org/officeDocument/2006/relationships/oleObject" Target="../embeddings/oleObject442.bin"/><Relationship Id="rId12" Type="http://schemas.openxmlformats.org/officeDocument/2006/relationships/oleObject" Target="../embeddings/oleObject444.bin"/><Relationship Id="rId17" Type="http://schemas.openxmlformats.org/officeDocument/2006/relationships/image" Target="../media/image443.emf"/><Relationship Id="rId25" Type="http://schemas.openxmlformats.org/officeDocument/2006/relationships/image" Target="../media/image44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46.bin"/><Relationship Id="rId20" Type="http://schemas.openxmlformats.org/officeDocument/2006/relationships/oleObject" Target="../embeddings/oleObject448.bin"/><Relationship Id="rId29" Type="http://schemas.openxmlformats.org/officeDocument/2006/relationships/image" Target="../media/image449.emf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38.emf"/><Relationship Id="rId11" Type="http://schemas.openxmlformats.org/officeDocument/2006/relationships/image" Target="../media/image440.wmf"/><Relationship Id="rId24" Type="http://schemas.openxmlformats.org/officeDocument/2006/relationships/oleObject" Target="../embeddings/oleObject450.bin"/><Relationship Id="rId5" Type="http://schemas.openxmlformats.org/officeDocument/2006/relationships/oleObject" Target="../embeddings/oleObject441.bin"/><Relationship Id="rId15" Type="http://schemas.openxmlformats.org/officeDocument/2006/relationships/image" Target="../media/image442.emf"/><Relationship Id="rId23" Type="http://schemas.openxmlformats.org/officeDocument/2006/relationships/image" Target="../media/image446.wmf"/><Relationship Id="rId28" Type="http://schemas.openxmlformats.org/officeDocument/2006/relationships/oleObject" Target="../embeddings/oleObject452.bin"/><Relationship Id="rId10" Type="http://schemas.openxmlformats.org/officeDocument/2006/relationships/oleObject" Target="../embeddings/oleObject443.bin"/><Relationship Id="rId19" Type="http://schemas.openxmlformats.org/officeDocument/2006/relationships/image" Target="../media/image444.wmf"/><Relationship Id="rId4" Type="http://schemas.openxmlformats.org/officeDocument/2006/relationships/image" Target="../media/image437.emf"/><Relationship Id="rId9" Type="http://schemas.openxmlformats.org/officeDocument/2006/relationships/image" Target="../media/image450.emf"/><Relationship Id="rId14" Type="http://schemas.openxmlformats.org/officeDocument/2006/relationships/oleObject" Target="../embeddings/oleObject445.bin"/><Relationship Id="rId22" Type="http://schemas.openxmlformats.org/officeDocument/2006/relationships/oleObject" Target="../embeddings/oleObject449.bin"/><Relationship Id="rId27" Type="http://schemas.openxmlformats.org/officeDocument/2006/relationships/image" Target="../media/image448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5.bin"/><Relationship Id="rId13" Type="http://schemas.openxmlformats.org/officeDocument/2006/relationships/image" Target="../media/image455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2.emf"/><Relationship Id="rId12" Type="http://schemas.openxmlformats.org/officeDocument/2006/relationships/oleObject" Target="../embeddings/oleObject4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454.bin"/><Relationship Id="rId11" Type="http://schemas.openxmlformats.org/officeDocument/2006/relationships/image" Target="../media/image454.emf"/><Relationship Id="rId5" Type="http://schemas.openxmlformats.org/officeDocument/2006/relationships/image" Target="../media/image451.emf"/><Relationship Id="rId10" Type="http://schemas.openxmlformats.org/officeDocument/2006/relationships/oleObject" Target="../embeddings/oleObject456.bin"/><Relationship Id="rId4" Type="http://schemas.openxmlformats.org/officeDocument/2006/relationships/oleObject" Target="../embeddings/oleObject453.bin"/><Relationship Id="rId9" Type="http://schemas.openxmlformats.org/officeDocument/2006/relationships/image" Target="../media/image453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0.bin"/><Relationship Id="rId13" Type="http://schemas.openxmlformats.org/officeDocument/2006/relationships/image" Target="../media/image460.wmf"/><Relationship Id="rId18" Type="http://schemas.openxmlformats.org/officeDocument/2006/relationships/oleObject" Target="../embeddings/oleObject46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57.wmf"/><Relationship Id="rId12" Type="http://schemas.openxmlformats.org/officeDocument/2006/relationships/oleObject" Target="../embeddings/oleObject462.bin"/><Relationship Id="rId17" Type="http://schemas.openxmlformats.org/officeDocument/2006/relationships/image" Target="../media/image46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64.bin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9.bin"/><Relationship Id="rId11" Type="http://schemas.openxmlformats.org/officeDocument/2006/relationships/image" Target="../media/image459.emf"/><Relationship Id="rId5" Type="http://schemas.openxmlformats.org/officeDocument/2006/relationships/image" Target="../media/image456.emf"/><Relationship Id="rId15" Type="http://schemas.openxmlformats.org/officeDocument/2006/relationships/image" Target="../media/image461.wmf"/><Relationship Id="rId10" Type="http://schemas.openxmlformats.org/officeDocument/2006/relationships/oleObject" Target="../embeddings/oleObject461.bin"/><Relationship Id="rId19" Type="http://schemas.openxmlformats.org/officeDocument/2006/relationships/image" Target="../media/image463.wmf"/><Relationship Id="rId4" Type="http://schemas.openxmlformats.org/officeDocument/2006/relationships/oleObject" Target="../embeddings/oleObject458.bin"/><Relationship Id="rId9" Type="http://schemas.openxmlformats.org/officeDocument/2006/relationships/image" Target="../media/image458.wmf"/><Relationship Id="rId14" Type="http://schemas.openxmlformats.org/officeDocument/2006/relationships/oleObject" Target="../embeddings/oleObject463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67.bin"/><Relationship Id="rId11" Type="http://schemas.openxmlformats.org/officeDocument/2006/relationships/image" Target="http://202.205.107.80/wangshangjiaoxue/kejian/daxuewuli/daxuewuli-fanshixi/wuli/17-2.files/slide0134_image404.gif" TargetMode="External"/><Relationship Id="rId5" Type="http://schemas.openxmlformats.org/officeDocument/2006/relationships/image" Target="../media/image464.emf"/><Relationship Id="rId10" Type="http://schemas.openxmlformats.org/officeDocument/2006/relationships/image" Target="../media/image467.png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6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35.e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7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1.bin"/><Relationship Id="rId13" Type="http://schemas.openxmlformats.org/officeDocument/2006/relationships/image" Target="../media/image469.wmf"/><Relationship Id="rId18" Type="http://schemas.openxmlformats.org/officeDocument/2006/relationships/oleObject" Target="../embeddings/oleObject476.bin"/><Relationship Id="rId26" Type="http://schemas.openxmlformats.org/officeDocument/2006/relationships/oleObject" Target="../embeddings/oleObject480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344.wmf"/><Relationship Id="rId34" Type="http://schemas.openxmlformats.org/officeDocument/2006/relationships/oleObject" Target="../embeddings/oleObject484.bin"/><Relationship Id="rId7" Type="http://schemas.openxmlformats.org/officeDocument/2006/relationships/image" Target="../media/image400.emf"/><Relationship Id="rId12" Type="http://schemas.openxmlformats.org/officeDocument/2006/relationships/oleObject" Target="../embeddings/oleObject473.bin"/><Relationship Id="rId17" Type="http://schemas.openxmlformats.org/officeDocument/2006/relationships/image" Target="../media/image470.wmf"/><Relationship Id="rId25" Type="http://schemas.openxmlformats.org/officeDocument/2006/relationships/image" Target="../media/image472.wmf"/><Relationship Id="rId33" Type="http://schemas.openxmlformats.org/officeDocument/2006/relationships/image" Target="../media/image47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75.bin"/><Relationship Id="rId20" Type="http://schemas.openxmlformats.org/officeDocument/2006/relationships/oleObject" Target="../embeddings/oleObject477.bin"/><Relationship Id="rId29" Type="http://schemas.openxmlformats.org/officeDocument/2006/relationships/image" Target="../media/image474.wmf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70.bin"/><Relationship Id="rId11" Type="http://schemas.openxmlformats.org/officeDocument/2006/relationships/image" Target="../media/image468.wmf"/><Relationship Id="rId24" Type="http://schemas.openxmlformats.org/officeDocument/2006/relationships/oleObject" Target="../embeddings/oleObject479.bin"/><Relationship Id="rId32" Type="http://schemas.openxmlformats.org/officeDocument/2006/relationships/oleObject" Target="../embeddings/oleObject483.bin"/><Relationship Id="rId37" Type="http://schemas.openxmlformats.org/officeDocument/2006/relationships/image" Target="../media/image478.wmf"/><Relationship Id="rId5" Type="http://schemas.openxmlformats.org/officeDocument/2006/relationships/image" Target="../media/image399.emf"/><Relationship Id="rId15" Type="http://schemas.openxmlformats.org/officeDocument/2006/relationships/image" Target="../media/image343.wmf"/><Relationship Id="rId23" Type="http://schemas.openxmlformats.org/officeDocument/2006/relationships/image" Target="../media/image345.wmf"/><Relationship Id="rId28" Type="http://schemas.openxmlformats.org/officeDocument/2006/relationships/oleObject" Target="../embeddings/oleObject481.bin"/><Relationship Id="rId36" Type="http://schemas.openxmlformats.org/officeDocument/2006/relationships/oleObject" Target="../embeddings/oleObject485.bin"/><Relationship Id="rId10" Type="http://schemas.openxmlformats.org/officeDocument/2006/relationships/oleObject" Target="../embeddings/oleObject472.bin"/><Relationship Id="rId19" Type="http://schemas.openxmlformats.org/officeDocument/2006/relationships/image" Target="../media/image471.wmf"/><Relationship Id="rId31" Type="http://schemas.openxmlformats.org/officeDocument/2006/relationships/image" Target="../media/image475.wmf"/><Relationship Id="rId4" Type="http://schemas.openxmlformats.org/officeDocument/2006/relationships/oleObject" Target="../embeddings/oleObject469.bin"/><Relationship Id="rId9" Type="http://schemas.openxmlformats.org/officeDocument/2006/relationships/image" Target="../media/image341.emf"/><Relationship Id="rId14" Type="http://schemas.openxmlformats.org/officeDocument/2006/relationships/oleObject" Target="../embeddings/oleObject474.bin"/><Relationship Id="rId22" Type="http://schemas.openxmlformats.org/officeDocument/2006/relationships/oleObject" Target="../embeddings/oleObject478.bin"/><Relationship Id="rId27" Type="http://schemas.openxmlformats.org/officeDocument/2006/relationships/image" Target="../media/image473.wmf"/><Relationship Id="rId30" Type="http://schemas.openxmlformats.org/officeDocument/2006/relationships/oleObject" Target="../embeddings/oleObject482.bin"/><Relationship Id="rId35" Type="http://schemas.openxmlformats.org/officeDocument/2006/relationships/image" Target="../media/image477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487.bin"/><Relationship Id="rId5" Type="http://schemas.openxmlformats.org/officeDocument/2006/relationships/image" Target="../media/image479.wmf"/><Relationship Id="rId4" Type="http://schemas.openxmlformats.org/officeDocument/2006/relationships/oleObject" Target="../embeddings/oleObject486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0.bin"/><Relationship Id="rId13" Type="http://schemas.openxmlformats.org/officeDocument/2006/relationships/image" Target="../media/image485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82.wmf"/><Relationship Id="rId12" Type="http://schemas.openxmlformats.org/officeDocument/2006/relationships/oleObject" Target="../embeddings/oleObject4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489.bin"/><Relationship Id="rId11" Type="http://schemas.openxmlformats.org/officeDocument/2006/relationships/image" Target="../media/image484.wmf"/><Relationship Id="rId5" Type="http://schemas.openxmlformats.org/officeDocument/2006/relationships/image" Target="../media/image481.wmf"/><Relationship Id="rId10" Type="http://schemas.openxmlformats.org/officeDocument/2006/relationships/oleObject" Target="../embeddings/oleObject491.bin"/><Relationship Id="rId4" Type="http://schemas.openxmlformats.org/officeDocument/2006/relationships/oleObject" Target="../embeddings/oleObject488.bin"/><Relationship Id="rId9" Type="http://schemas.openxmlformats.org/officeDocument/2006/relationships/image" Target="../media/image483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5.bin"/><Relationship Id="rId13" Type="http://schemas.openxmlformats.org/officeDocument/2006/relationships/image" Target="../media/image488.wmf"/><Relationship Id="rId18" Type="http://schemas.openxmlformats.org/officeDocument/2006/relationships/oleObject" Target="../embeddings/oleObject500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492.wmf"/><Relationship Id="rId7" Type="http://schemas.openxmlformats.org/officeDocument/2006/relationships/image" Target="../media/image486.wmf"/><Relationship Id="rId12" Type="http://schemas.openxmlformats.org/officeDocument/2006/relationships/oleObject" Target="../embeddings/oleObject497.bin"/><Relationship Id="rId17" Type="http://schemas.openxmlformats.org/officeDocument/2006/relationships/image" Target="../media/image490.wmf"/><Relationship Id="rId25" Type="http://schemas.openxmlformats.org/officeDocument/2006/relationships/image" Target="../media/image49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99.bin"/><Relationship Id="rId20" Type="http://schemas.openxmlformats.org/officeDocument/2006/relationships/oleObject" Target="../embeddings/oleObject501.bin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94.bin"/><Relationship Id="rId11" Type="http://schemas.openxmlformats.org/officeDocument/2006/relationships/image" Target="../media/image487.wmf"/><Relationship Id="rId24" Type="http://schemas.openxmlformats.org/officeDocument/2006/relationships/oleObject" Target="../embeddings/oleObject503.bin"/><Relationship Id="rId5" Type="http://schemas.openxmlformats.org/officeDocument/2006/relationships/image" Target="../media/image458.wmf"/><Relationship Id="rId15" Type="http://schemas.openxmlformats.org/officeDocument/2006/relationships/image" Target="../media/image489.wmf"/><Relationship Id="rId23" Type="http://schemas.openxmlformats.org/officeDocument/2006/relationships/image" Target="../media/image493.wmf"/><Relationship Id="rId10" Type="http://schemas.openxmlformats.org/officeDocument/2006/relationships/oleObject" Target="../embeddings/oleObject496.bin"/><Relationship Id="rId19" Type="http://schemas.openxmlformats.org/officeDocument/2006/relationships/image" Target="../media/image491.wmf"/><Relationship Id="rId4" Type="http://schemas.openxmlformats.org/officeDocument/2006/relationships/oleObject" Target="../embeddings/oleObject493.bin"/><Relationship Id="rId9" Type="http://schemas.openxmlformats.org/officeDocument/2006/relationships/image" Target="../media/image460.wmf"/><Relationship Id="rId14" Type="http://schemas.openxmlformats.org/officeDocument/2006/relationships/oleObject" Target="../embeddings/oleObject498.bin"/><Relationship Id="rId22" Type="http://schemas.openxmlformats.org/officeDocument/2006/relationships/oleObject" Target="../embeddings/oleObject502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6.bin"/><Relationship Id="rId13" Type="http://schemas.openxmlformats.org/officeDocument/2006/relationships/image" Target="../media/image501.emf"/><Relationship Id="rId18" Type="http://schemas.openxmlformats.org/officeDocument/2006/relationships/oleObject" Target="../embeddings/oleObject511.bin"/><Relationship Id="rId3" Type="http://schemas.openxmlformats.org/officeDocument/2006/relationships/image" Target="../media/image507.wmf"/><Relationship Id="rId21" Type="http://schemas.openxmlformats.org/officeDocument/2006/relationships/image" Target="../media/image505.emf"/><Relationship Id="rId7" Type="http://schemas.openxmlformats.org/officeDocument/2006/relationships/image" Target="../media/image498.emf"/><Relationship Id="rId12" Type="http://schemas.openxmlformats.org/officeDocument/2006/relationships/oleObject" Target="../embeddings/oleObject508.bin"/><Relationship Id="rId17" Type="http://schemas.openxmlformats.org/officeDocument/2006/relationships/image" Target="../media/image50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10.bin"/><Relationship Id="rId20" Type="http://schemas.openxmlformats.org/officeDocument/2006/relationships/oleObject" Target="../embeddings/oleObject512.bin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505.bin"/><Relationship Id="rId11" Type="http://schemas.openxmlformats.org/officeDocument/2006/relationships/image" Target="../media/image500.emf"/><Relationship Id="rId5" Type="http://schemas.openxmlformats.org/officeDocument/2006/relationships/image" Target="../media/image497.emf"/><Relationship Id="rId15" Type="http://schemas.openxmlformats.org/officeDocument/2006/relationships/image" Target="../media/image502.emf"/><Relationship Id="rId23" Type="http://schemas.openxmlformats.org/officeDocument/2006/relationships/image" Target="../media/image506.emf"/><Relationship Id="rId10" Type="http://schemas.openxmlformats.org/officeDocument/2006/relationships/oleObject" Target="../embeddings/oleObject507.bin"/><Relationship Id="rId19" Type="http://schemas.openxmlformats.org/officeDocument/2006/relationships/image" Target="../media/image504.emf"/><Relationship Id="rId4" Type="http://schemas.openxmlformats.org/officeDocument/2006/relationships/oleObject" Target="../embeddings/oleObject504.bin"/><Relationship Id="rId9" Type="http://schemas.openxmlformats.org/officeDocument/2006/relationships/image" Target="../media/image499.emf"/><Relationship Id="rId14" Type="http://schemas.openxmlformats.org/officeDocument/2006/relationships/oleObject" Target="../embeddings/oleObject509.bin"/><Relationship Id="rId22" Type="http://schemas.openxmlformats.org/officeDocument/2006/relationships/oleObject" Target="../embeddings/oleObject51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42.e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44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6.bin"/><Relationship Id="rId13" Type="http://schemas.openxmlformats.org/officeDocument/2006/relationships/image" Target="../media/image512.emf"/><Relationship Id="rId18" Type="http://schemas.openxmlformats.org/officeDocument/2006/relationships/oleObject" Target="../embeddings/oleObject521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516.emf"/><Relationship Id="rId7" Type="http://schemas.openxmlformats.org/officeDocument/2006/relationships/image" Target="../media/image509.emf"/><Relationship Id="rId12" Type="http://schemas.openxmlformats.org/officeDocument/2006/relationships/oleObject" Target="../embeddings/oleObject518.bin"/><Relationship Id="rId17" Type="http://schemas.openxmlformats.org/officeDocument/2006/relationships/image" Target="../media/image514.emf"/><Relationship Id="rId25" Type="http://schemas.openxmlformats.org/officeDocument/2006/relationships/image" Target="../media/image51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20.bin"/><Relationship Id="rId20" Type="http://schemas.openxmlformats.org/officeDocument/2006/relationships/oleObject" Target="../embeddings/oleObject522.bin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515.bin"/><Relationship Id="rId11" Type="http://schemas.openxmlformats.org/officeDocument/2006/relationships/image" Target="../media/image511.emf"/><Relationship Id="rId24" Type="http://schemas.openxmlformats.org/officeDocument/2006/relationships/oleObject" Target="../embeddings/oleObject524.bin"/><Relationship Id="rId5" Type="http://schemas.openxmlformats.org/officeDocument/2006/relationships/image" Target="../media/image508.emf"/><Relationship Id="rId15" Type="http://schemas.openxmlformats.org/officeDocument/2006/relationships/image" Target="../media/image513.emf"/><Relationship Id="rId23" Type="http://schemas.openxmlformats.org/officeDocument/2006/relationships/image" Target="../media/image517.emf"/><Relationship Id="rId10" Type="http://schemas.openxmlformats.org/officeDocument/2006/relationships/oleObject" Target="../embeddings/oleObject517.bin"/><Relationship Id="rId19" Type="http://schemas.openxmlformats.org/officeDocument/2006/relationships/image" Target="../media/image515.emf"/><Relationship Id="rId4" Type="http://schemas.openxmlformats.org/officeDocument/2006/relationships/oleObject" Target="../embeddings/oleObject514.bin"/><Relationship Id="rId9" Type="http://schemas.openxmlformats.org/officeDocument/2006/relationships/image" Target="../media/image510.emf"/><Relationship Id="rId14" Type="http://schemas.openxmlformats.org/officeDocument/2006/relationships/oleObject" Target="../embeddings/oleObject519.bin"/><Relationship Id="rId22" Type="http://schemas.openxmlformats.org/officeDocument/2006/relationships/oleObject" Target="../embeddings/oleObject523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7.bin"/><Relationship Id="rId13" Type="http://schemas.openxmlformats.org/officeDocument/2006/relationships/image" Target="../media/image512.emf"/><Relationship Id="rId18" Type="http://schemas.openxmlformats.org/officeDocument/2006/relationships/oleObject" Target="../embeddings/oleObject532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516.emf"/><Relationship Id="rId7" Type="http://schemas.openxmlformats.org/officeDocument/2006/relationships/image" Target="../media/image509.emf"/><Relationship Id="rId12" Type="http://schemas.openxmlformats.org/officeDocument/2006/relationships/oleObject" Target="../embeddings/oleObject529.bin"/><Relationship Id="rId17" Type="http://schemas.openxmlformats.org/officeDocument/2006/relationships/image" Target="../media/image51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31.bin"/><Relationship Id="rId20" Type="http://schemas.openxmlformats.org/officeDocument/2006/relationships/oleObject" Target="../embeddings/oleObject533.bin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526.bin"/><Relationship Id="rId11" Type="http://schemas.openxmlformats.org/officeDocument/2006/relationships/image" Target="../media/image511.emf"/><Relationship Id="rId5" Type="http://schemas.openxmlformats.org/officeDocument/2006/relationships/image" Target="../media/image508.emf"/><Relationship Id="rId15" Type="http://schemas.openxmlformats.org/officeDocument/2006/relationships/image" Target="../media/image513.emf"/><Relationship Id="rId23" Type="http://schemas.openxmlformats.org/officeDocument/2006/relationships/image" Target="../media/image517.emf"/><Relationship Id="rId10" Type="http://schemas.openxmlformats.org/officeDocument/2006/relationships/oleObject" Target="../embeddings/oleObject528.bin"/><Relationship Id="rId19" Type="http://schemas.openxmlformats.org/officeDocument/2006/relationships/image" Target="../media/image515.emf"/><Relationship Id="rId4" Type="http://schemas.openxmlformats.org/officeDocument/2006/relationships/oleObject" Target="../embeddings/oleObject525.bin"/><Relationship Id="rId9" Type="http://schemas.openxmlformats.org/officeDocument/2006/relationships/image" Target="../media/image510.emf"/><Relationship Id="rId14" Type="http://schemas.openxmlformats.org/officeDocument/2006/relationships/oleObject" Target="../embeddings/oleObject530.bin"/><Relationship Id="rId22" Type="http://schemas.openxmlformats.org/officeDocument/2006/relationships/oleObject" Target="../embeddings/oleObject534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7.bin"/><Relationship Id="rId13" Type="http://schemas.openxmlformats.org/officeDocument/2006/relationships/image" Target="../media/image523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20.wmf"/><Relationship Id="rId12" Type="http://schemas.openxmlformats.org/officeDocument/2006/relationships/oleObject" Target="../embeddings/oleObject5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536.bin"/><Relationship Id="rId11" Type="http://schemas.openxmlformats.org/officeDocument/2006/relationships/image" Target="../media/image522.emf"/><Relationship Id="rId5" Type="http://schemas.openxmlformats.org/officeDocument/2006/relationships/image" Target="../media/image519.emf"/><Relationship Id="rId15" Type="http://schemas.openxmlformats.org/officeDocument/2006/relationships/image" Target="../media/image524.wmf"/><Relationship Id="rId10" Type="http://schemas.openxmlformats.org/officeDocument/2006/relationships/oleObject" Target="../embeddings/oleObject538.bin"/><Relationship Id="rId4" Type="http://schemas.openxmlformats.org/officeDocument/2006/relationships/oleObject" Target="../embeddings/oleObject535.bin"/><Relationship Id="rId9" Type="http://schemas.openxmlformats.org/officeDocument/2006/relationships/image" Target="../media/image521.emf"/><Relationship Id="rId14" Type="http://schemas.openxmlformats.org/officeDocument/2006/relationships/oleObject" Target="../embeddings/oleObject540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3.bin"/><Relationship Id="rId13" Type="http://schemas.openxmlformats.org/officeDocument/2006/relationships/image" Target="../media/image529.wmf"/><Relationship Id="rId18" Type="http://schemas.openxmlformats.org/officeDocument/2006/relationships/oleObject" Target="../embeddings/oleObject548.bin"/><Relationship Id="rId26" Type="http://schemas.openxmlformats.org/officeDocument/2006/relationships/oleObject" Target="../embeddings/oleObject552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533.wmf"/><Relationship Id="rId7" Type="http://schemas.openxmlformats.org/officeDocument/2006/relationships/image" Target="../media/image526.wmf"/><Relationship Id="rId12" Type="http://schemas.openxmlformats.org/officeDocument/2006/relationships/oleObject" Target="../embeddings/oleObject545.bin"/><Relationship Id="rId17" Type="http://schemas.openxmlformats.org/officeDocument/2006/relationships/image" Target="../media/image531.emf"/><Relationship Id="rId25" Type="http://schemas.openxmlformats.org/officeDocument/2006/relationships/image" Target="../media/image5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47.bin"/><Relationship Id="rId20" Type="http://schemas.openxmlformats.org/officeDocument/2006/relationships/oleObject" Target="../embeddings/oleObject549.bin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542.bin"/><Relationship Id="rId11" Type="http://schemas.openxmlformats.org/officeDocument/2006/relationships/image" Target="../media/image528.wmf"/><Relationship Id="rId24" Type="http://schemas.openxmlformats.org/officeDocument/2006/relationships/oleObject" Target="../embeddings/oleObject551.bin"/><Relationship Id="rId5" Type="http://schemas.openxmlformats.org/officeDocument/2006/relationships/image" Target="../media/image525.emf"/><Relationship Id="rId15" Type="http://schemas.openxmlformats.org/officeDocument/2006/relationships/image" Target="../media/image530.emf"/><Relationship Id="rId23" Type="http://schemas.openxmlformats.org/officeDocument/2006/relationships/image" Target="../media/image534.wmf"/><Relationship Id="rId10" Type="http://schemas.openxmlformats.org/officeDocument/2006/relationships/oleObject" Target="../embeddings/oleObject544.bin"/><Relationship Id="rId19" Type="http://schemas.openxmlformats.org/officeDocument/2006/relationships/image" Target="../media/image532.emf"/><Relationship Id="rId4" Type="http://schemas.openxmlformats.org/officeDocument/2006/relationships/oleObject" Target="../embeddings/oleObject541.bin"/><Relationship Id="rId9" Type="http://schemas.openxmlformats.org/officeDocument/2006/relationships/image" Target="../media/image527.wmf"/><Relationship Id="rId14" Type="http://schemas.openxmlformats.org/officeDocument/2006/relationships/oleObject" Target="../embeddings/oleObject546.bin"/><Relationship Id="rId22" Type="http://schemas.openxmlformats.org/officeDocument/2006/relationships/oleObject" Target="../embeddings/oleObject550.bin"/><Relationship Id="rId27" Type="http://schemas.openxmlformats.org/officeDocument/2006/relationships/image" Target="../media/image53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5.bin"/><Relationship Id="rId13" Type="http://schemas.openxmlformats.org/officeDocument/2006/relationships/image" Target="../media/image541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38.wmf"/><Relationship Id="rId12" Type="http://schemas.openxmlformats.org/officeDocument/2006/relationships/oleObject" Target="../embeddings/oleObject5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54.bin"/><Relationship Id="rId11" Type="http://schemas.openxmlformats.org/officeDocument/2006/relationships/image" Target="../media/image540.wmf"/><Relationship Id="rId5" Type="http://schemas.openxmlformats.org/officeDocument/2006/relationships/image" Target="../media/image537.emf"/><Relationship Id="rId15" Type="http://schemas.openxmlformats.org/officeDocument/2006/relationships/image" Target="../media/image542.wmf"/><Relationship Id="rId10" Type="http://schemas.openxmlformats.org/officeDocument/2006/relationships/oleObject" Target="../embeddings/oleObject556.bin"/><Relationship Id="rId4" Type="http://schemas.openxmlformats.org/officeDocument/2006/relationships/oleObject" Target="../embeddings/oleObject553.bin"/><Relationship Id="rId9" Type="http://schemas.openxmlformats.org/officeDocument/2006/relationships/image" Target="../media/image539.emf"/><Relationship Id="rId14" Type="http://schemas.openxmlformats.org/officeDocument/2006/relationships/oleObject" Target="../embeddings/oleObject558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13" Type="http://schemas.openxmlformats.org/officeDocument/2006/relationships/image" Target="../media/image546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4.emf"/><Relationship Id="rId12" Type="http://schemas.openxmlformats.org/officeDocument/2006/relationships/oleObject" Target="../embeddings/oleObject563.bin"/><Relationship Id="rId17" Type="http://schemas.openxmlformats.org/officeDocument/2006/relationships/image" Target="../media/image54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65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540.wmf"/><Relationship Id="rId5" Type="http://schemas.openxmlformats.org/officeDocument/2006/relationships/image" Target="../media/image543.emf"/><Relationship Id="rId15" Type="http://schemas.openxmlformats.org/officeDocument/2006/relationships/image" Target="../media/image547.wmf"/><Relationship Id="rId10" Type="http://schemas.openxmlformats.org/officeDocument/2006/relationships/oleObject" Target="../embeddings/oleObject562.bin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545.emf"/><Relationship Id="rId14" Type="http://schemas.openxmlformats.org/officeDocument/2006/relationships/oleObject" Target="../embeddings/oleObject564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552.e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556.wmf"/><Relationship Id="rId7" Type="http://schemas.openxmlformats.org/officeDocument/2006/relationships/image" Target="../media/image549.e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54.emf"/><Relationship Id="rId25" Type="http://schemas.openxmlformats.org/officeDocument/2006/relationships/image" Target="../media/image55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oleObject" Target="../embeddings/oleObject579.bin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551.emf"/><Relationship Id="rId24" Type="http://schemas.openxmlformats.org/officeDocument/2006/relationships/oleObject" Target="../embeddings/oleObject576.bin"/><Relationship Id="rId32" Type="http://schemas.openxmlformats.org/officeDocument/2006/relationships/image" Target="../media/image561.wmf"/><Relationship Id="rId5" Type="http://schemas.openxmlformats.org/officeDocument/2006/relationships/image" Target="../media/image548.emf"/><Relationship Id="rId15" Type="http://schemas.openxmlformats.org/officeDocument/2006/relationships/image" Target="../media/image553.emf"/><Relationship Id="rId23" Type="http://schemas.openxmlformats.org/officeDocument/2006/relationships/image" Target="../media/image557.wmf"/><Relationship Id="rId28" Type="http://schemas.openxmlformats.org/officeDocument/2006/relationships/oleObject" Target="../embeddings/oleObject578.bin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55.wmf"/><Relationship Id="rId31" Type="http://schemas.openxmlformats.org/officeDocument/2006/relationships/oleObject" Target="../embeddings/oleObject580.bin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550.e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59.emf"/><Relationship Id="rId30" Type="http://schemas.openxmlformats.org/officeDocument/2006/relationships/image" Target="../media/image56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0</a:t>
            </a:fld>
            <a:endParaRPr lang="zh-CN" altLang="en-US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332756" y="579438"/>
            <a:ext cx="6551612" cy="769441"/>
          </a:xfrm>
          <a:prstGeom prst="rect">
            <a:avLst/>
          </a:prstGeom>
          <a:noFill/>
          <a:ln>
            <a:noFill/>
          </a:ln>
          <a:effectLst>
            <a:outerShdw dist="45791" dir="3378596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第</a:t>
            </a:r>
            <a:r>
              <a:rPr kumimoji="1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15</a:t>
            </a:r>
            <a:r>
              <a:rPr kumimoji="1" lang="zh-CN" altLang="en-US" sz="4400" b="1" kern="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章 </a:t>
            </a:r>
            <a:r>
              <a:rPr kumimoji="1" lang="zh-CN" altLang="en-US" sz="4400" b="1" kern="0" dirty="0" smtClean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波动光学</a:t>
            </a:r>
            <a:endParaRPr kumimoji="1" lang="zh-CN" altLang="en-US" sz="4400" b="1" kern="0" dirty="0">
              <a:solidFill>
                <a:srgbClr val="FF00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93"/>
          <a:stretch>
            <a:fillRect/>
          </a:stretch>
        </p:blipFill>
        <p:spPr bwMode="auto">
          <a:xfrm>
            <a:off x="2090514" y="1627188"/>
            <a:ext cx="4857750" cy="3305175"/>
          </a:xfrm>
          <a:prstGeom prst="rect">
            <a:avLst/>
          </a:prstGeom>
          <a:noFill/>
          <a:ln w="38100">
            <a:solidFill>
              <a:srgbClr val="80808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899592" y="5313363"/>
            <a:ext cx="7416800" cy="821250"/>
          </a:xfrm>
          <a:prstGeom prst="rect">
            <a:avLst/>
          </a:prstGeom>
          <a:solidFill>
            <a:srgbClr val="006699">
              <a:alpha val="20000"/>
            </a:srgbClr>
          </a:solidFill>
          <a:ln w="9525">
            <a:solidFill>
              <a:srgbClr val="B2B2B2">
                <a:alpha val="39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迈克耳孙干涉仪是</a:t>
            </a:r>
            <a:r>
              <a:rPr kumimoji="1" lang="zh-CN" altLang="en-US" sz="2000" b="1" dirty="0">
                <a:solidFill>
                  <a:schemeClr val="bg1"/>
                </a:solidFill>
                <a:ea typeface="楷体_GB2312" pitchFamily="49" charset="-122"/>
              </a:rPr>
              <a:t>根据光的干涉原理制成的精密测量仪器，它可以精密地测量长度及长度的微小变化等</a:t>
            </a:r>
            <a:r>
              <a:rPr kumimoji="1" lang="zh-CN" altLang="en-US" sz="2000" b="1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417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2250" y="368300"/>
            <a:ext cx="1941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15.2.2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光程差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0375" y="955675"/>
            <a:ext cx="140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光程差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3263" y="548680"/>
            <a:ext cx="3313113" cy="1584325"/>
          </a:xfrm>
          <a:prstGeom prst="rect">
            <a:avLst/>
          </a:prstGeom>
          <a:solidFill>
            <a:srgbClr val="003366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5062538" y="785400"/>
            <a:ext cx="2441575" cy="809625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068888" y="1561688"/>
            <a:ext cx="2414587" cy="47625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675313" y="1388923"/>
            <a:ext cx="944562" cy="388937"/>
          </a:xfrm>
          <a:prstGeom prst="rect">
            <a:avLst/>
          </a:prstGeom>
          <a:solidFill>
            <a:srgbClr val="996633">
              <a:alpha val="80000"/>
            </a:srgbClr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09654"/>
              </p:ext>
            </p:extLst>
          </p:nvPr>
        </p:nvGraphicFramePr>
        <p:xfrm>
          <a:off x="4737348" y="571088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08" name="公式" r:id="rId3" imgW="266400" imgH="368280" progId="Equation.3">
                  <p:embed/>
                </p:oleObj>
              </mc:Choice>
              <mc:Fallback>
                <p:oleObj name="公式" r:id="rId3" imgW="26640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348" y="571088"/>
                        <a:ext cx="2667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310688"/>
              </p:ext>
            </p:extLst>
          </p:nvPr>
        </p:nvGraphicFramePr>
        <p:xfrm>
          <a:off x="4767263" y="1420400"/>
          <a:ext cx="304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09" name="公式" r:id="rId5" imgW="304560" imgH="368280" progId="Equation.3">
                  <p:embed/>
                </p:oleObj>
              </mc:Choice>
              <mc:Fallback>
                <p:oleObj name="公式" r:id="rId5" imgW="30456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1420400"/>
                        <a:ext cx="3048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06768"/>
              </p:ext>
            </p:extLst>
          </p:nvPr>
        </p:nvGraphicFramePr>
        <p:xfrm>
          <a:off x="7334250" y="648875"/>
          <a:ext cx="26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0" name="公式" r:id="rId7" imgW="266400" imgH="291960" progId="Equation.3">
                  <p:embed/>
                </p:oleObj>
              </mc:Choice>
              <mc:Fallback>
                <p:oleObj name="公式" r:id="rId7" imgW="266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648875"/>
                        <a:ext cx="2667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360625"/>
              </p:ext>
            </p:extLst>
          </p:nvPr>
        </p:nvGraphicFramePr>
        <p:xfrm>
          <a:off x="6080125" y="1484881"/>
          <a:ext cx="1905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1" name="公式" r:id="rId9" imgW="215640" imgH="228600" progId="Equation.3">
                  <p:embed/>
                </p:oleObj>
              </mc:Choice>
              <mc:Fallback>
                <p:oleObj name="公式" r:id="rId9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5" y="1484881"/>
                        <a:ext cx="190500" cy="20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924054"/>
              </p:ext>
            </p:extLst>
          </p:nvPr>
        </p:nvGraphicFramePr>
        <p:xfrm>
          <a:off x="5942012" y="657448"/>
          <a:ext cx="215640" cy="41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2" name="Equation" r:id="rId11" imgW="215640" imgH="419040" progId="Equation.DSMT4">
                  <p:embed/>
                </p:oleObj>
              </mc:Choice>
              <mc:Fallback>
                <p:oleObj name="Equation" r:id="rId11" imgW="21564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2" y="657448"/>
                        <a:ext cx="215640" cy="419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601853"/>
              </p:ext>
            </p:extLst>
          </p:nvPr>
        </p:nvGraphicFramePr>
        <p:xfrm>
          <a:off x="5264150" y="1098605"/>
          <a:ext cx="253800" cy="41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3" name="Equation" r:id="rId13" imgW="253800" imgH="419040" progId="Equation.DSMT4">
                  <p:embed/>
                </p:oleObj>
              </mc:Choice>
              <mc:Fallback>
                <p:oleObj name="Equation" r:id="rId13" imgW="25380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1098605"/>
                        <a:ext cx="253800" cy="419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737353"/>
              </p:ext>
            </p:extLst>
          </p:nvPr>
        </p:nvGraphicFramePr>
        <p:xfrm>
          <a:off x="7458075" y="1460088"/>
          <a:ext cx="420688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4" name="公式" r:id="rId15" imgW="419040" imgH="266400" progId="Equation.3">
                  <p:embed/>
                </p:oleObj>
              </mc:Choice>
              <mc:Fallback>
                <p:oleObj name="公式" r:id="rId15" imgW="4190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075" y="1460088"/>
                        <a:ext cx="420688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23000"/>
              </p:ext>
            </p:extLst>
          </p:nvPr>
        </p:nvGraphicFramePr>
        <p:xfrm>
          <a:off x="6053138" y="1807080"/>
          <a:ext cx="22383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5" name="公式" r:id="rId17" imgW="253800" imgH="317160" progId="Equation.3">
                  <p:embed/>
                </p:oleObj>
              </mc:Choice>
              <mc:Fallback>
                <p:oleObj name="公式" r:id="rId17" imgW="253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138" y="1807080"/>
                        <a:ext cx="22383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5675313" y="1810255"/>
            <a:ext cx="0" cy="2762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6619875" y="1810255"/>
            <a:ext cx="0" cy="2762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292850" y="1975355"/>
            <a:ext cx="33655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5675313" y="1975355"/>
            <a:ext cx="338137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95814"/>
              </p:ext>
            </p:extLst>
          </p:nvPr>
        </p:nvGraphicFramePr>
        <p:xfrm>
          <a:off x="827584" y="1412776"/>
          <a:ext cx="101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6" name="Equation" r:id="rId19" imgW="507960" imgH="228600" progId="Equation.DSMT4">
                  <p:embed/>
                </p:oleObj>
              </mc:Choice>
              <mc:Fallback>
                <p:oleObj name="Equation" r:id="rId19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412776"/>
                        <a:ext cx="1016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23"/>
          <p:cNvSpPr txBox="1">
            <a:spLocks noChangeArrowheads="1"/>
          </p:cNvSpPr>
          <p:nvPr/>
        </p:nvSpPr>
        <p:spPr bwMode="auto">
          <a:xfrm>
            <a:off x="460375" y="2908906"/>
            <a:ext cx="72282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用光程差表示干涉加强减弱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条件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b="1" i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b="1" kern="0" baseline="-2500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同相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2400" b="1" kern="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808632" y="4335487"/>
            <a:ext cx="2682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相长干涉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明纹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159198"/>
              </p:ext>
            </p:extLst>
          </p:nvPr>
        </p:nvGraphicFramePr>
        <p:xfrm>
          <a:off x="3851275" y="4375150"/>
          <a:ext cx="337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7" name="Equation" r:id="rId21" imgW="1688760" imgH="203040" progId="Equation.DSMT4">
                  <p:embed/>
                </p:oleObj>
              </mc:Choice>
              <mc:Fallback>
                <p:oleObj name="Equation" r:id="rId21" imgW="1688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375150"/>
                        <a:ext cx="337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813395" y="5338042"/>
            <a:ext cx="2682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相消干涉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暗纹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896110"/>
              </p:ext>
            </p:extLst>
          </p:nvPr>
        </p:nvGraphicFramePr>
        <p:xfrm>
          <a:off x="3863975" y="5399088"/>
          <a:ext cx="396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8" name="Equation" r:id="rId23" imgW="1981080" imgH="203040" progId="Equation.DSMT4">
                  <p:embed/>
                </p:oleObj>
              </mc:Choice>
              <mc:Fallback>
                <p:oleObj name="Equation" r:id="rId23" imgW="198108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5399088"/>
                        <a:ext cx="3962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405636"/>
              </p:ext>
            </p:extLst>
          </p:nvPr>
        </p:nvGraphicFramePr>
        <p:xfrm>
          <a:off x="3851275" y="4843463"/>
          <a:ext cx="3175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9" name="Equation" r:id="rId25" imgW="1587240" imgH="228600" progId="Equation.DSMT4">
                  <p:embed/>
                </p:oleObj>
              </mc:Choice>
              <mc:Fallback>
                <p:oleObj name="Equation" r:id="rId25" imgW="15872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843463"/>
                        <a:ext cx="3175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511413"/>
              </p:ext>
            </p:extLst>
          </p:nvPr>
        </p:nvGraphicFramePr>
        <p:xfrm>
          <a:off x="3851275" y="5805488"/>
          <a:ext cx="3987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0" name="Equation" r:id="rId27" imgW="1993680" imgH="393480" progId="Equation.DSMT4">
                  <p:embed/>
                </p:oleObj>
              </mc:Choice>
              <mc:Fallback>
                <p:oleObj name="Equation" r:id="rId27" imgW="19936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805488"/>
                        <a:ext cx="3987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615628"/>
              </p:ext>
            </p:extLst>
          </p:nvPr>
        </p:nvGraphicFramePr>
        <p:xfrm>
          <a:off x="1115616" y="3413086"/>
          <a:ext cx="58674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1" name="Equation" r:id="rId29" imgW="2933640" imgH="431640" progId="Equation.DSMT4">
                  <p:embed/>
                </p:oleObj>
              </mc:Choice>
              <mc:Fallback>
                <p:oleObj name="Equation" r:id="rId29" imgW="2933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413086"/>
                        <a:ext cx="58674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178518"/>
              </p:ext>
            </p:extLst>
          </p:nvPr>
        </p:nvGraphicFramePr>
        <p:xfrm>
          <a:off x="818827" y="2405286"/>
          <a:ext cx="4113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2" name="Equation" r:id="rId31" imgW="2057400" imgH="228600" progId="Equation.DSMT4">
                  <p:embed/>
                </p:oleObj>
              </mc:Choice>
              <mc:Fallback>
                <p:oleObj name="Equation" r:id="rId31" imgW="20574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827" y="2405286"/>
                        <a:ext cx="4113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700806"/>
              </p:ext>
            </p:extLst>
          </p:nvPr>
        </p:nvGraphicFramePr>
        <p:xfrm>
          <a:off x="827584" y="1926382"/>
          <a:ext cx="2386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3" name="Equation" r:id="rId33" imgW="1193760" imgH="228600" progId="Equation.DSMT4">
                  <p:embed/>
                </p:oleObj>
              </mc:Choice>
              <mc:Fallback>
                <p:oleObj name="Equation" r:id="rId33" imgW="119376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926382"/>
                        <a:ext cx="2386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4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2" grpId="0" animBg="1"/>
      <p:bldP spid="63" grpId="0"/>
      <p:bldP spid="64" grpId="0"/>
      <p:bldP spid="6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580063" y="1633538"/>
            <a:ext cx="2665412" cy="1234132"/>
          </a:xfrm>
          <a:prstGeom prst="rect">
            <a:avLst/>
          </a:prstGeom>
          <a:solidFill>
            <a:srgbClr val="009999">
              <a:alpha val="4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Line 4"/>
          <p:cNvSpPr>
            <a:spLocks noChangeAspect="1" noChangeShapeType="1"/>
          </p:cNvSpPr>
          <p:nvPr/>
        </p:nvSpPr>
        <p:spPr bwMode="auto">
          <a:xfrm rot="-600000">
            <a:off x="6976070" y="1580492"/>
            <a:ext cx="531018" cy="1152964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Line 5"/>
          <p:cNvSpPr>
            <a:spLocks noChangeAspect="1" noChangeShapeType="1"/>
          </p:cNvSpPr>
          <p:nvPr/>
        </p:nvSpPr>
        <p:spPr bwMode="auto">
          <a:xfrm>
            <a:off x="5746750" y="730250"/>
            <a:ext cx="1122363" cy="9080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6"/>
          <p:cNvSpPr>
            <a:spLocks noChangeAspect="1" noChangeShapeType="1"/>
          </p:cNvSpPr>
          <p:nvPr/>
        </p:nvSpPr>
        <p:spPr bwMode="auto">
          <a:xfrm flipH="1">
            <a:off x="6864350" y="763588"/>
            <a:ext cx="1122363" cy="8826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triangle" w="sm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7"/>
          <p:cNvSpPr>
            <a:spLocks noChangeAspect="1" noChangeShapeType="1"/>
          </p:cNvSpPr>
          <p:nvPr/>
        </p:nvSpPr>
        <p:spPr bwMode="auto">
          <a:xfrm flipV="1">
            <a:off x="5840413" y="781050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8"/>
          <p:cNvSpPr>
            <a:spLocks noChangeAspect="1" noChangeShapeType="1"/>
          </p:cNvSpPr>
          <p:nvPr/>
        </p:nvSpPr>
        <p:spPr bwMode="auto">
          <a:xfrm rot="20460000" flipV="1">
            <a:off x="7038687" y="1993537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Arc 9"/>
          <p:cNvSpPr>
            <a:spLocks/>
          </p:cNvSpPr>
          <p:nvPr/>
        </p:nvSpPr>
        <p:spPr bwMode="auto">
          <a:xfrm>
            <a:off x="6853238" y="1436688"/>
            <a:ext cx="171450" cy="142875"/>
          </a:xfrm>
          <a:custGeom>
            <a:avLst/>
            <a:gdLst>
              <a:gd name="G0" fmla="+- 0 0 0"/>
              <a:gd name="G1" fmla="+- 21374 0 0"/>
              <a:gd name="G2" fmla="+- 21600 0 0"/>
              <a:gd name="T0" fmla="*/ 3114 w 19739"/>
              <a:gd name="T1" fmla="*/ 0 h 21374"/>
              <a:gd name="T2" fmla="*/ 19739 w 19739"/>
              <a:gd name="T3" fmla="*/ 12604 h 21374"/>
              <a:gd name="T4" fmla="*/ 0 w 19739"/>
              <a:gd name="T5" fmla="*/ 21374 h 2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close/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Arc 10"/>
          <p:cNvSpPr>
            <a:spLocks/>
          </p:cNvSpPr>
          <p:nvPr/>
        </p:nvSpPr>
        <p:spPr bwMode="auto">
          <a:xfrm flipH="1">
            <a:off x="6745288" y="1438275"/>
            <a:ext cx="115887" cy="128588"/>
          </a:xfrm>
          <a:custGeom>
            <a:avLst/>
            <a:gdLst>
              <a:gd name="G0" fmla="+- 0 0 0"/>
              <a:gd name="G1" fmla="+- 21582 0 0"/>
              <a:gd name="G2" fmla="+- 21600 0 0"/>
              <a:gd name="T0" fmla="*/ 879 w 19929"/>
              <a:gd name="T1" fmla="*/ 0 h 21582"/>
              <a:gd name="T2" fmla="*/ 19929 w 19929"/>
              <a:gd name="T3" fmla="*/ 13251 h 21582"/>
              <a:gd name="T4" fmla="*/ 0 w 19929"/>
              <a:gd name="T5" fmla="*/ 21582 h 2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29" h="21582" fill="none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</a:path>
              <a:path w="19929" h="21582" stroke="0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  <a:lnTo>
                  <a:pt x="0" y="21582"/>
                </a:lnTo>
                <a:close/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Line 13"/>
          <p:cNvSpPr>
            <a:spLocks noChangeAspect="1" noChangeShapeType="1"/>
          </p:cNvSpPr>
          <p:nvPr/>
        </p:nvSpPr>
        <p:spPr bwMode="auto">
          <a:xfrm flipV="1">
            <a:off x="6142038" y="1023938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6416675" y="1262063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15"/>
          <p:cNvSpPr>
            <a:spLocks noChangeAspect="1" noChangeShapeType="1"/>
          </p:cNvSpPr>
          <p:nvPr/>
        </p:nvSpPr>
        <p:spPr bwMode="auto">
          <a:xfrm rot="20460000" flipV="1">
            <a:off x="7180825" y="2202149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615835"/>
              </p:ext>
            </p:extLst>
          </p:nvPr>
        </p:nvGraphicFramePr>
        <p:xfrm>
          <a:off x="6002338" y="923925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45" name="Equation" r:id="rId4" imgW="114120" imgH="126720" progId="Equation.DSMT4">
                  <p:embed/>
                </p:oleObj>
              </mc:Choice>
              <mc:Fallback>
                <p:oleObj name="Equation" r:id="rId4" imgW="1141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38" y="923925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081734"/>
              </p:ext>
            </p:extLst>
          </p:nvPr>
        </p:nvGraphicFramePr>
        <p:xfrm>
          <a:off x="6283325" y="1143001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46"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1143001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93098"/>
              </p:ext>
            </p:extLst>
          </p:nvPr>
        </p:nvGraphicFramePr>
        <p:xfrm>
          <a:off x="7154954" y="2051900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47" name="公式" r:id="rId8" imgW="114120" imgH="126720" progId="Equation.3">
                  <p:embed/>
                </p:oleObj>
              </mc:Choice>
              <mc:Fallback>
                <p:oleObj name="公式" r:id="rId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4954" y="2051900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102848"/>
              </p:ext>
            </p:extLst>
          </p:nvPr>
        </p:nvGraphicFramePr>
        <p:xfrm>
          <a:off x="7251700" y="1220788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48" name="公式" r:id="rId10" imgW="114120" imgH="126720" progId="Equation.3">
                  <p:embed/>
                </p:oleObj>
              </mc:Choice>
              <mc:Fallback>
                <p:oleObj name="公式" r:id="rId1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1220788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492824"/>
              </p:ext>
            </p:extLst>
          </p:nvPr>
        </p:nvGraphicFramePr>
        <p:xfrm>
          <a:off x="7424738" y="1085057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49" name="公式" r:id="rId12" imgW="114120" imgH="126720" progId="Equation.3">
                  <p:embed/>
                </p:oleObj>
              </mc:Choice>
              <mc:Fallback>
                <p:oleObj name="公式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8" y="1085057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821007"/>
              </p:ext>
            </p:extLst>
          </p:nvPr>
        </p:nvGraphicFramePr>
        <p:xfrm>
          <a:off x="5609316" y="1592263"/>
          <a:ext cx="2555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0" name="公式" r:id="rId14" imgW="317160" imgH="419040" progId="Equation.3">
                  <p:embed/>
                </p:oleObj>
              </mc:Choice>
              <mc:Fallback>
                <p:oleObj name="公式" r:id="rId14" imgW="317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316" y="1592263"/>
                        <a:ext cx="2555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509365"/>
              </p:ext>
            </p:extLst>
          </p:nvPr>
        </p:nvGraphicFramePr>
        <p:xfrm>
          <a:off x="5618429" y="1268760"/>
          <a:ext cx="223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1" name="公式" r:id="rId16" imgW="279360" imgH="419040" progId="Equation.3">
                  <p:embed/>
                </p:oleObj>
              </mc:Choice>
              <mc:Fallback>
                <p:oleObj name="公式" r:id="rId16" imgW="279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429" y="1268760"/>
                        <a:ext cx="2238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423335"/>
              </p:ext>
            </p:extLst>
          </p:nvPr>
        </p:nvGraphicFramePr>
        <p:xfrm>
          <a:off x="6604640" y="980728"/>
          <a:ext cx="25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2" name="Equation" r:id="rId18" imgW="126720" imgH="228600" progId="Equation.DSMT4">
                  <p:embed/>
                </p:oleObj>
              </mc:Choice>
              <mc:Fallback>
                <p:oleObj name="Equation" r:id="rId18" imgW="126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640" y="980728"/>
                        <a:ext cx="25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249148"/>
              </p:ext>
            </p:extLst>
          </p:nvPr>
        </p:nvGraphicFramePr>
        <p:xfrm>
          <a:off x="6907521" y="994376"/>
          <a:ext cx="25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3" name="Equation" r:id="rId20" imgW="126720" imgH="228600" progId="Equation.DSMT4">
                  <p:embed/>
                </p:oleObj>
              </mc:Choice>
              <mc:Fallback>
                <p:oleObj name="Equation" r:id="rId20" imgW="126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521" y="994376"/>
                        <a:ext cx="25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702190"/>
              </p:ext>
            </p:extLst>
          </p:nvPr>
        </p:nvGraphicFramePr>
        <p:xfrm>
          <a:off x="6864158" y="1891680"/>
          <a:ext cx="25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4" name="Equation" r:id="rId22" imgW="126720" imgH="228600" progId="Equation.DSMT4">
                  <p:embed/>
                </p:oleObj>
              </mc:Choice>
              <mc:Fallback>
                <p:oleObj name="Equation" r:id="rId22" imgW="1267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158" y="1891680"/>
                        <a:ext cx="25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6878638" y="776288"/>
            <a:ext cx="1587" cy="1754187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8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542192"/>
              </p:ext>
            </p:extLst>
          </p:nvPr>
        </p:nvGraphicFramePr>
        <p:xfrm>
          <a:off x="7639844" y="919163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5" name="公式" r:id="rId24" imgW="114120" imgH="126720" progId="Equation.3">
                  <p:embed/>
                </p:oleObj>
              </mc:Choice>
              <mc:Fallback>
                <p:oleObj name="公式" r:id="rId2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844" y="919163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519332"/>
              </p:ext>
            </p:extLst>
          </p:nvPr>
        </p:nvGraphicFramePr>
        <p:xfrm>
          <a:off x="7297021" y="2257391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6" name="公式" r:id="rId26" imgW="114120" imgH="126720" progId="Equation.3">
                  <p:embed/>
                </p:oleObj>
              </mc:Choice>
              <mc:Fallback>
                <p:oleObj name="公式" r:id="rId2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021" y="2257391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88015"/>
              </p:ext>
            </p:extLst>
          </p:nvPr>
        </p:nvGraphicFramePr>
        <p:xfrm>
          <a:off x="6584454" y="1388355"/>
          <a:ext cx="104737" cy="11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7" name="Equation" r:id="rId28" imgW="104737" imgH="114182" progId="Equation.3">
                  <p:embed/>
                </p:oleObj>
              </mc:Choice>
              <mc:Fallback>
                <p:oleObj name="Equation" r:id="rId28" imgW="104737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454" y="1388355"/>
                        <a:ext cx="104737" cy="114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15"/>
          <p:cNvSpPr>
            <a:spLocks noChangeAspect="1" noChangeShapeType="1"/>
          </p:cNvSpPr>
          <p:nvPr/>
        </p:nvSpPr>
        <p:spPr bwMode="auto">
          <a:xfrm rot="20460000" flipV="1">
            <a:off x="7314792" y="2390144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50825" y="548754"/>
            <a:ext cx="31951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15.12.2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布儒斯特定律 </a:t>
            </a:r>
          </a:p>
        </p:txBody>
      </p:sp>
      <p:sp>
        <p:nvSpPr>
          <p:cNvPr id="39" name="Rectangle 64"/>
          <p:cNvSpPr>
            <a:spLocks noChangeArrowheads="1"/>
          </p:cNvSpPr>
          <p:nvPr/>
        </p:nvSpPr>
        <p:spPr bwMode="auto">
          <a:xfrm>
            <a:off x="755576" y="1773287"/>
            <a:ext cx="4394152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 </a:t>
            </a:r>
            <a:r>
              <a:rPr kumimoji="1" lang="en-US" altLang="zh-CN" sz="2400" b="1" i="1" dirty="0" smtClean="0">
                <a:solidFill>
                  <a:srgbClr val="66FF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r>
              <a:rPr kumimoji="1" lang="en-US" altLang="zh-CN" sz="2000" b="1" baseline="-6000" dirty="0" smtClean="0">
                <a:solidFill>
                  <a:srgbClr val="66FF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66FF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= </a:t>
            </a:r>
            <a:r>
              <a:rPr kumimoji="1" lang="en-US" altLang="zh-CN" sz="2400" b="1" i="1" dirty="0" err="1" smtClean="0">
                <a:solidFill>
                  <a:srgbClr val="66FF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r>
              <a:rPr kumimoji="1" lang="en-US" altLang="zh-CN" sz="2000" b="1" baseline="-6000" dirty="0" err="1" smtClean="0">
                <a:solidFill>
                  <a:srgbClr val="66FF33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kumimoji="1" lang="en-US" altLang="zh-CN" sz="2400" b="1" baseline="40000" dirty="0" smtClean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反射光为线偏振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光；</a:t>
            </a:r>
            <a:r>
              <a:rPr kumimoji="1" lang="en-US" altLang="zh-CN" sz="2400" b="1" i="1" dirty="0" err="1" smtClean="0">
                <a:solidFill>
                  <a:srgbClr val="FFCC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</a:t>
            </a:r>
            <a:r>
              <a:rPr kumimoji="1" lang="en-US" altLang="zh-CN" sz="2000" baseline="-6000" dirty="0" err="1" smtClean="0">
                <a:solidFill>
                  <a:srgbClr val="FFCC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</a:t>
            </a:r>
            <a:r>
              <a:rPr kumimoji="1" lang="en-US" altLang="zh-CN" sz="2000" baseline="-6000" dirty="0" smtClean="0">
                <a:solidFill>
                  <a:srgbClr val="66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r>
              <a:rPr kumimoji="1" lang="en-US" altLang="zh-CN" sz="2400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——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布儒斯特角或起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偏角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40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625578"/>
              </p:ext>
            </p:extLst>
          </p:nvPr>
        </p:nvGraphicFramePr>
        <p:xfrm>
          <a:off x="1763688" y="4267200"/>
          <a:ext cx="2184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8" name="Equation" r:id="rId29" imgW="1091880" imgH="228600" progId="Equation.DSMT4">
                  <p:embed/>
                </p:oleObj>
              </mc:Choice>
              <mc:Fallback>
                <p:oleObj name="Equation" r:id="rId29" imgW="1091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267200"/>
                        <a:ext cx="2184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671557"/>
              </p:ext>
            </p:extLst>
          </p:nvPr>
        </p:nvGraphicFramePr>
        <p:xfrm>
          <a:off x="2411760" y="3069456"/>
          <a:ext cx="1346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59" name="Equation" r:id="rId31" imgW="672840" imgH="431640" progId="Equation.DSMT4">
                  <p:embed/>
                </p:oleObj>
              </mc:Choice>
              <mc:Fallback>
                <p:oleObj name="Equation" r:id="rId31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069456"/>
                        <a:ext cx="1346200" cy="8636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4000"/>
                        </a:srgbClr>
                      </a:solidFill>
                      <a:ln w="9525">
                        <a:solidFill>
                          <a:srgbClr val="B2B2B2">
                            <a:alpha val="53999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68"/>
          <p:cNvSpPr txBox="1">
            <a:spLocks noChangeArrowheads="1"/>
          </p:cNvSpPr>
          <p:nvPr/>
        </p:nvSpPr>
        <p:spPr bwMode="auto">
          <a:xfrm>
            <a:off x="482600" y="1216074"/>
            <a:ext cx="2425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布儒斯特定律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auto">
          <a:xfrm rot="19380000">
            <a:off x="6904042" y="1578805"/>
            <a:ext cx="144463" cy="142875"/>
          </a:xfrm>
          <a:prstGeom prst="rect">
            <a:avLst/>
          </a:prstGeom>
          <a:solidFill>
            <a:srgbClr val="CCFFFF">
              <a:alpha val="17999"/>
            </a:srgbClr>
          </a:solidFill>
          <a:ln w="2857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Arc 11"/>
          <p:cNvSpPr>
            <a:spLocks/>
          </p:cNvSpPr>
          <p:nvPr/>
        </p:nvSpPr>
        <p:spPr bwMode="auto">
          <a:xfrm rot="-300000" flipV="1">
            <a:off x="6883870" y="1875951"/>
            <a:ext cx="125412" cy="34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98151"/>
              </p:ext>
            </p:extLst>
          </p:nvPr>
        </p:nvGraphicFramePr>
        <p:xfrm>
          <a:off x="1789973" y="4916488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60" name="Equation" r:id="rId33" imgW="1066680" imgH="228600" progId="Equation.DSMT4">
                  <p:embed/>
                </p:oleObj>
              </mc:Choice>
              <mc:Fallback>
                <p:oleObj name="Equation" r:id="rId33" imgW="1066680" imgH="2286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973" y="4916488"/>
                        <a:ext cx="213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AutoShape 9"/>
          <p:cNvSpPr>
            <a:spLocks/>
          </p:cNvSpPr>
          <p:nvPr/>
        </p:nvSpPr>
        <p:spPr bwMode="auto">
          <a:xfrm>
            <a:off x="4015085" y="4452102"/>
            <a:ext cx="153924" cy="749600"/>
          </a:xfrm>
          <a:prstGeom prst="rightBrace">
            <a:avLst>
              <a:gd name="adj1" fmla="val 43837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AutoShape 14"/>
          <p:cNvSpPr>
            <a:spLocks noChangeArrowheads="1"/>
          </p:cNvSpPr>
          <p:nvPr/>
        </p:nvSpPr>
        <p:spPr bwMode="auto">
          <a:xfrm>
            <a:off x="4453289" y="4750851"/>
            <a:ext cx="720000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07567"/>
              </p:ext>
            </p:extLst>
          </p:nvPr>
        </p:nvGraphicFramePr>
        <p:xfrm>
          <a:off x="5367293" y="4613275"/>
          <a:ext cx="160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61" name="Equation" r:id="rId35" imgW="799920" imgH="228600" progId="Equation.DSMT4">
                  <p:embed/>
                </p:oleObj>
              </mc:Choice>
              <mc:Fallback>
                <p:oleObj name="Equation" r:id="rId35" imgW="799920" imgH="2286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7293" y="4613275"/>
                        <a:ext cx="1600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AutoShape 14"/>
          <p:cNvSpPr>
            <a:spLocks noChangeArrowheads="1"/>
          </p:cNvSpPr>
          <p:nvPr/>
        </p:nvSpPr>
        <p:spPr bwMode="auto">
          <a:xfrm>
            <a:off x="4447133" y="5460272"/>
            <a:ext cx="720000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199278"/>
              </p:ext>
            </p:extLst>
          </p:nvPr>
        </p:nvGraphicFramePr>
        <p:xfrm>
          <a:off x="5379078" y="5157788"/>
          <a:ext cx="12938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962" name="Equation" r:id="rId37" imgW="647640" imgH="393480" progId="Equation.DSMT4">
                  <p:embed/>
                </p:oleObj>
              </mc:Choice>
              <mc:Fallback>
                <p:oleObj name="Equation" r:id="rId37" imgW="647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9078" y="5157788"/>
                        <a:ext cx="12938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3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5" grpId="0" animBg="1"/>
      <p:bldP spid="31" grpId="0" animBg="1"/>
      <p:bldP spid="32" grpId="0"/>
      <p:bldP spid="39" grpId="0" autoUpdateAnimBg="0"/>
      <p:bldP spid="42" grpId="0"/>
      <p:bldP spid="43" grpId="0" animBg="1"/>
      <p:bldP spid="43" grpId="1" animBg="1"/>
      <p:bldP spid="11" grpId="0" animBg="1"/>
      <p:bldP spid="46" grpId="0" animBg="1"/>
      <p:bldP spid="47" grpId="0" animBg="1"/>
      <p:bldP spid="4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82600" y="404813"/>
            <a:ext cx="17972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玻璃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片堆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11734" y="901700"/>
            <a:ext cx="7792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indent="630238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FFFFFF"/>
                </a:solidFill>
                <a:ea typeface="仿宋_GB2312" pitchFamily="49" charset="-122"/>
              </a:rPr>
              <a:t>为了增强反射光的强度和提高折射光的偏振化程度，人们常把许多彼此平行的玻璃片组成玻璃片堆。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71551" y="2598738"/>
            <a:ext cx="4425950" cy="3155950"/>
            <a:chOff x="2135" y="754"/>
            <a:chExt cx="2788" cy="198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2135" y="754"/>
              <a:ext cx="2785" cy="1988"/>
              <a:chOff x="2135" y="754"/>
              <a:chExt cx="2785" cy="1988"/>
            </a:xfrm>
          </p:grpSpPr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2426" y="1283"/>
                <a:ext cx="2494" cy="242"/>
              </a:xfrm>
              <a:prstGeom prst="rect">
                <a:avLst/>
              </a:prstGeom>
              <a:solidFill>
                <a:srgbClr val="009999">
                  <a:alpha val="67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Arc 7"/>
              <p:cNvSpPr>
                <a:spLocks/>
              </p:cNvSpPr>
              <p:nvPr/>
            </p:nvSpPr>
            <p:spPr bwMode="auto">
              <a:xfrm flipH="1">
                <a:off x="2935" y="1161"/>
                <a:ext cx="120" cy="78"/>
              </a:xfrm>
              <a:custGeom>
                <a:avLst/>
                <a:gdLst>
                  <a:gd name="G0" fmla="+- 426 0 0"/>
                  <a:gd name="G1" fmla="+- 21600 0 0"/>
                  <a:gd name="G2" fmla="+- 21600 0 0"/>
                  <a:gd name="T0" fmla="*/ 0 w 22026"/>
                  <a:gd name="T1" fmla="*/ 4 h 21600"/>
                  <a:gd name="T2" fmla="*/ 22026 w 22026"/>
                  <a:gd name="T3" fmla="*/ 21473 h 21600"/>
                  <a:gd name="T4" fmla="*/ 426 w 2202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26" h="21600" fill="none" extrusionOk="0">
                    <a:moveTo>
                      <a:pt x="0" y="4"/>
                    </a:moveTo>
                    <a:cubicBezTo>
                      <a:pt x="141" y="1"/>
                      <a:pt x="283" y="-1"/>
                      <a:pt x="426" y="0"/>
                    </a:cubicBezTo>
                    <a:cubicBezTo>
                      <a:pt x="12305" y="0"/>
                      <a:pt x="21955" y="9593"/>
                      <a:pt x="22025" y="21473"/>
                    </a:cubicBezTo>
                  </a:path>
                  <a:path w="22026" h="21600" stroke="0" extrusionOk="0">
                    <a:moveTo>
                      <a:pt x="0" y="4"/>
                    </a:moveTo>
                    <a:cubicBezTo>
                      <a:pt x="141" y="1"/>
                      <a:pt x="283" y="-1"/>
                      <a:pt x="426" y="0"/>
                    </a:cubicBezTo>
                    <a:cubicBezTo>
                      <a:pt x="12305" y="0"/>
                      <a:pt x="21955" y="9593"/>
                      <a:pt x="22025" y="21473"/>
                    </a:cubicBezTo>
                    <a:lnTo>
                      <a:pt x="426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1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755413"/>
                  </p:ext>
                </p:extLst>
              </p:nvPr>
            </p:nvGraphicFramePr>
            <p:xfrm>
              <a:off x="2855" y="898"/>
              <a:ext cx="16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178" name="Equation" r:id="rId3" imgW="126720" imgH="228600" progId="Equation.DSMT4">
                      <p:embed/>
                    </p:oleObj>
                  </mc:Choice>
                  <mc:Fallback>
                    <p:oleObj name="Equation" r:id="rId3" imgW="12672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5" y="898"/>
                            <a:ext cx="16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3055" y="754"/>
                <a:ext cx="1" cy="1988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prstDash val="dashDot"/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10"/>
              <p:cNvSpPr>
                <a:spLocks noChangeAspect="1" noChangeShapeType="1"/>
              </p:cNvSpPr>
              <p:nvPr/>
            </p:nvSpPr>
            <p:spPr bwMode="auto">
              <a:xfrm rot="20860387" flipH="1">
                <a:off x="2292" y="925"/>
                <a:ext cx="96" cy="10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 flipH="1" flipV="1">
                <a:off x="2135" y="883"/>
                <a:ext cx="934" cy="412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triangle" w="sm" len="lg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ine 12"/>
              <p:cNvSpPr>
                <a:spLocks noChangeAspect="1" noChangeShapeType="1"/>
              </p:cNvSpPr>
              <p:nvPr/>
            </p:nvSpPr>
            <p:spPr bwMode="auto">
              <a:xfrm rot="20860387" flipH="1">
                <a:off x="2455" y="991"/>
                <a:ext cx="96" cy="10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Line 13"/>
              <p:cNvSpPr>
                <a:spLocks noChangeAspect="1" noChangeShapeType="1"/>
              </p:cNvSpPr>
              <p:nvPr/>
            </p:nvSpPr>
            <p:spPr bwMode="auto">
              <a:xfrm rot="20860387" flipH="1">
                <a:off x="2592" y="1054"/>
                <a:ext cx="96" cy="10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Line 14"/>
              <p:cNvSpPr>
                <a:spLocks noChangeAspect="1" noChangeShapeType="1"/>
              </p:cNvSpPr>
              <p:nvPr/>
            </p:nvSpPr>
            <p:spPr bwMode="auto">
              <a:xfrm rot="20860387" flipH="1">
                <a:off x="2734" y="1114"/>
                <a:ext cx="96" cy="10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8" name="Object 15"/>
              <p:cNvGraphicFramePr>
                <a:graphicFrameLocks noChangeAspect="1"/>
              </p:cNvGraphicFramePr>
              <p:nvPr/>
            </p:nvGraphicFramePr>
            <p:xfrm>
              <a:off x="2229" y="900"/>
              <a:ext cx="73" cy="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179" name="公式" r:id="rId5" imgW="114120" imgH="126720" progId="Equation.3">
                      <p:embed/>
                    </p:oleObj>
                  </mc:Choice>
                  <mc:Fallback>
                    <p:oleObj name="公式" r:id="rId5" imgW="1141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9" y="900"/>
                            <a:ext cx="73" cy="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16"/>
              <p:cNvGraphicFramePr>
                <a:graphicFrameLocks noChangeAspect="1"/>
              </p:cNvGraphicFramePr>
              <p:nvPr/>
            </p:nvGraphicFramePr>
            <p:xfrm>
              <a:off x="2396" y="972"/>
              <a:ext cx="73" cy="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180" name="公式" r:id="rId7" imgW="114120" imgH="126720" progId="Equation.3">
                      <p:embed/>
                    </p:oleObj>
                  </mc:Choice>
                  <mc:Fallback>
                    <p:oleObj name="公式" r:id="rId7" imgW="1141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6" y="972"/>
                            <a:ext cx="73" cy="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99FF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7"/>
              <p:cNvGraphicFramePr>
                <a:graphicFrameLocks noChangeAspect="1"/>
              </p:cNvGraphicFramePr>
              <p:nvPr/>
            </p:nvGraphicFramePr>
            <p:xfrm>
              <a:off x="2543" y="1040"/>
              <a:ext cx="73" cy="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181" name="公式" r:id="rId9" imgW="114120" imgH="126720" progId="Equation.3">
                      <p:embed/>
                    </p:oleObj>
                  </mc:Choice>
                  <mc:Fallback>
                    <p:oleObj name="公式" r:id="rId9" imgW="1141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3" y="1040"/>
                            <a:ext cx="73" cy="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99FF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ct 18"/>
              <p:cNvGraphicFramePr>
                <a:graphicFrameLocks noChangeAspect="1"/>
              </p:cNvGraphicFramePr>
              <p:nvPr/>
            </p:nvGraphicFramePr>
            <p:xfrm>
              <a:off x="2681" y="1100"/>
              <a:ext cx="73" cy="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2182" name="公式" r:id="rId11" imgW="114120" imgH="126720" progId="Equation.3">
                      <p:embed/>
                    </p:oleObj>
                  </mc:Choice>
                  <mc:Fallback>
                    <p:oleObj name="公式" r:id="rId11" imgW="1141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1" y="1100"/>
                            <a:ext cx="73" cy="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2429" y="1661"/>
              <a:ext cx="2494" cy="242"/>
            </a:xfrm>
            <a:prstGeom prst="rect">
              <a:avLst/>
            </a:prstGeom>
            <a:solidFill>
              <a:srgbClr val="009999">
                <a:alpha val="67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21"/>
            <p:cNvSpPr>
              <a:spLocks noChangeArrowheads="1"/>
            </p:cNvSpPr>
            <p:nvPr/>
          </p:nvSpPr>
          <p:spPr bwMode="auto">
            <a:xfrm>
              <a:off x="2428" y="2038"/>
              <a:ext cx="2494" cy="242"/>
            </a:xfrm>
            <a:prstGeom prst="rect">
              <a:avLst/>
            </a:prstGeom>
            <a:solidFill>
              <a:srgbClr val="009999">
                <a:alpha val="67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Line 22"/>
          <p:cNvSpPr>
            <a:spLocks noChangeShapeType="1"/>
          </p:cNvSpPr>
          <p:nvPr/>
        </p:nvSpPr>
        <p:spPr bwMode="auto">
          <a:xfrm rot="5400000" flipV="1">
            <a:off x="2333626" y="3570287"/>
            <a:ext cx="360362" cy="14446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425700" y="2730500"/>
            <a:ext cx="1622425" cy="715963"/>
            <a:chOff x="3051" y="837"/>
            <a:chExt cx="1022" cy="451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3519" y="101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3" name="公式" r:id="rId13" imgW="114120" imgH="126720" progId="Equation.3">
                    <p:embed/>
                  </p:oleObj>
                </mc:Choice>
                <mc:Fallback>
                  <p:oleObj name="公式" r:id="rId13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9" y="101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/>
            <p:cNvGraphicFramePr>
              <a:graphicFrameLocks noChangeAspect="1"/>
            </p:cNvGraphicFramePr>
            <p:nvPr/>
          </p:nvGraphicFramePr>
          <p:xfrm>
            <a:off x="3270" y="113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4" name="公式" r:id="rId15" imgW="114120" imgH="126720" progId="Equation.3">
                    <p:embed/>
                  </p:oleObj>
                </mc:Choice>
                <mc:Fallback>
                  <p:oleObj name="公式" r:id="rId15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" y="113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/>
          </p:nvGraphicFramePr>
          <p:xfrm>
            <a:off x="3395" y="108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5" name="公式" r:id="rId17" imgW="114120" imgH="126720" progId="Equation.3">
                    <p:embed/>
                  </p:oleObj>
                </mc:Choice>
                <mc:Fallback>
                  <p:oleObj name="公式" r:id="rId1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" y="108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7"/>
            <p:cNvSpPr>
              <a:spLocks noChangeAspect="1" noChangeShapeType="1"/>
            </p:cNvSpPr>
            <p:nvPr/>
          </p:nvSpPr>
          <p:spPr bwMode="auto">
            <a:xfrm flipV="1">
              <a:off x="3051" y="837"/>
              <a:ext cx="1022" cy="45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3644" y="96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6" name="公式" r:id="rId19" imgW="114120" imgH="126720" progId="Equation.3">
                    <p:embed/>
                  </p:oleObj>
                </mc:Choice>
                <mc:Fallback>
                  <p:oleObj name="公式" r:id="rId19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4" y="96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/>
          </p:nvGraphicFramePr>
          <p:xfrm>
            <a:off x="3146" y="118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7" name="公式" r:id="rId21" imgW="114120" imgH="126720" progId="Equation.3">
                    <p:embed/>
                  </p:oleObj>
                </mc:Choice>
                <mc:Fallback>
                  <p:oleObj name="公式" r:id="rId21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6" y="118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/>
          </p:nvGraphicFramePr>
          <p:xfrm>
            <a:off x="3781" y="90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8" name="公式" r:id="rId23" imgW="114120" imgH="126720" progId="Equation.3">
                    <p:embed/>
                  </p:oleObj>
                </mc:Choice>
                <mc:Fallback>
                  <p:oleObj name="公式" r:id="rId23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1" y="90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/>
          </p:nvGraphicFramePr>
          <p:xfrm>
            <a:off x="3896" y="85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89" name="公式" r:id="rId25" imgW="114120" imgH="126720" progId="Equation.3">
                    <p:embed/>
                  </p:oleObj>
                </mc:Choice>
                <mc:Fallback>
                  <p:oleObj name="公式" r:id="rId25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" y="85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2592388" y="2854325"/>
            <a:ext cx="1525587" cy="968375"/>
            <a:chOff x="3156" y="915"/>
            <a:chExt cx="961" cy="610"/>
          </a:xfrm>
        </p:grpSpPr>
        <p:sp>
          <p:nvSpPr>
            <p:cNvPr id="34" name="Line 33"/>
            <p:cNvSpPr>
              <a:spLocks noChangeShapeType="1"/>
            </p:cNvSpPr>
            <p:nvPr/>
          </p:nvSpPr>
          <p:spPr bwMode="auto">
            <a:xfrm rot="-5400000">
              <a:off x="3088" y="1344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3738" y="102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0" name="公式" r:id="rId27" imgW="114120" imgH="126720" progId="Equation.3">
                    <p:embed/>
                  </p:oleObj>
                </mc:Choice>
                <mc:Fallback>
                  <p:oleObj name="公式" r:id="rId2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8" y="102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/>
            <p:cNvGraphicFramePr>
              <a:graphicFrameLocks noChangeAspect="1"/>
            </p:cNvGraphicFramePr>
            <p:nvPr/>
          </p:nvGraphicFramePr>
          <p:xfrm>
            <a:off x="3489" y="1133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1" name="公式" r:id="rId29" imgW="114120" imgH="126720" progId="Equation.3">
                    <p:embed/>
                  </p:oleObj>
                </mc:Choice>
                <mc:Fallback>
                  <p:oleObj name="公式" r:id="rId29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9" y="1133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/>
          </p:nvGraphicFramePr>
          <p:xfrm>
            <a:off x="3614" y="1083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2" name="公式" r:id="rId31" imgW="114120" imgH="126720" progId="Equation.3">
                    <p:embed/>
                  </p:oleObj>
                </mc:Choice>
                <mc:Fallback>
                  <p:oleObj name="公式" r:id="rId31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4" y="1083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37"/>
            <p:cNvSpPr>
              <a:spLocks noChangeAspect="1" noChangeShapeType="1"/>
            </p:cNvSpPr>
            <p:nvPr/>
          </p:nvSpPr>
          <p:spPr bwMode="auto">
            <a:xfrm flipV="1">
              <a:off x="3258" y="915"/>
              <a:ext cx="859" cy="37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9" name="Object 38"/>
            <p:cNvGraphicFramePr>
              <a:graphicFrameLocks noChangeAspect="1"/>
            </p:cNvGraphicFramePr>
            <p:nvPr/>
          </p:nvGraphicFramePr>
          <p:xfrm>
            <a:off x="3365" y="118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3" name="公式" r:id="rId33" imgW="114120" imgH="126720" progId="Equation.3">
                    <p:embed/>
                  </p:oleObj>
                </mc:Choice>
                <mc:Fallback>
                  <p:oleObj name="公式" r:id="rId33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5" y="118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/>
            <p:cNvGraphicFramePr>
              <a:graphicFrameLocks noChangeAspect="1"/>
            </p:cNvGraphicFramePr>
            <p:nvPr/>
          </p:nvGraphicFramePr>
          <p:xfrm>
            <a:off x="3873" y="96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4" name="公式" r:id="rId35" imgW="114120" imgH="126720" progId="Equation.3">
                    <p:embed/>
                  </p:oleObj>
                </mc:Choice>
                <mc:Fallback>
                  <p:oleObj name="公式" r:id="rId35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3" y="96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Line 40"/>
          <p:cNvSpPr>
            <a:spLocks noChangeAspect="1" noChangeShapeType="1"/>
          </p:cNvSpPr>
          <p:nvPr/>
        </p:nvSpPr>
        <p:spPr bwMode="auto">
          <a:xfrm rot="21000000">
            <a:off x="2601913" y="3775075"/>
            <a:ext cx="400050" cy="30003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3017838" y="2949575"/>
            <a:ext cx="1701800" cy="1120775"/>
            <a:chOff x="3424" y="975"/>
            <a:chExt cx="1072" cy="706"/>
          </a:xfrm>
        </p:grpSpPr>
        <p:sp>
          <p:nvSpPr>
            <p:cNvPr id="43" name="Line 42"/>
            <p:cNvSpPr>
              <a:spLocks noChangeShapeType="1"/>
            </p:cNvSpPr>
            <p:nvPr/>
          </p:nvSpPr>
          <p:spPr bwMode="auto">
            <a:xfrm rot="16200000">
              <a:off x="3612" y="1339"/>
              <a:ext cx="247" cy="11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4038" y="111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5" name="公式" r:id="rId37" imgW="114120" imgH="126720" progId="Equation.3">
                    <p:embed/>
                  </p:oleObj>
                </mc:Choice>
                <mc:Fallback>
                  <p:oleObj name="公式" r:id="rId3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8" y="111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4"/>
            <p:cNvGraphicFramePr>
              <a:graphicFrameLocks noChangeAspect="1"/>
            </p:cNvGraphicFramePr>
            <p:nvPr/>
          </p:nvGraphicFramePr>
          <p:xfrm>
            <a:off x="4174" y="105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6" name="公式" r:id="rId39" imgW="114120" imgH="126720" progId="Equation.3">
                    <p:embed/>
                  </p:oleObj>
                </mc:Choice>
                <mc:Fallback>
                  <p:oleObj name="公式" r:id="rId39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4" y="105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45"/>
            <p:cNvSpPr>
              <a:spLocks noChangeAspect="1" noChangeShapeType="1"/>
            </p:cNvSpPr>
            <p:nvPr/>
          </p:nvSpPr>
          <p:spPr bwMode="auto">
            <a:xfrm flipV="1">
              <a:off x="3786" y="975"/>
              <a:ext cx="710" cy="3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/>
          </p:nvGraphicFramePr>
          <p:xfrm>
            <a:off x="3914" y="1173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7" name="公式" r:id="rId41" imgW="114120" imgH="126720" progId="Equation.3">
                    <p:embed/>
                  </p:oleObj>
                </mc:Choice>
                <mc:Fallback>
                  <p:oleObj name="公式" r:id="rId41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4" y="1173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7"/>
            <p:cNvGraphicFramePr>
              <a:graphicFrameLocks noChangeAspect="1"/>
            </p:cNvGraphicFramePr>
            <p:nvPr/>
          </p:nvGraphicFramePr>
          <p:xfrm>
            <a:off x="4301" y="1002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8" name="公式" r:id="rId43" imgW="114120" imgH="126720" progId="Equation.3">
                    <p:embed/>
                  </p:oleObj>
                </mc:Choice>
                <mc:Fallback>
                  <p:oleObj name="公式" r:id="rId43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1" y="1002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Line 48"/>
            <p:cNvSpPr>
              <a:spLocks noChangeAspect="1" noChangeShapeType="1"/>
            </p:cNvSpPr>
            <p:nvPr/>
          </p:nvSpPr>
          <p:spPr bwMode="auto">
            <a:xfrm rot="600000" flipV="1">
              <a:off x="3424" y="1492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Line 49"/>
          <p:cNvSpPr>
            <a:spLocks noChangeAspect="1" noChangeShapeType="1"/>
          </p:cNvSpPr>
          <p:nvPr/>
        </p:nvSpPr>
        <p:spPr bwMode="auto">
          <a:xfrm rot="5400000" flipV="1">
            <a:off x="2880519" y="4161632"/>
            <a:ext cx="395287" cy="1587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57538" y="3062288"/>
            <a:ext cx="1639887" cy="1363662"/>
            <a:chOff x="3512" y="1046"/>
            <a:chExt cx="1033" cy="859"/>
          </a:xfrm>
        </p:grpSpPr>
        <p:graphicFrame>
          <p:nvGraphicFramePr>
            <p:cNvPr id="52" name="Object 51"/>
            <p:cNvGraphicFramePr>
              <a:graphicFrameLocks noChangeAspect="1"/>
            </p:cNvGraphicFramePr>
            <p:nvPr/>
          </p:nvGraphicFramePr>
          <p:xfrm>
            <a:off x="4021" y="121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199" name="公式" r:id="rId45" imgW="114120" imgH="126720" progId="Equation.3">
                    <p:embed/>
                  </p:oleObj>
                </mc:Choice>
                <mc:Fallback>
                  <p:oleObj name="公式" r:id="rId45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1" y="121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52"/>
            <p:cNvGraphicFramePr>
              <a:graphicFrameLocks noChangeAspect="1"/>
            </p:cNvGraphicFramePr>
            <p:nvPr/>
          </p:nvGraphicFramePr>
          <p:xfrm>
            <a:off x="4299" y="109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0" name="公式" r:id="rId47" imgW="114120" imgH="126720" progId="Equation.3">
                    <p:embed/>
                  </p:oleObj>
                </mc:Choice>
                <mc:Fallback>
                  <p:oleObj name="公式" r:id="rId4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9" y="109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 flipV="1">
              <a:off x="3990" y="1046"/>
              <a:ext cx="555" cy="24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5" name="Object 54"/>
            <p:cNvGraphicFramePr>
              <a:graphicFrameLocks noChangeAspect="1"/>
            </p:cNvGraphicFramePr>
            <p:nvPr/>
          </p:nvGraphicFramePr>
          <p:xfrm>
            <a:off x="4145" y="116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1" name="公式" r:id="rId49" imgW="114120" imgH="126720" progId="Equation.3">
                    <p:embed/>
                  </p:oleObj>
                </mc:Choice>
                <mc:Fallback>
                  <p:oleObj name="公式" r:id="rId49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5" y="116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55"/>
            <p:cNvSpPr>
              <a:spLocks noChangeShapeType="1"/>
            </p:cNvSpPr>
            <p:nvPr/>
          </p:nvSpPr>
          <p:spPr bwMode="auto">
            <a:xfrm rot="-5400000">
              <a:off x="3820" y="1342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 rot="-5400000">
              <a:off x="3444" y="1724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57"/>
            <p:cNvSpPr>
              <a:spLocks noChangeAspect="1" noChangeShapeType="1"/>
            </p:cNvSpPr>
            <p:nvPr/>
          </p:nvSpPr>
          <p:spPr bwMode="auto">
            <a:xfrm rot="600000" flipV="1">
              <a:off x="3632" y="1500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Line 58"/>
          <p:cNvSpPr>
            <a:spLocks noChangeAspect="1" noChangeShapeType="1"/>
          </p:cNvSpPr>
          <p:nvPr/>
        </p:nvSpPr>
        <p:spPr bwMode="auto">
          <a:xfrm rot="21000000">
            <a:off x="3176588" y="4386263"/>
            <a:ext cx="400050" cy="30003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3592513" y="3165475"/>
            <a:ext cx="1800225" cy="1516063"/>
            <a:chOff x="3786" y="1111"/>
            <a:chExt cx="1134" cy="955"/>
          </a:xfrm>
        </p:grpSpPr>
        <p:sp>
          <p:nvSpPr>
            <p:cNvPr id="61" name="Line 60"/>
            <p:cNvSpPr>
              <a:spLocks noChangeAspect="1" noChangeShapeType="1"/>
            </p:cNvSpPr>
            <p:nvPr/>
          </p:nvSpPr>
          <p:spPr bwMode="auto">
            <a:xfrm rot="600000" flipV="1">
              <a:off x="3786" y="1877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2" name="Object 61"/>
            <p:cNvGraphicFramePr>
              <a:graphicFrameLocks noChangeAspect="1"/>
            </p:cNvGraphicFramePr>
            <p:nvPr/>
          </p:nvGraphicFramePr>
          <p:xfrm>
            <a:off x="4561" y="121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2" name="公式" r:id="rId51" imgW="114120" imgH="126720" progId="Equation.3">
                    <p:embed/>
                  </p:oleObj>
                </mc:Choice>
                <mc:Fallback>
                  <p:oleObj name="公式" r:id="rId51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21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62"/>
            <p:cNvSpPr>
              <a:spLocks noChangeAspect="1" noChangeShapeType="1"/>
            </p:cNvSpPr>
            <p:nvPr/>
          </p:nvSpPr>
          <p:spPr bwMode="auto">
            <a:xfrm flipV="1">
              <a:off x="4530" y="1111"/>
              <a:ext cx="390" cy="17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4" name="Object 63"/>
            <p:cNvGraphicFramePr>
              <a:graphicFrameLocks noChangeAspect="1"/>
            </p:cNvGraphicFramePr>
            <p:nvPr/>
          </p:nvGraphicFramePr>
          <p:xfrm>
            <a:off x="4685" y="116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3" name="公式" r:id="rId53" imgW="114120" imgH="126720" progId="Equation.3">
                    <p:embed/>
                  </p:oleObj>
                </mc:Choice>
                <mc:Fallback>
                  <p:oleObj name="公式" r:id="rId53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5" y="116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Line 64"/>
            <p:cNvSpPr>
              <a:spLocks noChangeShapeType="1"/>
            </p:cNvSpPr>
            <p:nvPr/>
          </p:nvSpPr>
          <p:spPr bwMode="auto">
            <a:xfrm rot="-5400000">
              <a:off x="4360" y="1339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65"/>
            <p:cNvSpPr>
              <a:spLocks noChangeShapeType="1"/>
            </p:cNvSpPr>
            <p:nvPr/>
          </p:nvSpPr>
          <p:spPr bwMode="auto">
            <a:xfrm rot="16200000">
              <a:off x="3977" y="1721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66"/>
            <p:cNvSpPr>
              <a:spLocks noChangeAspect="1" noChangeShapeType="1"/>
            </p:cNvSpPr>
            <p:nvPr/>
          </p:nvSpPr>
          <p:spPr bwMode="auto">
            <a:xfrm rot="600000" flipV="1">
              <a:off x="4172" y="1497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" name="Line 67"/>
          <p:cNvSpPr>
            <a:spLocks noChangeAspect="1" noChangeShapeType="1"/>
          </p:cNvSpPr>
          <p:nvPr/>
        </p:nvSpPr>
        <p:spPr bwMode="auto">
          <a:xfrm rot="5400000" flipV="1">
            <a:off x="3439319" y="4750594"/>
            <a:ext cx="395288" cy="1587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3721100" y="3165475"/>
            <a:ext cx="1974850" cy="1849438"/>
            <a:chOff x="3867" y="1111"/>
            <a:chExt cx="1244" cy="1165"/>
          </a:xfrm>
        </p:grpSpPr>
        <p:sp>
          <p:nvSpPr>
            <p:cNvPr id="70" name="Line 69"/>
            <p:cNvSpPr>
              <a:spLocks noChangeShapeType="1"/>
            </p:cNvSpPr>
            <p:nvPr/>
          </p:nvSpPr>
          <p:spPr bwMode="auto">
            <a:xfrm rot="16200000">
              <a:off x="4170" y="1720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70"/>
            <p:cNvSpPr>
              <a:spLocks noChangeShapeType="1"/>
            </p:cNvSpPr>
            <p:nvPr/>
          </p:nvSpPr>
          <p:spPr bwMode="auto">
            <a:xfrm rot="-5400000">
              <a:off x="3799" y="2095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71"/>
            <p:cNvSpPr>
              <a:spLocks noChangeAspect="1" noChangeShapeType="1"/>
            </p:cNvSpPr>
            <p:nvPr/>
          </p:nvSpPr>
          <p:spPr bwMode="auto">
            <a:xfrm rot="600000" flipV="1">
              <a:off x="3987" y="1871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3" name="Object 72"/>
            <p:cNvGraphicFramePr>
              <a:graphicFrameLocks noChangeAspect="1"/>
            </p:cNvGraphicFramePr>
            <p:nvPr/>
          </p:nvGraphicFramePr>
          <p:xfrm>
            <a:off x="4752" y="121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4" name="公式" r:id="rId55" imgW="114120" imgH="126720" progId="Equation.3">
                    <p:embed/>
                  </p:oleObj>
                </mc:Choice>
                <mc:Fallback>
                  <p:oleObj name="公式" r:id="rId55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21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Line 73"/>
            <p:cNvSpPr>
              <a:spLocks noChangeAspect="1" noChangeShapeType="1"/>
            </p:cNvSpPr>
            <p:nvPr/>
          </p:nvSpPr>
          <p:spPr bwMode="auto">
            <a:xfrm flipV="1">
              <a:off x="4721" y="1111"/>
              <a:ext cx="390" cy="17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5" name="Object 74"/>
            <p:cNvGraphicFramePr>
              <a:graphicFrameLocks noChangeAspect="1"/>
            </p:cNvGraphicFramePr>
            <p:nvPr/>
          </p:nvGraphicFramePr>
          <p:xfrm>
            <a:off x="4876" y="116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205" name="公式" r:id="rId57" imgW="114120" imgH="126720" progId="Equation.3">
                    <p:embed/>
                  </p:oleObj>
                </mc:Choice>
                <mc:Fallback>
                  <p:oleObj name="公式" r:id="rId57" imgW="1141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" y="116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Line 75"/>
            <p:cNvSpPr>
              <a:spLocks noChangeShapeType="1"/>
            </p:cNvSpPr>
            <p:nvPr/>
          </p:nvSpPr>
          <p:spPr bwMode="auto">
            <a:xfrm rot="-5400000">
              <a:off x="4551" y="1339"/>
              <a:ext cx="249" cy="113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76"/>
            <p:cNvSpPr>
              <a:spLocks noChangeAspect="1" noChangeShapeType="1"/>
            </p:cNvSpPr>
            <p:nvPr/>
          </p:nvSpPr>
          <p:spPr bwMode="auto">
            <a:xfrm rot="600000" flipV="1">
              <a:off x="4363" y="1497"/>
              <a:ext cx="252" cy="189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3852863" y="4791074"/>
            <a:ext cx="2411412" cy="1811337"/>
            <a:chOff x="3950" y="2135"/>
            <a:chExt cx="1519" cy="1141"/>
          </a:xfrm>
        </p:grpSpPr>
        <p:sp>
          <p:nvSpPr>
            <p:cNvPr id="79" name="Line 78"/>
            <p:cNvSpPr>
              <a:spLocks noChangeAspect="1" noChangeShapeType="1"/>
            </p:cNvSpPr>
            <p:nvPr/>
          </p:nvSpPr>
          <p:spPr bwMode="auto">
            <a:xfrm rot="21000000">
              <a:off x="3950" y="2135"/>
              <a:ext cx="1519" cy="114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Line 79"/>
            <p:cNvSpPr>
              <a:spLocks noChangeAspect="1" noChangeShapeType="1"/>
            </p:cNvSpPr>
            <p:nvPr/>
          </p:nvSpPr>
          <p:spPr bwMode="auto">
            <a:xfrm rot="20860387" flipH="1">
              <a:off x="4013" y="2316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Line 80"/>
            <p:cNvSpPr>
              <a:spLocks noChangeAspect="1" noChangeShapeType="1"/>
            </p:cNvSpPr>
            <p:nvPr/>
          </p:nvSpPr>
          <p:spPr bwMode="auto">
            <a:xfrm rot="20860387" flipH="1">
              <a:off x="4197" y="2408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Line 81"/>
            <p:cNvSpPr>
              <a:spLocks noChangeAspect="1" noChangeShapeType="1"/>
            </p:cNvSpPr>
            <p:nvPr/>
          </p:nvSpPr>
          <p:spPr bwMode="auto">
            <a:xfrm rot="20860387" flipH="1">
              <a:off x="4402" y="2510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Line 82"/>
            <p:cNvSpPr>
              <a:spLocks noChangeAspect="1" noChangeShapeType="1"/>
            </p:cNvSpPr>
            <p:nvPr/>
          </p:nvSpPr>
          <p:spPr bwMode="auto">
            <a:xfrm rot="20860387" flipH="1">
              <a:off x="4602" y="2616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Line 83"/>
            <p:cNvSpPr>
              <a:spLocks noChangeAspect="1" noChangeShapeType="1"/>
            </p:cNvSpPr>
            <p:nvPr/>
          </p:nvSpPr>
          <p:spPr bwMode="auto">
            <a:xfrm rot="20860387" flipH="1">
              <a:off x="4799" y="2719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Line 84"/>
            <p:cNvSpPr>
              <a:spLocks noChangeAspect="1" noChangeShapeType="1"/>
            </p:cNvSpPr>
            <p:nvPr/>
          </p:nvSpPr>
          <p:spPr bwMode="auto">
            <a:xfrm rot="20860387" flipH="1">
              <a:off x="4995" y="2811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Line 85"/>
            <p:cNvSpPr>
              <a:spLocks noChangeAspect="1" noChangeShapeType="1"/>
            </p:cNvSpPr>
            <p:nvPr/>
          </p:nvSpPr>
          <p:spPr bwMode="auto">
            <a:xfrm rot="20860387" flipH="1">
              <a:off x="5192" y="2919"/>
              <a:ext cx="96" cy="107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7" name="AutoShape 86"/>
          <p:cNvSpPr>
            <a:spLocks noChangeArrowheads="1"/>
          </p:cNvSpPr>
          <p:nvPr/>
        </p:nvSpPr>
        <p:spPr bwMode="auto">
          <a:xfrm>
            <a:off x="2370138" y="6054725"/>
            <a:ext cx="1947862" cy="391045"/>
          </a:xfrm>
          <a:prstGeom prst="wedgeRectCallout">
            <a:avLst>
              <a:gd name="adj1" fmla="val 55172"/>
              <a:gd name="adj2" fmla="val -190074"/>
            </a:avLst>
          </a:prstGeom>
          <a:solidFill>
            <a:srgbClr val="669900">
              <a:alpha val="39999"/>
            </a:srgbClr>
          </a:solidFill>
          <a:ln w="190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ctr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接近于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线偏振光</a:t>
            </a:r>
          </a:p>
        </p:txBody>
      </p:sp>
      <p:sp>
        <p:nvSpPr>
          <p:cNvPr id="88" name="AutoShape 87"/>
          <p:cNvSpPr>
            <a:spLocks noChangeArrowheads="1"/>
          </p:cNvSpPr>
          <p:nvPr/>
        </p:nvSpPr>
        <p:spPr bwMode="auto">
          <a:xfrm>
            <a:off x="3954463" y="2132856"/>
            <a:ext cx="1209675" cy="389744"/>
          </a:xfrm>
          <a:prstGeom prst="wedgeRectCallout">
            <a:avLst>
              <a:gd name="adj1" fmla="val -1181"/>
              <a:gd name="adj2" fmla="val 142074"/>
            </a:avLst>
          </a:prstGeom>
          <a:solidFill>
            <a:srgbClr val="669900">
              <a:alpha val="32001"/>
            </a:srgbClr>
          </a:solidFill>
          <a:ln w="19050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ctr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线偏振光</a:t>
            </a:r>
          </a:p>
        </p:txBody>
      </p:sp>
      <p:sp>
        <p:nvSpPr>
          <p:cNvPr id="89" name="Text Box 89"/>
          <p:cNvSpPr txBox="1">
            <a:spLocks noChangeArrowheads="1"/>
          </p:cNvSpPr>
          <p:nvPr/>
        </p:nvSpPr>
        <p:spPr bwMode="auto">
          <a:xfrm>
            <a:off x="6588125" y="5426075"/>
            <a:ext cx="1462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>
                    <a:alpha val="42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>
                    <a:alpha val="50999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9900"/>
                </a:solidFill>
                <a:ea typeface="楷体_GB2312" pitchFamily="49" charset="-122"/>
              </a:rPr>
              <a:t>玻璃堆实物</a:t>
            </a:r>
          </a:p>
        </p:txBody>
      </p:sp>
      <p:pic>
        <p:nvPicPr>
          <p:cNvPr id="90" name="Picture 90" descr="玻璃堆01"/>
          <p:cNvPicPr>
            <a:picLocks noChangeAspect="1" noChangeArrowheads="1"/>
          </p:cNvPicPr>
          <p:nvPr/>
        </p:nvPicPr>
        <p:blipFill>
          <a:blip r:embed="rId59" cstate="print">
            <a:clrChange>
              <a:clrFrom>
                <a:srgbClr val="373737"/>
              </a:clrFrom>
              <a:clrTo>
                <a:srgbClr val="37373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276475"/>
            <a:ext cx="2390775" cy="3095625"/>
          </a:xfrm>
          <a:prstGeom prst="rect">
            <a:avLst/>
          </a:prstGeom>
          <a:noFill/>
          <a:ln w="19050">
            <a:solidFill>
              <a:srgbClr val="33CCCC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1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 animBg="1"/>
      <p:bldP spid="41" grpId="0" animBg="1"/>
      <p:bldP spid="50" grpId="0" animBg="1"/>
      <p:bldP spid="59" grpId="0" animBg="1"/>
      <p:bldP spid="68" grpId="0" animBg="1"/>
      <p:bldP spid="87" grpId="0" animBg="1" autoUpdateAnimBg="0"/>
      <p:bldP spid="88" grpId="0" animBg="1" autoUpdateAnimBg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2600" y="404813"/>
            <a:ext cx="45143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利用布儒斯特定律测量折射率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3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407361"/>
              </p:ext>
            </p:extLst>
          </p:nvPr>
        </p:nvGraphicFramePr>
        <p:xfrm>
          <a:off x="1828527" y="1053232"/>
          <a:ext cx="1346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89" name="Equation" r:id="rId4" imgW="672840" imgH="431640" progId="Equation.DSMT4">
                  <p:embed/>
                </p:oleObj>
              </mc:Choice>
              <mc:Fallback>
                <p:oleObj name="Equation" r:id="rId4" imgW="672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527" y="1053232"/>
                        <a:ext cx="1346200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AutoShape 14"/>
          <p:cNvSpPr>
            <a:spLocks noChangeArrowheads="1"/>
          </p:cNvSpPr>
          <p:nvPr/>
        </p:nvSpPr>
        <p:spPr bwMode="auto">
          <a:xfrm>
            <a:off x="3462839" y="1385796"/>
            <a:ext cx="720000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31001"/>
              </p:ext>
            </p:extLst>
          </p:nvPr>
        </p:nvGraphicFramePr>
        <p:xfrm>
          <a:off x="4390752" y="1257192"/>
          <a:ext cx="154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90" name="Equation" r:id="rId6" imgW="774360" imgH="228600" progId="Equation.DSMT4">
                  <p:embed/>
                </p:oleObj>
              </mc:Choice>
              <mc:Fallback>
                <p:oleObj name="Equation" r:id="rId6" imgW="774360" imgH="22860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0752" y="1257192"/>
                        <a:ext cx="1549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811734" y="2053297"/>
            <a:ext cx="513473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lvl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rgbClr val="FFFFFF"/>
                </a:solidFill>
                <a:ea typeface="仿宋_GB2312" pitchFamily="49" charset="-122"/>
              </a:rPr>
              <a:t>非常适合测量不透明介质的折射率。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98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 animBg="1"/>
      <p:bldP spid="5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148014" y="4724276"/>
            <a:ext cx="360045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5148014" y="4724276"/>
            <a:ext cx="3600450" cy="93662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48014" y="4724276"/>
            <a:ext cx="3567113" cy="1584325"/>
          </a:xfrm>
          <a:prstGeom prst="rect">
            <a:avLst/>
          </a:prstGeom>
          <a:solidFill>
            <a:srgbClr val="00FFFF">
              <a:alpha val="1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724525" y="6597650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7092702" y="3212976"/>
            <a:ext cx="0" cy="280828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Aspect="1" noChangeShapeType="1"/>
          </p:cNvSpPr>
          <p:nvPr/>
        </p:nvSpPr>
        <p:spPr bwMode="auto">
          <a:xfrm>
            <a:off x="7092702" y="4724276"/>
            <a:ext cx="457200" cy="6111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40177" y="3428876"/>
            <a:ext cx="1152525" cy="12954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7092702" y="3557464"/>
            <a:ext cx="1081087" cy="1152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13849"/>
              </p:ext>
            </p:extLst>
          </p:nvPr>
        </p:nvGraphicFramePr>
        <p:xfrm>
          <a:off x="5652318" y="4948212"/>
          <a:ext cx="2317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1" name="公式" r:id="rId3" imgW="203040" imgH="279360" progId="Equation.3">
                  <p:embed/>
                </p:oleObj>
              </mc:Choice>
              <mc:Fallback>
                <p:oleObj name="公式" r:id="rId3" imgW="2030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318" y="4948212"/>
                        <a:ext cx="2317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00683"/>
              </p:ext>
            </p:extLst>
          </p:nvPr>
        </p:nvGraphicFramePr>
        <p:xfrm>
          <a:off x="7086352" y="4978276"/>
          <a:ext cx="241200" cy="3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2" name="公式" r:id="rId5" imgW="241200" imgH="317160" progId="Equation.3">
                  <p:embed/>
                </p:oleObj>
              </mc:Choice>
              <mc:Fallback>
                <p:oleObj name="公式" r:id="rId5" imgW="241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352" y="4978276"/>
                        <a:ext cx="241200" cy="317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302002"/>
              </p:ext>
            </p:extLst>
          </p:nvPr>
        </p:nvGraphicFramePr>
        <p:xfrm>
          <a:off x="6732339" y="3716214"/>
          <a:ext cx="203040" cy="44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3" name="公式" r:id="rId7" imgW="203040" imgH="444240" progId="Equation.3">
                  <p:embed/>
                </p:oleObj>
              </mc:Choice>
              <mc:Fallback>
                <p:oleObj name="公式" r:id="rId7" imgW="20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339" y="3716214"/>
                        <a:ext cx="203040" cy="44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469309"/>
              </p:ext>
            </p:extLst>
          </p:nvPr>
        </p:nvGraphicFramePr>
        <p:xfrm>
          <a:off x="7367339" y="4508376"/>
          <a:ext cx="241200" cy="44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4" name="公式" r:id="rId9" imgW="241200" imgH="444240" progId="Equation.3">
                  <p:embed/>
                </p:oleObj>
              </mc:Choice>
              <mc:Fallback>
                <p:oleObj name="公式" r:id="rId9" imgW="241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339" y="4508376"/>
                        <a:ext cx="241200" cy="44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38188" y="288925"/>
            <a:ext cx="80819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将一块介质板放在水中，板面与水平面之间的夹角为</a:t>
            </a:r>
            <a:r>
              <a:rPr kumimoji="1" lang="el-GR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θ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水的折射率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1.33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空气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折射率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1.00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介质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板的折射率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1.68</a:t>
            </a:r>
          </a:p>
          <a:p>
            <a:pPr marL="0" marR="0" lvl="0" indent="0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23900" y="1355725"/>
            <a:ext cx="80962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欲使从水面和介质板表面反射的光均为线偏振光，介质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板的板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面与水平面之间的夹角</a:t>
            </a:r>
            <a:r>
              <a:rPr kumimoji="1" lang="el-GR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θ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5598" y="2349500"/>
            <a:ext cx="8020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两入射角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都等于布儒斯特角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两反射光均为线偏振光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布儒斯特定律，有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7548314" y="4900937"/>
            <a:ext cx="925835" cy="4392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644540"/>
              </p:ext>
            </p:extLst>
          </p:nvPr>
        </p:nvGraphicFramePr>
        <p:xfrm>
          <a:off x="800546" y="3435921"/>
          <a:ext cx="2362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5" name="Equation" r:id="rId11" imgW="1180800" imgH="457200" progId="Equation.DSMT4">
                  <p:embed/>
                </p:oleObj>
              </mc:Choice>
              <mc:Fallback>
                <p:oleObj name="Equation" r:id="rId11" imgW="1180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546" y="3435921"/>
                        <a:ext cx="2362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153034"/>
              </p:ext>
            </p:extLst>
          </p:nvPr>
        </p:nvGraphicFramePr>
        <p:xfrm>
          <a:off x="797604" y="4483100"/>
          <a:ext cx="2413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6" name="Equation" r:id="rId13" imgW="1206360" imgH="457200" progId="Equation.DSMT4">
                  <p:embed/>
                </p:oleObj>
              </mc:Choice>
              <mc:Fallback>
                <p:oleObj name="Equation" r:id="rId13" imgW="1206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604" y="4483100"/>
                        <a:ext cx="2413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97556"/>
              </p:ext>
            </p:extLst>
          </p:nvPr>
        </p:nvGraphicFramePr>
        <p:xfrm>
          <a:off x="774218" y="5446216"/>
          <a:ext cx="116784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7" name="Equation" r:id="rId15" imgW="583920" imgH="393480" progId="Equation.DSMT4">
                  <p:embed/>
                </p:oleObj>
              </mc:Choice>
              <mc:Fallback>
                <p:oleObj name="Equation" r:id="rId15" imgW="583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218" y="5446216"/>
                        <a:ext cx="116784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4932238" y="4234937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</a:t>
            </a:r>
            <a:endParaRPr kumimoji="1" lang="en-US" altLang="zh-CN" sz="2400" b="1" i="1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531396" y="4241287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</a:t>
            </a:r>
            <a:endParaRPr kumimoji="1" lang="en-US" altLang="zh-CN" sz="2400" b="1" i="1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79400" y="142875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求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01625" y="2422525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解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79400" y="37465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例</a:t>
            </a:r>
          </a:p>
        </p:txBody>
      </p:sp>
      <p:sp>
        <p:nvSpPr>
          <p:cNvPr id="28" name="Arc 27"/>
          <p:cNvSpPr>
            <a:spLocks/>
          </p:cNvSpPr>
          <p:nvPr/>
        </p:nvSpPr>
        <p:spPr bwMode="auto">
          <a:xfrm rot="16593552">
            <a:off x="6536283" y="4232945"/>
            <a:ext cx="882650" cy="617538"/>
          </a:xfrm>
          <a:custGeom>
            <a:avLst/>
            <a:gdLst>
              <a:gd name="G0" fmla="+- 0 0 0"/>
              <a:gd name="G1" fmla="+- 14587 0 0"/>
              <a:gd name="G2" fmla="+- 21600 0 0"/>
              <a:gd name="T0" fmla="*/ 15930 w 20841"/>
              <a:gd name="T1" fmla="*/ 0 h 14587"/>
              <a:gd name="T2" fmla="*/ 20841 w 20841"/>
              <a:gd name="T3" fmla="*/ 8911 h 14587"/>
              <a:gd name="T4" fmla="*/ 0 w 20841"/>
              <a:gd name="T5" fmla="*/ 14587 h 14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41" h="14587" fill="none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</a:path>
              <a:path w="20841" h="14587" stroke="0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  <a:lnTo>
                  <a:pt x="0" y="14587"/>
                </a:lnTo>
                <a:close/>
              </a:path>
            </a:pathLst>
          </a:custGeom>
          <a:noFill/>
          <a:ln w="1905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Arc 28"/>
          <p:cNvSpPr>
            <a:spLocks/>
          </p:cNvSpPr>
          <p:nvPr/>
        </p:nvSpPr>
        <p:spPr bwMode="auto">
          <a:xfrm rot="6218860">
            <a:off x="6648996" y="4269457"/>
            <a:ext cx="827088" cy="511175"/>
          </a:xfrm>
          <a:custGeom>
            <a:avLst/>
            <a:gdLst>
              <a:gd name="G0" fmla="+- 0 0 0"/>
              <a:gd name="G1" fmla="+- 12049 0 0"/>
              <a:gd name="G2" fmla="+- 21600 0 0"/>
              <a:gd name="T0" fmla="*/ 17927 w 19540"/>
              <a:gd name="T1" fmla="*/ 0 h 12049"/>
              <a:gd name="T2" fmla="*/ 19540 w 19540"/>
              <a:gd name="T3" fmla="*/ 2843 h 12049"/>
              <a:gd name="T4" fmla="*/ 0 w 19540"/>
              <a:gd name="T5" fmla="*/ 12049 h 1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540" h="12049" fill="none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</a:path>
              <a:path w="19540" h="12049" stroke="0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  <a:lnTo>
                  <a:pt x="0" y="12049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Arc 29"/>
          <p:cNvSpPr>
            <a:spLocks/>
          </p:cNvSpPr>
          <p:nvPr/>
        </p:nvSpPr>
        <p:spPr bwMode="auto">
          <a:xfrm rot="2700000">
            <a:off x="5001964" y="4430054"/>
            <a:ext cx="795338" cy="584200"/>
          </a:xfrm>
          <a:custGeom>
            <a:avLst/>
            <a:gdLst>
              <a:gd name="G0" fmla="+- 0 0 0"/>
              <a:gd name="G1" fmla="+- 13809 0 0"/>
              <a:gd name="G2" fmla="+- 21600 0 0"/>
              <a:gd name="T0" fmla="*/ 16610 w 18796"/>
              <a:gd name="T1" fmla="*/ 0 h 13809"/>
              <a:gd name="T2" fmla="*/ 18796 w 18796"/>
              <a:gd name="T3" fmla="*/ 3166 h 13809"/>
              <a:gd name="T4" fmla="*/ 0 w 18796"/>
              <a:gd name="T5" fmla="*/ 13809 h 1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96" h="13809" fill="none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</a:path>
              <a:path w="18796" h="13809" stroke="0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  <a:lnTo>
                  <a:pt x="0" y="13809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 rot="872202">
            <a:off x="6783139" y="5354514"/>
            <a:ext cx="1441450" cy="190500"/>
          </a:xfrm>
          <a:prstGeom prst="rect">
            <a:avLst/>
          </a:prstGeom>
          <a:solidFill>
            <a:srgbClr val="FF9933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454710" y="5213762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</a:t>
            </a:r>
            <a:endParaRPr kumimoji="1" lang="en-US" altLang="zh-CN" sz="2400" b="1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Arc 32"/>
          <p:cNvSpPr>
            <a:spLocks/>
          </p:cNvSpPr>
          <p:nvPr/>
        </p:nvSpPr>
        <p:spPr bwMode="auto">
          <a:xfrm rot="17168269">
            <a:off x="7045077" y="5143376"/>
            <a:ext cx="889000" cy="511175"/>
          </a:xfrm>
          <a:custGeom>
            <a:avLst/>
            <a:gdLst>
              <a:gd name="G0" fmla="+- 0 0 0"/>
              <a:gd name="G1" fmla="+- 12049 0 0"/>
              <a:gd name="G2" fmla="+- 21600 0 0"/>
              <a:gd name="T0" fmla="*/ 17927 w 20990"/>
              <a:gd name="T1" fmla="*/ 0 h 12049"/>
              <a:gd name="T2" fmla="*/ 20990 w 20990"/>
              <a:gd name="T3" fmla="*/ 6951 h 12049"/>
              <a:gd name="T4" fmla="*/ 0 w 20990"/>
              <a:gd name="T5" fmla="*/ 12049 h 1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90" h="12049" fill="none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</a:path>
              <a:path w="20990" h="12049" stroke="0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  <a:lnTo>
                  <a:pt x="0" y="12049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7453064" y="4221039"/>
            <a:ext cx="431800" cy="1439862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6732438" y="5035242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</a:t>
            </a:r>
            <a:endParaRPr kumimoji="1" lang="en-US" altLang="zh-CN" sz="2400" b="1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071760"/>
              </p:ext>
            </p:extLst>
          </p:nvPr>
        </p:nvGraphicFramePr>
        <p:xfrm>
          <a:off x="2473771" y="5449912"/>
          <a:ext cx="1954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8" name="Equation" r:id="rId17" imgW="977760" imgH="393480" progId="Equation.DSMT4">
                  <p:embed/>
                </p:oleObj>
              </mc:Choice>
              <mc:Fallback>
                <p:oleObj name="Equation" r:id="rId17" imgW="97776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771" y="5449912"/>
                        <a:ext cx="1954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391051"/>
              </p:ext>
            </p:extLst>
          </p:nvPr>
        </p:nvGraphicFramePr>
        <p:xfrm>
          <a:off x="3635896" y="3658171"/>
          <a:ext cx="119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49" name="Equation" r:id="rId19" imgW="596880" imgH="228600" progId="Equation.DSMT4">
                  <p:embed/>
                </p:oleObj>
              </mc:Choice>
              <mc:Fallback>
                <p:oleObj name="Equation" r:id="rId19" imgW="59688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658171"/>
                        <a:ext cx="1193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888448"/>
              </p:ext>
            </p:extLst>
          </p:nvPr>
        </p:nvGraphicFramePr>
        <p:xfrm>
          <a:off x="3641544" y="4722937"/>
          <a:ext cx="1244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50" name="Equation" r:id="rId21" imgW="622080" imgH="228600" progId="Equation.DSMT4">
                  <p:embed/>
                </p:oleObj>
              </mc:Choice>
              <mc:Fallback>
                <p:oleObj name="Equation" r:id="rId21" imgW="62208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544" y="4722937"/>
                        <a:ext cx="1244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6" grpId="0"/>
      <p:bldP spid="17" grpId="0"/>
      <p:bldP spid="18" grpId="0"/>
      <p:bldP spid="19" grpId="0" animBg="1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11" grpId="0" animBg="1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24525" y="6669088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2"/>
          <p:cNvSpPr>
            <a:spLocks noChangeShapeType="1"/>
          </p:cNvSpPr>
          <p:nvPr/>
        </p:nvSpPr>
        <p:spPr bwMode="auto">
          <a:xfrm>
            <a:off x="5148014" y="4724276"/>
            <a:ext cx="360045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3"/>
          <p:cNvSpPr>
            <a:spLocks noChangeShapeType="1"/>
          </p:cNvSpPr>
          <p:nvPr/>
        </p:nvSpPr>
        <p:spPr bwMode="auto">
          <a:xfrm>
            <a:off x="5148014" y="4724276"/>
            <a:ext cx="3600450" cy="93662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5148014" y="4724276"/>
            <a:ext cx="3567113" cy="1584325"/>
          </a:xfrm>
          <a:prstGeom prst="rect">
            <a:avLst/>
          </a:prstGeom>
          <a:solidFill>
            <a:srgbClr val="00FFFF">
              <a:alpha val="1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5724525" y="6597650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7092702" y="3212976"/>
            <a:ext cx="0" cy="280828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7"/>
          <p:cNvSpPr>
            <a:spLocks noChangeAspect="1" noChangeShapeType="1"/>
          </p:cNvSpPr>
          <p:nvPr/>
        </p:nvSpPr>
        <p:spPr bwMode="auto">
          <a:xfrm>
            <a:off x="7092702" y="4724276"/>
            <a:ext cx="457200" cy="6111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>
            <a:off x="5940177" y="3428876"/>
            <a:ext cx="1152525" cy="12954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V="1">
            <a:off x="7092702" y="3557464"/>
            <a:ext cx="1081087" cy="1152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440814"/>
              </p:ext>
            </p:extLst>
          </p:nvPr>
        </p:nvGraphicFramePr>
        <p:xfrm>
          <a:off x="5652318" y="4948212"/>
          <a:ext cx="2317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0" name="公式" r:id="rId3" imgW="203040" imgH="279360" progId="Equation.3">
                  <p:embed/>
                </p:oleObj>
              </mc:Choice>
              <mc:Fallback>
                <p:oleObj name="公式" r:id="rId3" imgW="2030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318" y="4948212"/>
                        <a:ext cx="2317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716050"/>
              </p:ext>
            </p:extLst>
          </p:nvPr>
        </p:nvGraphicFramePr>
        <p:xfrm>
          <a:off x="7086352" y="4978276"/>
          <a:ext cx="241200" cy="3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1" name="公式" r:id="rId5" imgW="241200" imgH="317160" progId="Equation.3">
                  <p:embed/>
                </p:oleObj>
              </mc:Choice>
              <mc:Fallback>
                <p:oleObj name="公式" r:id="rId5" imgW="2412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352" y="4978276"/>
                        <a:ext cx="241200" cy="317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395115"/>
              </p:ext>
            </p:extLst>
          </p:nvPr>
        </p:nvGraphicFramePr>
        <p:xfrm>
          <a:off x="6732339" y="3716214"/>
          <a:ext cx="203040" cy="44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2" name="公式" r:id="rId7" imgW="203040" imgH="444240" progId="Equation.3">
                  <p:embed/>
                </p:oleObj>
              </mc:Choice>
              <mc:Fallback>
                <p:oleObj name="公式" r:id="rId7" imgW="20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339" y="3716214"/>
                        <a:ext cx="203040" cy="44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020355"/>
              </p:ext>
            </p:extLst>
          </p:nvPr>
        </p:nvGraphicFramePr>
        <p:xfrm>
          <a:off x="7367339" y="4508376"/>
          <a:ext cx="241200" cy="44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3" name="公式" r:id="rId9" imgW="241200" imgH="444240" progId="Equation.3">
                  <p:embed/>
                </p:oleObj>
              </mc:Choice>
              <mc:Fallback>
                <p:oleObj name="公式" r:id="rId9" imgW="241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339" y="4508376"/>
                        <a:ext cx="241200" cy="44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18"/>
          <p:cNvSpPr>
            <a:spLocks noChangeShapeType="1"/>
          </p:cNvSpPr>
          <p:nvPr/>
        </p:nvSpPr>
        <p:spPr bwMode="auto">
          <a:xfrm flipV="1">
            <a:off x="7548314" y="4900937"/>
            <a:ext cx="925835" cy="4392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4932238" y="4234937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</a:t>
            </a:r>
            <a:endParaRPr kumimoji="1" lang="en-US" altLang="zh-CN" sz="2400" b="1" i="1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6531396" y="4241287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</a:t>
            </a:r>
            <a:endParaRPr kumimoji="1" lang="en-US" altLang="zh-CN" sz="2400" b="1" i="1" u="none" strike="noStrike" kern="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Arc 27"/>
          <p:cNvSpPr>
            <a:spLocks/>
          </p:cNvSpPr>
          <p:nvPr/>
        </p:nvSpPr>
        <p:spPr bwMode="auto">
          <a:xfrm rot="16593552">
            <a:off x="6536283" y="4232945"/>
            <a:ext cx="882650" cy="617538"/>
          </a:xfrm>
          <a:custGeom>
            <a:avLst/>
            <a:gdLst>
              <a:gd name="G0" fmla="+- 0 0 0"/>
              <a:gd name="G1" fmla="+- 14587 0 0"/>
              <a:gd name="G2" fmla="+- 21600 0 0"/>
              <a:gd name="T0" fmla="*/ 15930 w 20841"/>
              <a:gd name="T1" fmla="*/ 0 h 14587"/>
              <a:gd name="T2" fmla="*/ 20841 w 20841"/>
              <a:gd name="T3" fmla="*/ 8911 h 14587"/>
              <a:gd name="T4" fmla="*/ 0 w 20841"/>
              <a:gd name="T5" fmla="*/ 14587 h 14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41" h="14587" fill="none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</a:path>
              <a:path w="20841" h="14587" stroke="0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  <a:lnTo>
                  <a:pt x="0" y="14587"/>
                </a:lnTo>
                <a:close/>
              </a:path>
            </a:pathLst>
          </a:custGeom>
          <a:noFill/>
          <a:ln w="1905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Arc 28"/>
          <p:cNvSpPr>
            <a:spLocks/>
          </p:cNvSpPr>
          <p:nvPr/>
        </p:nvSpPr>
        <p:spPr bwMode="auto">
          <a:xfrm rot="6218860">
            <a:off x="6648996" y="4269457"/>
            <a:ext cx="827088" cy="511175"/>
          </a:xfrm>
          <a:custGeom>
            <a:avLst/>
            <a:gdLst>
              <a:gd name="G0" fmla="+- 0 0 0"/>
              <a:gd name="G1" fmla="+- 12049 0 0"/>
              <a:gd name="G2" fmla="+- 21600 0 0"/>
              <a:gd name="T0" fmla="*/ 17927 w 19540"/>
              <a:gd name="T1" fmla="*/ 0 h 12049"/>
              <a:gd name="T2" fmla="*/ 19540 w 19540"/>
              <a:gd name="T3" fmla="*/ 2843 h 12049"/>
              <a:gd name="T4" fmla="*/ 0 w 19540"/>
              <a:gd name="T5" fmla="*/ 12049 h 1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540" h="12049" fill="none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</a:path>
              <a:path w="19540" h="12049" stroke="0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  <a:lnTo>
                  <a:pt x="0" y="12049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Arc 29"/>
          <p:cNvSpPr>
            <a:spLocks/>
          </p:cNvSpPr>
          <p:nvPr/>
        </p:nvSpPr>
        <p:spPr bwMode="auto">
          <a:xfrm rot="2700000">
            <a:off x="5001964" y="4430054"/>
            <a:ext cx="795338" cy="584200"/>
          </a:xfrm>
          <a:custGeom>
            <a:avLst/>
            <a:gdLst>
              <a:gd name="G0" fmla="+- 0 0 0"/>
              <a:gd name="G1" fmla="+- 13809 0 0"/>
              <a:gd name="G2" fmla="+- 21600 0 0"/>
              <a:gd name="T0" fmla="*/ 16610 w 18796"/>
              <a:gd name="T1" fmla="*/ 0 h 13809"/>
              <a:gd name="T2" fmla="*/ 18796 w 18796"/>
              <a:gd name="T3" fmla="*/ 3166 h 13809"/>
              <a:gd name="T4" fmla="*/ 0 w 18796"/>
              <a:gd name="T5" fmla="*/ 13809 h 13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96" h="13809" fill="none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</a:path>
              <a:path w="18796" h="13809" stroke="0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  <a:lnTo>
                  <a:pt x="0" y="13809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Rectangle 30"/>
          <p:cNvSpPr>
            <a:spLocks noChangeArrowheads="1"/>
          </p:cNvSpPr>
          <p:nvPr/>
        </p:nvSpPr>
        <p:spPr bwMode="auto">
          <a:xfrm rot="872202">
            <a:off x="6783139" y="5354514"/>
            <a:ext cx="1441450" cy="190500"/>
          </a:xfrm>
          <a:prstGeom prst="rect">
            <a:avLst/>
          </a:prstGeom>
          <a:solidFill>
            <a:srgbClr val="FF9933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7454710" y="5213762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</a:t>
            </a:r>
            <a:endParaRPr kumimoji="1" lang="en-US" altLang="zh-CN" sz="2400" b="1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Arc 32"/>
          <p:cNvSpPr>
            <a:spLocks/>
          </p:cNvSpPr>
          <p:nvPr/>
        </p:nvSpPr>
        <p:spPr bwMode="auto">
          <a:xfrm rot="17168269">
            <a:off x="7045077" y="5143376"/>
            <a:ext cx="889000" cy="511175"/>
          </a:xfrm>
          <a:custGeom>
            <a:avLst/>
            <a:gdLst>
              <a:gd name="G0" fmla="+- 0 0 0"/>
              <a:gd name="G1" fmla="+- 12049 0 0"/>
              <a:gd name="G2" fmla="+- 21600 0 0"/>
              <a:gd name="T0" fmla="*/ 17927 w 20990"/>
              <a:gd name="T1" fmla="*/ 0 h 12049"/>
              <a:gd name="T2" fmla="*/ 20990 w 20990"/>
              <a:gd name="T3" fmla="*/ 6951 h 12049"/>
              <a:gd name="T4" fmla="*/ 0 w 20990"/>
              <a:gd name="T5" fmla="*/ 12049 h 12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90" h="12049" fill="none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</a:path>
              <a:path w="20990" h="12049" stroke="0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  <a:lnTo>
                  <a:pt x="0" y="12049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Line 10"/>
          <p:cNvSpPr>
            <a:spLocks noChangeShapeType="1"/>
          </p:cNvSpPr>
          <p:nvPr/>
        </p:nvSpPr>
        <p:spPr bwMode="auto">
          <a:xfrm flipH="1">
            <a:off x="7453064" y="4221039"/>
            <a:ext cx="431800" cy="1439862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6732438" y="5035242"/>
            <a:ext cx="361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</a:t>
            </a:r>
            <a:endParaRPr kumimoji="1" lang="en-US" altLang="zh-CN" sz="2400" b="1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960056"/>
              </p:ext>
            </p:extLst>
          </p:nvPr>
        </p:nvGraphicFramePr>
        <p:xfrm>
          <a:off x="779859" y="1714178"/>
          <a:ext cx="26400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4" name="Equation" r:id="rId11" imgW="1320480" imgH="431640" progId="Equation.DSMT4">
                  <p:embed/>
                </p:oleObj>
              </mc:Choice>
              <mc:Fallback>
                <p:oleObj name="Equation" r:id="rId11" imgW="1320480" imgH="43164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859" y="1714178"/>
                        <a:ext cx="26400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92972"/>
              </p:ext>
            </p:extLst>
          </p:nvPr>
        </p:nvGraphicFramePr>
        <p:xfrm>
          <a:off x="800100" y="2780928"/>
          <a:ext cx="30226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5" name="Equation" r:id="rId13" imgW="1511280" imgH="1143000" progId="Equation.DSMT4">
                  <p:embed/>
                </p:oleObj>
              </mc:Choice>
              <mc:Fallback>
                <p:oleObj name="Equation" r:id="rId13" imgW="1511280" imgH="11430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780928"/>
                        <a:ext cx="30226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387698"/>
              </p:ext>
            </p:extLst>
          </p:nvPr>
        </p:nvGraphicFramePr>
        <p:xfrm>
          <a:off x="774700" y="621432"/>
          <a:ext cx="11668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6" name="Equation" r:id="rId15" imgW="583920" imgH="393480" progId="Equation.DSMT4">
                  <p:embed/>
                </p:oleObj>
              </mc:Choice>
              <mc:Fallback>
                <p:oleObj name="Equation" r:id="rId15" imgW="58392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621432"/>
                        <a:ext cx="11668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151904"/>
              </p:ext>
            </p:extLst>
          </p:nvPr>
        </p:nvGraphicFramePr>
        <p:xfrm>
          <a:off x="2473325" y="624607"/>
          <a:ext cx="1954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27" name="Equation" r:id="rId17" imgW="977760" imgH="393480" progId="Equation.DSMT4">
                  <p:embed/>
                </p:oleObj>
              </mc:Choice>
              <mc:Fallback>
                <p:oleObj name="Equation" r:id="rId17" imgW="977760" imgH="39348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624607"/>
                        <a:ext cx="1954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2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4386263" y="4221758"/>
            <a:ext cx="4373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               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4386263" y="5639395"/>
            <a:ext cx="4373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               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403600" y="333375"/>
            <a:ext cx="1816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FFFFFF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本章小结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95288" y="1125538"/>
            <a:ext cx="20393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光波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叠加</a:t>
            </a:r>
            <a:endParaRPr lang="zh-CN" altLang="en-US" sz="2400" b="1" kern="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88963" y="1700808"/>
            <a:ext cx="184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相干叠加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031875" y="2277070"/>
            <a:ext cx="622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两相干光在空间一点</a:t>
            </a:r>
            <a:r>
              <a:rPr lang="en-US" altLang="zh-CN" sz="2400" b="1" i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 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相遇时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点的光强为</a:t>
            </a:r>
          </a:p>
        </p:txBody>
      </p:sp>
      <p:graphicFrame>
        <p:nvGraphicFramePr>
          <p:cNvPr id="17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959252"/>
              </p:ext>
            </p:extLst>
          </p:nvPr>
        </p:nvGraphicFramePr>
        <p:xfrm>
          <a:off x="1763688" y="2939058"/>
          <a:ext cx="33639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0" name="公式" r:id="rId3" imgW="3365280" imgH="406080" progId="Equation.3">
                  <p:embed/>
                </p:oleObj>
              </mc:Choice>
              <mc:Fallback>
                <p:oleObj name="公式" r:id="rId3" imgW="336528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939058"/>
                        <a:ext cx="33639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062038" y="3501033"/>
            <a:ext cx="64443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                                         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时，光强最大，为</a:t>
            </a:r>
          </a:p>
        </p:txBody>
      </p:sp>
      <p:graphicFrame>
        <p:nvGraphicFramePr>
          <p:cNvPr id="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83179"/>
              </p:ext>
            </p:extLst>
          </p:nvPr>
        </p:nvGraphicFramePr>
        <p:xfrm>
          <a:off x="1774825" y="3564533"/>
          <a:ext cx="30972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1" name="公式" r:id="rId5" imgW="3098520" imgH="368280" progId="Equation.3">
                  <p:embed/>
                </p:oleObj>
              </mc:Choice>
              <mc:Fallback>
                <p:oleObj name="公式" r:id="rId5" imgW="30985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3564533"/>
                        <a:ext cx="30972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585747"/>
              </p:ext>
            </p:extLst>
          </p:nvPr>
        </p:nvGraphicFramePr>
        <p:xfrm>
          <a:off x="1717675" y="4251920"/>
          <a:ext cx="22971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2" name="公式" r:id="rId7" imgW="2298600" imgH="419040" progId="Equation.3">
                  <p:embed/>
                </p:oleObj>
              </mc:Choice>
              <mc:Fallback>
                <p:oleObj name="公式" r:id="rId7" imgW="229860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4251920"/>
                        <a:ext cx="22971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951062"/>
              </p:ext>
            </p:extLst>
          </p:nvPr>
        </p:nvGraphicFramePr>
        <p:xfrm>
          <a:off x="4872038" y="4300710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3" name="公式" r:id="rId9" imgW="1346040" imgH="380880" progId="Equation.3">
                  <p:embed/>
                </p:oleObj>
              </mc:Choice>
              <mc:Fallback>
                <p:oleObj name="公式" r:id="rId9" imgW="13460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4300710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358319"/>
              </p:ext>
            </p:extLst>
          </p:nvPr>
        </p:nvGraphicFramePr>
        <p:xfrm>
          <a:off x="6742113" y="4307060"/>
          <a:ext cx="1206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4" name="公式" r:id="rId11" imgW="1206360" imgH="380880" progId="Equation.3">
                  <p:embed/>
                </p:oleObj>
              </mc:Choice>
              <mc:Fallback>
                <p:oleObj name="公式" r:id="rId11" imgW="120636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113" y="4307060"/>
                        <a:ext cx="1206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62038" y="4918670"/>
            <a:ext cx="705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                                                 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时，光强最小，为</a:t>
            </a:r>
          </a:p>
        </p:txBody>
      </p:sp>
      <p:graphicFrame>
        <p:nvGraphicFramePr>
          <p:cNvPr id="25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537762"/>
              </p:ext>
            </p:extLst>
          </p:nvPr>
        </p:nvGraphicFramePr>
        <p:xfrm>
          <a:off x="1755775" y="5669558"/>
          <a:ext cx="22590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5" name="公式" r:id="rId13" imgW="2260440" imgH="419040" progId="Equation.3">
                  <p:embed/>
                </p:oleObj>
              </mc:Choice>
              <mc:Fallback>
                <p:oleObj name="公式" r:id="rId13" imgW="226044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5669558"/>
                        <a:ext cx="22590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611432"/>
              </p:ext>
            </p:extLst>
          </p:nvPr>
        </p:nvGraphicFramePr>
        <p:xfrm>
          <a:off x="4889500" y="5737398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6" name="公式" r:id="rId15" imgW="1346040" imgH="380880" progId="Equation.3">
                  <p:embed/>
                </p:oleObj>
              </mc:Choice>
              <mc:Fallback>
                <p:oleObj name="公式" r:id="rId15" imgW="13460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5737398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489698"/>
              </p:ext>
            </p:extLst>
          </p:nvPr>
        </p:nvGraphicFramePr>
        <p:xfrm>
          <a:off x="6861175" y="5732635"/>
          <a:ext cx="939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7" name="公式" r:id="rId17" imgW="939600" imgH="368280" progId="Equation.3">
                  <p:embed/>
                </p:oleObj>
              </mc:Choice>
              <mc:Fallback>
                <p:oleObj name="公式" r:id="rId17" imgW="93960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75" y="5732635"/>
                        <a:ext cx="939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407282"/>
              </p:ext>
            </p:extLst>
          </p:nvPr>
        </p:nvGraphicFramePr>
        <p:xfrm>
          <a:off x="1795463" y="4988520"/>
          <a:ext cx="3795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778" name="公式" r:id="rId19" imgW="3797280" imgH="380880" progId="Equation.3">
                  <p:embed/>
                </p:oleObj>
              </mc:Choice>
              <mc:Fallback>
                <p:oleObj name="公式" r:id="rId19" imgW="3797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4988520"/>
                        <a:ext cx="3795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6444208" y="2924175"/>
            <a:ext cx="1439862" cy="504825"/>
          </a:xfrm>
          <a:prstGeom prst="wedgeRoundRectCallout">
            <a:avLst>
              <a:gd name="adj1" fmla="val -147796"/>
              <a:gd name="adj2" fmla="val 630"/>
              <a:gd name="adj3" fmla="val 16667"/>
            </a:avLst>
          </a:prstGeom>
          <a:solidFill>
            <a:srgbClr val="006699">
              <a:alpha val="48000"/>
            </a:srgbClr>
          </a:solidFill>
          <a:ln w="9525">
            <a:solidFill>
              <a:srgbClr val="B2B2B2">
                <a:alpha val="49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ea typeface="楷体_GB2312" pitchFamily="49" charset="-122"/>
              </a:rPr>
              <a:t>干涉项</a:t>
            </a:r>
          </a:p>
        </p:txBody>
      </p:sp>
    </p:spTree>
    <p:extLst>
      <p:ext uri="{BB962C8B-B14F-4D97-AF65-F5344CB8AC3E}">
        <p14:creationId xmlns:p14="http://schemas.microsoft.com/office/powerpoint/2010/main" val="975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84200" y="404813"/>
            <a:ext cx="214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(3)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非相干叠加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030288" y="908050"/>
            <a:ext cx="652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两非相干光在空间一点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相遇时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点的光强为</a:t>
            </a:r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503687"/>
              </p:ext>
            </p:extLst>
          </p:nvPr>
        </p:nvGraphicFramePr>
        <p:xfrm>
          <a:off x="3527425" y="1557338"/>
          <a:ext cx="1346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758" name="公式" r:id="rId3" imgW="1346040" imgH="368280" progId="Equation.3">
                  <p:embed/>
                </p:oleObj>
              </mc:Choice>
              <mc:Fallback>
                <p:oleObj name="公式" r:id="rId3" imgW="134604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425" y="1557338"/>
                        <a:ext cx="1346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58775" y="2284413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杨氏双缝干涉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77913" y="2716213"/>
            <a:ext cx="76705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利用分波前法获得相干光产生的干涉，其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干涉条纹是等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间距的明暗相间的直条纹，相邻明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暗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条纹的间距为</a:t>
            </a: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444464"/>
              </p:ext>
            </p:extLst>
          </p:nvPr>
        </p:nvGraphicFramePr>
        <p:xfrm>
          <a:off x="3765550" y="3860800"/>
          <a:ext cx="1117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759" name="公式" r:id="rId5" imgW="1117440" imgH="723600" progId="Equation.3">
                  <p:embed/>
                </p:oleObj>
              </mc:Choice>
              <mc:Fallback>
                <p:oleObj name="公式" r:id="rId5" imgW="111744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3860800"/>
                        <a:ext cx="1117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99">
                                <a:alpha val="50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B2B2B2">
                                <a:alpha val="49001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36550" y="4797425"/>
            <a:ext cx="657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两相干光波到达空间一点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的光程差与相位差</a:t>
            </a:r>
          </a:p>
        </p:txBody>
      </p:sp>
      <p:graphicFrame>
        <p:nvGraphicFramePr>
          <p:cNvPr id="19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913579"/>
              </p:ext>
            </p:extLst>
          </p:nvPr>
        </p:nvGraphicFramePr>
        <p:xfrm>
          <a:off x="1733550" y="5797550"/>
          <a:ext cx="1638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760" name="公式" r:id="rId7" imgW="1638000" imgH="368280" progId="Equation.3">
                  <p:embed/>
                </p:oleObj>
              </mc:Choice>
              <mc:Fallback>
                <p:oleObj name="公式" r:id="rId7" imgW="163800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5797550"/>
                        <a:ext cx="16383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446979"/>
              </p:ext>
            </p:extLst>
          </p:nvPr>
        </p:nvGraphicFramePr>
        <p:xfrm>
          <a:off x="4424363" y="5589588"/>
          <a:ext cx="34528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761" name="公式" r:id="rId9" imgW="3454200" imgH="799920" progId="Equation.3">
                  <p:embed/>
                </p:oleObj>
              </mc:Choice>
              <mc:Fallback>
                <p:oleObj name="公式" r:id="rId9" imgW="34542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363" y="5589588"/>
                        <a:ext cx="3452812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73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52425" y="384175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薄膜干涉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8975" y="882873"/>
            <a:ext cx="78438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利用分振幅法获得相干光产生干涉，两相干光的光程差为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09656"/>
              </p:ext>
            </p:extLst>
          </p:nvPr>
        </p:nvGraphicFramePr>
        <p:xfrm>
          <a:off x="1907704" y="1484784"/>
          <a:ext cx="129528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2" name="Equation" r:id="rId3" imgW="647640" imgH="393480" progId="Equation.DSMT4">
                  <p:embed/>
                </p:oleObj>
              </mc:Choice>
              <mc:Fallback>
                <p:oleObj name="Equation" r:id="rId3" imgW="64764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484784"/>
                        <a:ext cx="129528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44324"/>
              </p:ext>
            </p:extLst>
          </p:nvPr>
        </p:nvGraphicFramePr>
        <p:xfrm>
          <a:off x="3923928" y="1584325"/>
          <a:ext cx="139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3" name="公式" r:id="rId5" imgW="1396800" imgH="380880" progId="Equation.3">
                  <p:embed/>
                </p:oleObj>
              </mc:Choice>
              <mc:Fallback>
                <p:oleObj name="公式" r:id="rId5" imgW="139680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584325"/>
                        <a:ext cx="1397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847725"/>
              </p:ext>
            </p:extLst>
          </p:nvPr>
        </p:nvGraphicFramePr>
        <p:xfrm>
          <a:off x="6271841" y="1584325"/>
          <a:ext cx="176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4" name="公式" r:id="rId7" imgW="1765080" imgH="380880" progId="Equation.3">
                  <p:embed/>
                </p:oleObj>
              </mc:Choice>
              <mc:Fallback>
                <p:oleObj name="公式" r:id="rId7" imgW="176508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1841" y="1584325"/>
                        <a:ext cx="17653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2999472"/>
              </p:ext>
            </p:extLst>
          </p:nvPr>
        </p:nvGraphicFramePr>
        <p:xfrm>
          <a:off x="3923928" y="2305050"/>
          <a:ext cx="139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5" name="公式" r:id="rId9" imgW="1396800" imgH="380880" progId="Equation.3">
                  <p:embed/>
                </p:oleObj>
              </mc:Choice>
              <mc:Fallback>
                <p:oleObj name="公式" r:id="rId9" imgW="139680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305050"/>
                        <a:ext cx="1397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586820"/>
              </p:ext>
            </p:extLst>
          </p:nvPr>
        </p:nvGraphicFramePr>
        <p:xfrm>
          <a:off x="6224216" y="2305050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6" name="公式" r:id="rId11" imgW="1384200" imgH="380880" progId="Equation.3">
                  <p:embed/>
                </p:oleObj>
              </mc:Choice>
              <mc:Fallback>
                <p:oleObj name="公式" r:id="rId11" imgW="138420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216" y="2305050"/>
                        <a:ext cx="13843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443166" y="15319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443166" y="2276475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39763" y="3000375"/>
            <a:ext cx="7904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           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时，干涉相长；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                      时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，干涉相消。</a:t>
            </a:r>
          </a:p>
        </p:txBody>
      </p:sp>
      <p:graphicFrame>
        <p:nvGraphicFramePr>
          <p:cNvPr id="13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497279"/>
              </p:ext>
            </p:extLst>
          </p:nvPr>
        </p:nvGraphicFramePr>
        <p:xfrm>
          <a:off x="1071563" y="3125788"/>
          <a:ext cx="850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7" name="公式" r:id="rId13" imgW="850680" imgH="279360" progId="Equation.3">
                  <p:embed/>
                </p:oleObj>
              </mc:Choice>
              <mc:Fallback>
                <p:oleObj name="公式" r:id="rId13" imgW="85068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125788"/>
                        <a:ext cx="850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696483"/>
              </p:ext>
            </p:extLst>
          </p:nvPr>
        </p:nvGraphicFramePr>
        <p:xfrm>
          <a:off x="4499992" y="2852936"/>
          <a:ext cx="1676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8" name="Equation" r:id="rId15" imgW="838080" imgH="393480" progId="Equation.DSMT4">
                  <p:embed/>
                </p:oleObj>
              </mc:Choice>
              <mc:Fallback>
                <p:oleObj name="Equation" r:id="rId15" imgW="838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852936"/>
                        <a:ext cx="16761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30200" y="3644900"/>
            <a:ext cx="3246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惠更斯－菲涅耳原理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47700" y="4197573"/>
            <a:ext cx="7567613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波面上的各面元都可看作是相干的次波波源。它们发出的次波在空间各点相遇时，其各点的强度分布是所有次波相干叠加的结果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17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078432"/>
              </p:ext>
            </p:extLst>
          </p:nvPr>
        </p:nvGraphicFramePr>
        <p:xfrm>
          <a:off x="2297113" y="5445125"/>
          <a:ext cx="427831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9" name="公式" r:id="rId17" imgW="4279680" imgH="1066680" progId="Equation.3">
                  <p:embed/>
                </p:oleObj>
              </mc:Choice>
              <mc:Fallback>
                <p:oleObj name="公式" r:id="rId17" imgW="4279680" imgH="10666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5445125"/>
                        <a:ext cx="427831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728743"/>
              </p:ext>
            </p:extLst>
          </p:nvPr>
        </p:nvGraphicFramePr>
        <p:xfrm>
          <a:off x="1907704" y="2276872"/>
          <a:ext cx="6854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80" name="Equation" r:id="rId19" imgW="342720" imgH="228600" progId="Equation.DSMT4">
                  <p:embed/>
                </p:oleObj>
              </mc:Choice>
              <mc:Fallback>
                <p:oleObj name="Equation" r:id="rId19" imgW="3427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276872"/>
                        <a:ext cx="6854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51473"/>
              </p:ext>
            </p:extLst>
          </p:nvPr>
        </p:nvGraphicFramePr>
        <p:xfrm>
          <a:off x="1136650" y="1989138"/>
          <a:ext cx="457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81" name="公式" r:id="rId21" imgW="457200" imgH="279360" progId="Equation.3">
                  <p:embed/>
                </p:oleObj>
              </mc:Choice>
              <mc:Fallback>
                <p:oleObj name="公式" r:id="rId21" imgW="45720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1989138"/>
                        <a:ext cx="4572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19"/>
          <p:cNvSpPr>
            <a:spLocks/>
          </p:cNvSpPr>
          <p:nvPr/>
        </p:nvSpPr>
        <p:spPr bwMode="auto">
          <a:xfrm flipH="1">
            <a:off x="1639888" y="1772816"/>
            <a:ext cx="225425" cy="720000"/>
          </a:xfrm>
          <a:prstGeom prst="rightBrace">
            <a:avLst>
              <a:gd name="adj1" fmla="val 29284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6713" y="404813"/>
            <a:ext cx="294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单缝夫琅禾费衍射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911826"/>
              </p:ext>
            </p:extLst>
          </p:nvPr>
        </p:nvGraphicFramePr>
        <p:xfrm>
          <a:off x="2721595" y="1412776"/>
          <a:ext cx="51307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21" name="Equation" r:id="rId3" imgW="2565360" imgH="393480" progId="Equation.DSMT4">
                  <p:embed/>
                </p:oleObj>
              </mc:Choice>
              <mc:Fallback>
                <p:oleObj name="Equation" r:id="rId3" imgW="25653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595" y="1412776"/>
                        <a:ext cx="51307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6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B2B2B2">
                                <a:alpha val="50000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85788" y="1006475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暗纹条件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85788" y="2133600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明纹条件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005142"/>
              </p:ext>
            </p:extLst>
          </p:nvPr>
        </p:nvGraphicFramePr>
        <p:xfrm>
          <a:off x="2699792" y="2203450"/>
          <a:ext cx="4445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22" name="Equation" r:id="rId5" imgW="2222280" imgH="634680" progId="Equation.DSMT4">
                  <p:embed/>
                </p:oleObj>
              </mc:Choice>
              <mc:Fallback>
                <p:oleObj name="Equation" r:id="rId5" imgW="2222280" imgH="6346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203450"/>
                        <a:ext cx="44450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66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B2B2B2">
                                <a:alpha val="45000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073464"/>
              </p:ext>
            </p:extLst>
          </p:nvPr>
        </p:nvGraphicFramePr>
        <p:xfrm>
          <a:off x="2699792" y="4005064"/>
          <a:ext cx="1955520" cy="93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23" name="Equation" r:id="rId7" imgW="977760" imgH="469800" progId="Equation.DSMT4">
                  <p:embed/>
                </p:oleObj>
              </mc:Choice>
              <mc:Fallback>
                <p:oleObj name="Equation" r:id="rId7" imgW="977760" imgH="4698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005064"/>
                        <a:ext cx="1955520" cy="93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99">
                                <a:alpha val="50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B2B2B2">
                                <a:alpha val="48000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5313" y="3430588"/>
            <a:ext cx="608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(3)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单缝夫琅禾费衍射的光强公式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66713" y="5097463"/>
            <a:ext cx="508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7.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光学仪器的最小分辨角和分辨本领</a:t>
            </a:r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71421"/>
              </p:ext>
            </p:extLst>
          </p:nvPr>
        </p:nvGraphicFramePr>
        <p:xfrm>
          <a:off x="2998788" y="5661025"/>
          <a:ext cx="1600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24" name="公式" r:id="rId9" imgW="1600200" imgH="723600" progId="Equation.3">
                  <p:embed/>
                </p:oleObj>
              </mc:Choice>
              <mc:Fallback>
                <p:oleObj name="公式" r:id="rId9" imgW="1600200" imgH="723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5661025"/>
                        <a:ext cx="1600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99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B2B2B2">
                                <a:alpha val="50999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886543"/>
              </p:ext>
            </p:extLst>
          </p:nvPr>
        </p:nvGraphicFramePr>
        <p:xfrm>
          <a:off x="6815138" y="5686425"/>
          <a:ext cx="952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25" name="公式" r:id="rId11" imgW="952200" imgH="838080" progId="Equation.3">
                  <p:embed/>
                </p:oleObj>
              </mc:Choice>
              <mc:Fallback>
                <p:oleObj name="公式" r:id="rId11" imgW="952200" imgH="838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138" y="5686425"/>
                        <a:ext cx="952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1550" y="5759474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最小分辨角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799013" y="5780112"/>
            <a:ext cx="189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;     </a:t>
            </a: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分辨本领</a:t>
            </a:r>
          </a:p>
        </p:txBody>
      </p:sp>
    </p:spTree>
    <p:extLst>
      <p:ext uri="{BB962C8B-B14F-4D97-AF65-F5344CB8AC3E}">
        <p14:creationId xmlns:p14="http://schemas.microsoft.com/office/powerpoint/2010/main" val="9082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395288" y="361950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8.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光栅衍射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275" y="1081212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光栅方程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870874"/>
              </p:ext>
            </p:extLst>
          </p:nvPr>
        </p:nvGraphicFramePr>
        <p:xfrm>
          <a:off x="3124200" y="1601912"/>
          <a:ext cx="1651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726" name="公式" r:id="rId3" imgW="1650960" imgH="342720" progId="Equation.3">
                  <p:embed/>
                </p:oleObj>
              </mc:Choice>
              <mc:Fallback>
                <p:oleObj name="公式" r:id="rId3" imgW="16509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1912"/>
                        <a:ext cx="1651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99">
                                <a:alpha val="4900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B2B2B2">
                                <a:alpha val="48000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19550"/>
              </p:ext>
            </p:extLst>
          </p:nvPr>
        </p:nvGraphicFramePr>
        <p:xfrm>
          <a:off x="5688013" y="1579687"/>
          <a:ext cx="1422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727" name="公式" r:id="rId5" imgW="1422360" imgH="330120" progId="Equation.3">
                  <p:embed/>
                </p:oleObj>
              </mc:Choice>
              <mc:Fallback>
                <p:oleObj name="公式" r:id="rId5" imgW="142236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1579687"/>
                        <a:ext cx="1422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563563" y="1844824"/>
            <a:ext cx="2697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缺级公式</a:t>
            </a:r>
          </a:p>
        </p:txBody>
      </p:sp>
      <p:graphicFrame>
        <p:nvGraphicFramePr>
          <p:cNvPr id="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204936"/>
              </p:ext>
            </p:extLst>
          </p:nvPr>
        </p:nvGraphicFramePr>
        <p:xfrm>
          <a:off x="3131840" y="2132856"/>
          <a:ext cx="24127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728" name="Equation" r:id="rId7" imgW="1206360" imgH="393480" progId="Equation.DSMT4">
                  <p:embed/>
                </p:oleObj>
              </mc:Choice>
              <mc:Fallback>
                <p:oleObj name="Equation" r:id="rId7" imgW="12063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132856"/>
                        <a:ext cx="24127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993775" y="2925911"/>
            <a:ext cx="7694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其中，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是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缺级明纹的级次，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′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是单缝衍射暗纹的级数。</a:t>
            </a: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395536" y="3628231"/>
            <a:ext cx="20393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9. 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马吕斯定律</a:t>
            </a:r>
          </a:p>
        </p:txBody>
      </p:sp>
      <p:graphicFrame>
        <p:nvGraphicFramePr>
          <p:cNvPr id="41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7312024"/>
              </p:ext>
            </p:extLst>
          </p:nvPr>
        </p:nvGraphicFramePr>
        <p:xfrm>
          <a:off x="3473699" y="4021931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729" name="公式" r:id="rId9" imgW="1701720" imgH="419040" progId="Equation.3">
                  <p:embed/>
                </p:oleObj>
              </mc:Choice>
              <mc:Fallback>
                <p:oleObj name="公式" r:id="rId9" imgW="170172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99" y="4021931"/>
                        <a:ext cx="1701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395536" y="4564856"/>
            <a:ext cx="25026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10. 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布儒斯特定律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924869"/>
              </p:ext>
            </p:extLst>
          </p:nvPr>
        </p:nvGraphicFramePr>
        <p:xfrm>
          <a:off x="3564632" y="4933156"/>
          <a:ext cx="1295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730" name="公式" r:id="rId11" imgW="1295280" imgH="799920" progId="Equation.3">
                  <p:embed/>
                </p:oleObj>
              </mc:Choice>
              <mc:Fallback>
                <p:oleObj name="公式" r:id="rId11" imgW="12952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632" y="4933156"/>
                        <a:ext cx="12954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1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87624" y="908050"/>
            <a:ext cx="6911975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§15.3  </a:t>
            </a:r>
            <a:r>
              <a:rPr kumimoji="1" lang="zh-CN" altLang="en-US" sz="3200" b="1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相干光的获得</a:t>
            </a:r>
            <a:endParaRPr kumimoji="1" lang="zh-CN" altLang="en-US" sz="32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普通光源和发光机理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2967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获得相干光的方法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84213" y="3398416"/>
            <a:ext cx="881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>
                <a:srgbClr val="FF9900"/>
              </a:buClr>
              <a:buSzPct val="80000"/>
              <a:buFont typeface="Wingdings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ea typeface="仿宋_GB2312" pitchFamily="49" charset="-122"/>
              </a:rPr>
              <a:t>按激发</a:t>
            </a:r>
          </a:p>
          <a:p>
            <a:pPr algn="l">
              <a:buClr>
                <a:srgbClr val="FF9900"/>
              </a:buClr>
              <a:buSzPct val="80000"/>
              <a:buFont typeface="Wingdings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ea typeface="仿宋_GB2312" pitchFamily="49" charset="-122"/>
              </a:rPr>
              <a:t>方式分</a:t>
            </a:r>
          </a:p>
        </p:txBody>
      </p:sp>
      <p:sp>
        <p:nvSpPr>
          <p:cNvPr id="4" name="AutoShape 54"/>
          <p:cNvSpPr>
            <a:spLocks/>
          </p:cNvSpPr>
          <p:nvPr/>
        </p:nvSpPr>
        <p:spPr bwMode="auto">
          <a:xfrm>
            <a:off x="1787525" y="1988716"/>
            <a:ext cx="263525" cy="3600450"/>
          </a:xfrm>
          <a:prstGeom prst="leftBrace">
            <a:avLst>
              <a:gd name="adj1" fmla="val 113855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55"/>
          <p:cNvSpPr txBox="1">
            <a:spLocks noChangeArrowheads="1"/>
          </p:cNvSpPr>
          <p:nvPr/>
        </p:nvSpPr>
        <p:spPr bwMode="auto">
          <a:xfrm>
            <a:off x="2003425" y="1797968"/>
            <a:ext cx="2057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热辐射 </a:t>
            </a:r>
          </a:p>
        </p:txBody>
      </p:sp>
      <p:sp>
        <p:nvSpPr>
          <p:cNvPr id="6" name="Text Box 56"/>
          <p:cNvSpPr txBox="1">
            <a:spLocks noChangeArrowheads="1"/>
          </p:cNvSpPr>
          <p:nvPr/>
        </p:nvSpPr>
        <p:spPr bwMode="auto">
          <a:xfrm>
            <a:off x="2003425" y="281238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电致发光 </a:t>
            </a: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2003425" y="382838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光致发光 </a:t>
            </a:r>
          </a:p>
        </p:txBody>
      </p:sp>
      <p:sp>
        <p:nvSpPr>
          <p:cNvPr id="8" name="Text Box 58"/>
          <p:cNvSpPr txBox="1">
            <a:spLocks noChangeArrowheads="1"/>
          </p:cNvSpPr>
          <p:nvPr/>
        </p:nvSpPr>
        <p:spPr bwMode="auto">
          <a:xfrm>
            <a:off x="2003425" y="4936901"/>
            <a:ext cx="2362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化学发光 </a:t>
            </a:r>
          </a:p>
        </p:txBody>
      </p:sp>
      <p:sp>
        <p:nvSpPr>
          <p:cNvPr id="9" name="Text Box 61"/>
          <p:cNvSpPr txBox="1">
            <a:spLocks noChangeArrowheads="1"/>
          </p:cNvSpPr>
          <p:nvPr/>
        </p:nvSpPr>
        <p:spPr bwMode="auto">
          <a:xfrm>
            <a:off x="2371725" y="2230016"/>
            <a:ext cx="2740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b="1">
                <a:solidFill>
                  <a:srgbClr val="FF9900"/>
                </a:solidFill>
                <a:ea typeface="楷体_GB2312" pitchFamily="49" charset="-122"/>
              </a:rPr>
              <a:t>例如：太阳，白炽灯。</a:t>
            </a:r>
          </a:p>
        </p:txBody>
      </p:sp>
      <p:sp>
        <p:nvSpPr>
          <p:cNvPr id="10" name="Text Box 64"/>
          <p:cNvSpPr txBox="1">
            <a:spLocks noChangeArrowheads="1"/>
          </p:cNvSpPr>
          <p:nvPr/>
        </p:nvSpPr>
        <p:spPr bwMode="auto">
          <a:xfrm>
            <a:off x="2371725" y="3246016"/>
            <a:ext cx="4529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b="1">
                <a:solidFill>
                  <a:srgbClr val="FF9900"/>
                </a:solidFill>
                <a:ea typeface="楷体_GB2312" pitchFamily="49" charset="-122"/>
              </a:rPr>
              <a:t>例如：闪电，霓虹灯，发光二极管等。</a:t>
            </a: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2371725" y="4262016"/>
            <a:ext cx="32816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例如：日光灯</a:t>
            </a:r>
            <a:r>
              <a:rPr lang="zh-CN" altLang="en-US" sz="2000" b="1" dirty="0" smtClean="0">
                <a:solidFill>
                  <a:srgbClr val="FF9900"/>
                </a:solidFill>
                <a:ea typeface="楷体_GB2312" pitchFamily="49" charset="-122"/>
              </a:rPr>
              <a:t>，磷光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物质。</a:t>
            </a:r>
          </a:p>
        </p:txBody>
      </p:sp>
      <p:sp>
        <p:nvSpPr>
          <p:cNvPr id="12" name="Text Box 66"/>
          <p:cNvSpPr txBox="1">
            <a:spLocks noChangeArrowheads="1"/>
          </p:cNvSpPr>
          <p:nvPr/>
        </p:nvSpPr>
        <p:spPr bwMode="auto">
          <a:xfrm>
            <a:off x="2371725" y="5370537"/>
            <a:ext cx="3762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例如：</a:t>
            </a:r>
            <a:r>
              <a:rPr kumimoji="1" lang="zh-CN" altLang="en-US" sz="2000" b="1" dirty="0">
                <a:solidFill>
                  <a:srgbClr val="FF9900"/>
                </a:solidFill>
                <a:ea typeface="仿宋_GB2312" pitchFamily="49" charset="-122"/>
              </a:rPr>
              <a:t>燃烧</a:t>
            </a:r>
            <a:r>
              <a:rPr kumimoji="1" lang="zh-CN" altLang="en-US" sz="2000" b="1" dirty="0" smtClean="0">
                <a:solidFill>
                  <a:srgbClr val="FF9900"/>
                </a:solidFill>
                <a:ea typeface="仿宋_GB2312" pitchFamily="49" charset="-122"/>
              </a:rPr>
              <a:t>，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磷自燃，</a:t>
            </a:r>
            <a:r>
              <a:rPr kumimoji="1" lang="zh-CN" altLang="en-US" sz="2000" b="1" dirty="0">
                <a:solidFill>
                  <a:srgbClr val="FF9900"/>
                </a:solidFill>
                <a:ea typeface="仿宋_GB2312" pitchFamily="49" charset="-122"/>
              </a:rPr>
              <a:t>萤火虫</a:t>
            </a:r>
            <a:r>
              <a:rPr lang="zh-CN" altLang="en-US" sz="2000" b="1" dirty="0">
                <a:solidFill>
                  <a:srgbClr val="FF9900"/>
                </a:solidFill>
                <a:ea typeface="楷体_GB2312" pitchFamily="49" charset="-122"/>
              </a:rPr>
              <a:t>。</a:t>
            </a:r>
          </a:p>
        </p:txBody>
      </p:sp>
      <p:pic>
        <p:nvPicPr>
          <p:cNvPr id="13" name="Picture 67" descr="sun6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961480"/>
            <a:ext cx="1141413" cy="9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8" descr="15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2894459"/>
            <a:ext cx="1525588" cy="1079500"/>
          </a:xfrm>
          <a:prstGeom prst="rect">
            <a:avLst/>
          </a:prstGeom>
          <a:noFill/>
          <a:ln w="12700">
            <a:solidFill>
              <a:srgbClr val="808080">
                <a:alpha val="42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69"/>
          <p:cNvSpPr txBox="1">
            <a:spLocks noChangeArrowheads="1"/>
          </p:cNvSpPr>
          <p:nvPr/>
        </p:nvSpPr>
        <p:spPr bwMode="auto">
          <a:xfrm>
            <a:off x="6302375" y="4091434"/>
            <a:ext cx="2022475" cy="833437"/>
          </a:xfrm>
          <a:prstGeom prst="rect">
            <a:avLst/>
          </a:prstGeom>
          <a:solidFill>
            <a:srgbClr val="006600"/>
          </a:solidFill>
          <a:ln w="9525">
            <a:solidFill>
              <a:srgbClr val="B2B2B2">
                <a:alpha val="67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800" b="1">
                <a:solidFill>
                  <a:srgbClr val="FFFFFF"/>
                </a:solidFill>
                <a:latin typeface="Arial" pitchFamily="34" charset="0"/>
                <a:sym typeface="Webdings" pitchFamily="18" charset="2"/>
              </a:rPr>
              <a:t></a:t>
            </a:r>
            <a:endParaRPr lang="en-US" altLang="zh-CN" sz="4800" b="1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16" name="Picture 70" descr="new_gq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5254526"/>
            <a:ext cx="852487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1" descr="萤火虫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5083894"/>
            <a:ext cx="1090613" cy="1050925"/>
          </a:xfrm>
          <a:prstGeom prst="rect">
            <a:avLst/>
          </a:prstGeom>
          <a:noFill/>
          <a:ln w="12700">
            <a:solidFill>
              <a:srgbClr val="B2B2B2">
                <a:alpha val="49001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07963" y="509230"/>
            <a:ext cx="3815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15.3.1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普通光源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和发光机理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68313" y="1124744"/>
            <a:ext cx="1728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普通光源</a:t>
            </a:r>
            <a:endParaRPr kumimoji="1"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4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utoUpdateAnimBg="0"/>
      <p:bldP spid="6" grpId="0" autoUpdateAnimBg="0"/>
      <p:bldP spid="7" grpId="0" autoUpdateAnimBg="0"/>
      <p:bldP spid="8" grpId="0" autoUpdateAnimBg="0"/>
      <p:bldP spid="9" grpId="0"/>
      <p:bldP spid="10" grpId="0"/>
      <p:bldP spid="11" grpId="0"/>
      <p:bldP spid="12" grpId="0"/>
      <p:bldP spid="15" grpId="0" animBg="1" autoUpdateAnimBg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620713" y="1239143"/>
            <a:ext cx="16658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自发辐射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>
            <a:off x="395288" y="523875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普通光源的发光机理</a:t>
            </a:r>
          </a:p>
        </p:txBody>
      </p:sp>
      <p:grpSp>
        <p:nvGrpSpPr>
          <p:cNvPr id="59" name="Group 6"/>
          <p:cNvGrpSpPr>
            <a:grpSpLocks/>
          </p:cNvGrpSpPr>
          <p:nvPr/>
        </p:nvGrpSpPr>
        <p:grpSpPr bwMode="auto">
          <a:xfrm>
            <a:off x="7027863" y="977900"/>
            <a:ext cx="1187450" cy="295275"/>
            <a:chOff x="4073" y="2144"/>
            <a:chExt cx="748" cy="186"/>
          </a:xfrm>
        </p:grpSpPr>
        <p:sp>
          <p:nvSpPr>
            <p:cNvPr id="60" name="Line 7"/>
            <p:cNvSpPr>
              <a:spLocks noChangeShapeType="1"/>
            </p:cNvSpPr>
            <p:nvPr/>
          </p:nvSpPr>
          <p:spPr bwMode="auto">
            <a:xfrm>
              <a:off x="4477" y="2252"/>
              <a:ext cx="3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none" w="med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Rectangle 8"/>
            <p:cNvSpPr>
              <a:spLocks noChangeArrowheads="1"/>
            </p:cNvSpPr>
            <p:nvPr/>
          </p:nvSpPr>
          <p:spPr bwMode="auto">
            <a:xfrm>
              <a:off x="4073" y="2144"/>
              <a:ext cx="540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波列</a:t>
              </a:r>
              <a:endParaRPr kumimoji="1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endParaRPr>
            </a:p>
          </p:txBody>
        </p:sp>
      </p:grpSp>
      <p:sp>
        <p:nvSpPr>
          <p:cNvPr id="62" name="Line 9"/>
          <p:cNvSpPr>
            <a:spLocks noChangeShapeType="1"/>
          </p:cNvSpPr>
          <p:nvPr/>
        </p:nvSpPr>
        <p:spPr bwMode="auto">
          <a:xfrm>
            <a:off x="6713538" y="1774825"/>
            <a:ext cx="0" cy="6731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Line 10"/>
          <p:cNvSpPr>
            <a:spLocks noChangeShapeType="1"/>
          </p:cNvSpPr>
          <p:nvPr/>
        </p:nvSpPr>
        <p:spPr bwMode="auto">
          <a:xfrm>
            <a:off x="8528050" y="1822450"/>
            <a:ext cx="0" cy="6731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Line 11"/>
          <p:cNvSpPr>
            <a:spLocks noChangeShapeType="1"/>
          </p:cNvSpPr>
          <p:nvPr/>
        </p:nvSpPr>
        <p:spPr bwMode="auto">
          <a:xfrm flipV="1">
            <a:off x="7921625" y="2374900"/>
            <a:ext cx="601663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5" name="Group 12"/>
          <p:cNvGrpSpPr>
            <a:grpSpLocks/>
          </p:cNvGrpSpPr>
          <p:nvPr/>
        </p:nvGrpSpPr>
        <p:grpSpPr bwMode="auto">
          <a:xfrm>
            <a:off x="4497388" y="730250"/>
            <a:ext cx="503237" cy="1677988"/>
            <a:chOff x="2043" y="2087"/>
            <a:chExt cx="317" cy="1057"/>
          </a:xfrm>
        </p:grpSpPr>
        <p:pic>
          <p:nvPicPr>
            <p:cNvPr id="66" name="Picture 13" descr="Untitled art 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6599"/>
                </a:clrFrom>
                <a:clrTo>
                  <a:srgbClr val="0065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1"/>
            <a:stretch>
              <a:fillRect/>
            </a:stretch>
          </p:blipFill>
          <p:spPr bwMode="auto">
            <a:xfrm>
              <a:off x="2043" y="2807"/>
              <a:ext cx="317" cy="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Line 14"/>
            <p:cNvSpPr>
              <a:spLocks noChangeShapeType="1"/>
            </p:cNvSpPr>
            <p:nvPr/>
          </p:nvSpPr>
          <p:spPr bwMode="auto">
            <a:xfrm>
              <a:off x="2219" y="2456"/>
              <a:ext cx="0" cy="358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Oval 15"/>
            <p:cNvSpPr>
              <a:spLocks noChangeArrowheads="1"/>
            </p:cNvSpPr>
            <p:nvPr/>
          </p:nvSpPr>
          <p:spPr bwMode="auto">
            <a:xfrm>
              <a:off x="2142" y="2087"/>
              <a:ext cx="155" cy="179"/>
            </a:xfrm>
            <a:prstGeom prst="ellipse">
              <a:avLst/>
            </a:prstGeom>
            <a:noFill/>
            <a:ln w="9525" cap="rnd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69" name="Picture 16" descr="Untitled art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6599"/>
              </a:clrFrom>
              <a:clrTo>
                <a:srgbClr val="0065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1"/>
          <a:stretch>
            <a:fillRect/>
          </a:stretch>
        </p:blipFill>
        <p:spPr bwMode="auto">
          <a:xfrm>
            <a:off x="4514850" y="620713"/>
            <a:ext cx="4826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" name="Group 17"/>
          <p:cNvGrpSpPr>
            <a:grpSpLocks/>
          </p:cNvGrpSpPr>
          <p:nvPr/>
        </p:nvGrpSpPr>
        <p:grpSpPr bwMode="auto">
          <a:xfrm>
            <a:off x="3708400" y="836613"/>
            <a:ext cx="1717675" cy="1758950"/>
            <a:chOff x="1546" y="2154"/>
            <a:chExt cx="1082" cy="1108"/>
          </a:xfrm>
        </p:grpSpPr>
        <p:sp>
          <p:nvSpPr>
            <p:cNvPr id="71" name="Rectangle 18"/>
            <p:cNvSpPr>
              <a:spLocks noChangeArrowheads="1"/>
            </p:cNvSpPr>
            <p:nvPr/>
          </p:nvSpPr>
          <p:spPr bwMode="auto">
            <a:xfrm>
              <a:off x="1865" y="2270"/>
              <a:ext cx="721" cy="96"/>
            </a:xfrm>
            <a:prstGeom prst="rect">
              <a:avLst/>
            </a:prstGeom>
            <a:solidFill>
              <a:srgbClr val="006699">
                <a:alpha val="78999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Rectangle 19"/>
            <p:cNvSpPr>
              <a:spLocks noChangeArrowheads="1"/>
            </p:cNvSpPr>
            <p:nvPr/>
          </p:nvSpPr>
          <p:spPr bwMode="auto">
            <a:xfrm>
              <a:off x="1865" y="3072"/>
              <a:ext cx="763" cy="96"/>
            </a:xfrm>
            <a:prstGeom prst="rect">
              <a:avLst/>
            </a:prstGeom>
            <a:solidFill>
              <a:srgbClr val="006699">
                <a:alpha val="78999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3" name="Group 20"/>
            <p:cNvGrpSpPr>
              <a:grpSpLocks/>
            </p:cNvGrpSpPr>
            <p:nvPr/>
          </p:nvGrpSpPr>
          <p:grpSpPr bwMode="auto">
            <a:xfrm>
              <a:off x="1546" y="2154"/>
              <a:ext cx="321" cy="1108"/>
              <a:chOff x="4052" y="3090"/>
              <a:chExt cx="213" cy="830"/>
            </a:xfrm>
          </p:grpSpPr>
          <p:sp>
            <p:nvSpPr>
              <p:cNvPr id="74" name="Text Box 21"/>
              <p:cNvSpPr txBox="1">
                <a:spLocks noChangeArrowheads="1"/>
              </p:cNvSpPr>
              <p:nvPr/>
            </p:nvSpPr>
            <p:spPr bwMode="auto">
              <a:xfrm>
                <a:off x="4060" y="3090"/>
                <a:ext cx="205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kumimoji="1" lang="en-US" altLang="zh-CN" sz="2400" b="1" i="0" u="none" strike="noStrike" kern="0" cap="none" spc="0" normalizeH="0" baseline="-20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kumimoji="1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Text Box 22"/>
              <p:cNvSpPr txBox="1">
                <a:spLocks noChangeArrowheads="1"/>
              </p:cNvSpPr>
              <p:nvPr/>
            </p:nvSpPr>
            <p:spPr bwMode="auto">
              <a:xfrm>
                <a:off x="4052" y="3704"/>
                <a:ext cx="205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kumimoji="1" lang="en-US" altLang="zh-CN" sz="2400" b="1" i="0" u="none" strike="noStrike" kern="0" cap="none" spc="0" normalizeH="0" baseline="-20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kumimoji="1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76" name="Freeform 23"/>
          <p:cNvSpPr>
            <a:spLocks/>
          </p:cNvSpPr>
          <p:nvPr/>
        </p:nvSpPr>
        <p:spPr bwMode="auto">
          <a:xfrm>
            <a:off x="5465763" y="1700213"/>
            <a:ext cx="792162" cy="207962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594657"/>
              </p:ext>
            </p:extLst>
          </p:nvPr>
        </p:nvGraphicFramePr>
        <p:xfrm>
          <a:off x="1259632" y="1998662"/>
          <a:ext cx="203184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47" name="Equation" r:id="rId5" imgW="1015920" imgH="253800" progId="Equation.DSMT4">
                  <p:embed/>
                </p:oleObj>
              </mc:Choice>
              <mc:Fallback>
                <p:oleObj name="Equation" r:id="rId5" imgW="1015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998662"/>
                        <a:ext cx="2031840" cy="50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 25"/>
          <p:cNvSpPr>
            <a:spLocks/>
          </p:cNvSpPr>
          <p:nvPr/>
        </p:nvSpPr>
        <p:spPr bwMode="auto">
          <a:xfrm>
            <a:off x="6713538" y="1357313"/>
            <a:ext cx="1819275" cy="839787"/>
          </a:xfrm>
          <a:custGeom>
            <a:avLst/>
            <a:gdLst>
              <a:gd name="T0" fmla="*/ 0 w 1237"/>
              <a:gd name="T1" fmla="*/ 258 h 529"/>
              <a:gd name="T2" fmla="*/ 72 w 1237"/>
              <a:gd name="T3" fmla="*/ 42 h 529"/>
              <a:gd name="T4" fmla="*/ 145 w 1237"/>
              <a:gd name="T5" fmla="*/ 510 h 529"/>
              <a:gd name="T6" fmla="*/ 216 w 1237"/>
              <a:gd name="T7" fmla="*/ 30 h 529"/>
              <a:gd name="T8" fmla="*/ 300 w 1237"/>
              <a:gd name="T9" fmla="*/ 513 h 529"/>
              <a:gd name="T10" fmla="*/ 384 w 1237"/>
              <a:gd name="T11" fmla="*/ 18 h 529"/>
              <a:gd name="T12" fmla="*/ 468 w 1237"/>
              <a:gd name="T13" fmla="*/ 498 h 529"/>
              <a:gd name="T14" fmla="*/ 552 w 1237"/>
              <a:gd name="T15" fmla="*/ 30 h 529"/>
              <a:gd name="T16" fmla="*/ 612 w 1237"/>
              <a:gd name="T17" fmla="*/ 498 h 529"/>
              <a:gd name="T18" fmla="*/ 685 w 1237"/>
              <a:gd name="T19" fmla="*/ 30 h 529"/>
              <a:gd name="T20" fmla="*/ 768 w 1237"/>
              <a:gd name="T21" fmla="*/ 498 h 529"/>
              <a:gd name="T22" fmla="*/ 840 w 1237"/>
              <a:gd name="T23" fmla="*/ 18 h 529"/>
              <a:gd name="T24" fmla="*/ 901 w 1237"/>
              <a:gd name="T25" fmla="*/ 498 h 529"/>
              <a:gd name="T26" fmla="*/ 975 w 1237"/>
              <a:gd name="T27" fmla="*/ 21 h 529"/>
              <a:gd name="T28" fmla="*/ 1044 w 1237"/>
              <a:gd name="T29" fmla="*/ 498 h 529"/>
              <a:gd name="T30" fmla="*/ 1107 w 1237"/>
              <a:gd name="T31" fmla="*/ 33 h 529"/>
              <a:gd name="T32" fmla="*/ 1164 w 1237"/>
              <a:gd name="T33" fmla="*/ 486 h 529"/>
              <a:gd name="T34" fmla="*/ 1237 w 1237"/>
              <a:gd name="T35" fmla="*/ 29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7" h="529">
                <a:moveTo>
                  <a:pt x="0" y="258"/>
                </a:moveTo>
                <a:cubicBezTo>
                  <a:pt x="14" y="222"/>
                  <a:pt x="48" y="0"/>
                  <a:pt x="72" y="42"/>
                </a:cubicBezTo>
                <a:cubicBezTo>
                  <a:pt x="96" y="84"/>
                  <a:pt x="121" y="512"/>
                  <a:pt x="145" y="510"/>
                </a:cubicBezTo>
                <a:cubicBezTo>
                  <a:pt x="169" y="508"/>
                  <a:pt x="190" y="30"/>
                  <a:pt x="216" y="30"/>
                </a:cubicBezTo>
                <a:cubicBezTo>
                  <a:pt x="242" y="30"/>
                  <a:pt x="272" y="515"/>
                  <a:pt x="300" y="513"/>
                </a:cubicBezTo>
                <a:cubicBezTo>
                  <a:pt x="328" y="511"/>
                  <a:pt x="356" y="20"/>
                  <a:pt x="384" y="18"/>
                </a:cubicBezTo>
                <a:cubicBezTo>
                  <a:pt x="412" y="16"/>
                  <a:pt x="440" y="496"/>
                  <a:pt x="468" y="498"/>
                </a:cubicBezTo>
                <a:cubicBezTo>
                  <a:pt x="496" y="500"/>
                  <a:pt x="528" y="30"/>
                  <a:pt x="552" y="30"/>
                </a:cubicBezTo>
                <a:cubicBezTo>
                  <a:pt x="576" y="30"/>
                  <a:pt x="590" y="498"/>
                  <a:pt x="612" y="498"/>
                </a:cubicBezTo>
                <a:cubicBezTo>
                  <a:pt x="634" y="498"/>
                  <a:pt x="659" y="30"/>
                  <a:pt x="685" y="30"/>
                </a:cubicBezTo>
                <a:cubicBezTo>
                  <a:pt x="711" y="30"/>
                  <a:pt x="742" y="500"/>
                  <a:pt x="768" y="498"/>
                </a:cubicBezTo>
                <a:cubicBezTo>
                  <a:pt x="794" y="496"/>
                  <a:pt x="818" y="18"/>
                  <a:pt x="840" y="18"/>
                </a:cubicBezTo>
                <a:cubicBezTo>
                  <a:pt x="862" y="18"/>
                  <a:pt x="879" y="498"/>
                  <a:pt x="901" y="498"/>
                </a:cubicBezTo>
                <a:cubicBezTo>
                  <a:pt x="923" y="498"/>
                  <a:pt x="951" y="21"/>
                  <a:pt x="975" y="21"/>
                </a:cubicBezTo>
                <a:cubicBezTo>
                  <a:pt x="999" y="21"/>
                  <a:pt x="1022" y="496"/>
                  <a:pt x="1044" y="498"/>
                </a:cubicBezTo>
                <a:cubicBezTo>
                  <a:pt x="1066" y="500"/>
                  <a:pt x="1087" y="35"/>
                  <a:pt x="1107" y="33"/>
                </a:cubicBezTo>
                <a:cubicBezTo>
                  <a:pt x="1127" y="31"/>
                  <a:pt x="1142" y="443"/>
                  <a:pt x="1164" y="486"/>
                </a:cubicBezTo>
                <a:cubicBezTo>
                  <a:pt x="1186" y="529"/>
                  <a:pt x="1222" y="334"/>
                  <a:pt x="1237" y="294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Line 26"/>
          <p:cNvSpPr>
            <a:spLocks noChangeShapeType="1"/>
          </p:cNvSpPr>
          <p:nvPr/>
        </p:nvSpPr>
        <p:spPr bwMode="auto">
          <a:xfrm flipV="1">
            <a:off x="6718300" y="2371725"/>
            <a:ext cx="601663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0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084176"/>
              </p:ext>
            </p:extLst>
          </p:nvPr>
        </p:nvGraphicFramePr>
        <p:xfrm>
          <a:off x="7439025" y="2227263"/>
          <a:ext cx="3540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48" name="公式" r:id="rId7" imgW="393480" imgH="342720" progId="Equation.3">
                  <p:embed/>
                </p:oleObj>
              </mc:Choice>
              <mc:Fallback>
                <p:oleObj name="公式" r:id="rId7" imgW="39348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9025" y="2227263"/>
                        <a:ext cx="354013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31640"/>
              </p:ext>
            </p:extLst>
          </p:nvPr>
        </p:nvGraphicFramePr>
        <p:xfrm>
          <a:off x="1259632" y="2738438"/>
          <a:ext cx="1117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49" name="Equation" r:id="rId9" imgW="558720" imgH="177480" progId="Equation.DSMT4">
                  <p:embed/>
                </p:oleObj>
              </mc:Choice>
              <mc:Fallback>
                <p:oleObj name="Equation" r:id="rId9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738438"/>
                        <a:ext cx="1117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79"/>
          <p:cNvSpPr txBox="1">
            <a:spLocks noChangeArrowheads="1"/>
          </p:cNvSpPr>
          <p:nvPr/>
        </p:nvSpPr>
        <p:spPr bwMode="auto">
          <a:xfrm>
            <a:off x="7740650" y="69215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c</a:t>
            </a:r>
          </a:p>
        </p:txBody>
      </p:sp>
      <p:sp>
        <p:nvSpPr>
          <p:cNvPr id="112" name="Freeform 48"/>
          <p:cNvSpPr>
            <a:spLocks noChangeAspect="1"/>
          </p:cNvSpPr>
          <p:nvPr/>
        </p:nvSpPr>
        <p:spPr bwMode="auto">
          <a:xfrm>
            <a:off x="1354138" y="4225131"/>
            <a:ext cx="874712" cy="1192213"/>
          </a:xfrm>
          <a:custGeom>
            <a:avLst/>
            <a:gdLst>
              <a:gd name="T0" fmla="*/ 928 w 1048"/>
              <a:gd name="T1" fmla="*/ 632 h 1544"/>
              <a:gd name="T2" fmla="*/ 784 w 1048"/>
              <a:gd name="T3" fmla="*/ 248 h 1544"/>
              <a:gd name="T4" fmla="*/ 640 w 1048"/>
              <a:gd name="T5" fmla="*/ 104 h 1544"/>
              <a:gd name="T6" fmla="*/ 448 w 1048"/>
              <a:gd name="T7" fmla="*/ 8 h 1544"/>
              <a:gd name="T8" fmla="*/ 256 w 1048"/>
              <a:gd name="T9" fmla="*/ 56 h 1544"/>
              <a:gd name="T10" fmla="*/ 64 w 1048"/>
              <a:gd name="T11" fmla="*/ 344 h 1544"/>
              <a:gd name="T12" fmla="*/ 16 w 1048"/>
              <a:gd name="T13" fmla="*/ 824 h 1544"/>
              <a:gd name="T14" fmla="*/ 160 w 1048"/>
              <a:gd name="T15" fmla="*/ 1304 h 1544"/>
              <a:gd name="T16" fmla="*/ 448 w 1048"/>
              <a:gd name="T17" fmla="*/ 1496 h 1544"/>
              <a:gd name="T18" fmla="*/ 784 w 1048"/>
              <a:gd name="T19" fmla="*/ 1448 h 1544"/>
              <a:gd name="T20" fmla="*/ 1024 w 1048"/>
              <a:gd name="T21" fmla="*/ 920 h 1544"/>
              <a:gd name="T22" fmla="*/ 928 w 1048"/>
              <a:gd name="T23" fmla="*/ 63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48" h="1544">
                <a:moveTo>
                  <a:pt x="928" y="632"/>
                </a:moveTo>
                <a:cubicBezTo>
                  <a:pt x="888" y="520"/>
                  <a:pt x="832" y="336"/>
                  <a:pt x="784" y="248"/>
                </a:cubicBezTo>
                <a:cubicBezTo>
                  <a:pt x="736" y="160"/>
                  <a:pt x="696" y="144"/>
                  <a:pt x="640" y="104"/>
                </a:cubicBezTo>
                <a:cubicBezTo>
                  <a:pt x="584" y="64"/>
                  <a:pt x="512" y="16"/>
                  <a:pt x="448" y="8"/>
                </a:cubicBezTo>
                <a:cubicBezTo>
                  <a:pt x="384" y="0"/>
                  <a:pt x="320" y="0"/>
                  <a:pt x="256" y="56"/>
                </a:cubicBezTo>
                <a:cubicBezTo>
                  <a:pt x="192" y="112"/>
                  <a:pt x="104" y="216"/>
                  <a:pt x="64" y="344"/>
                </a:cubicBezTo>
                <a:cubicBezTo>
                  <a:pt x="24" y="472"/>
                  <a:pt x="0" y="664"/>
                  <a:pt x="16" y="824"/>
                </a:cubicBezTo>
                <a:cubicBezTo>
                  <a:pt x="32" y="984"/>
                  <a:pt x="88" y="1192"/>
                  <a:pt x="160" y="1304"/>
                </a:cubicBezTo>
                <a:cubicBezTo>
                  <a:pt x="232" y="1416"/>
                  <a:pt x="344" y="1472"/>
                  <a:pt x="448" y="1496"/>
                </a:cubicBezTo>
                <a:cubicBezTo>
                  <a:pt x="552" y="1520"/>
                  <a:pt x="688" y="1544"/>
                  <a:pt x="784" y="1448"/>
                </a:cubicBezTo>
                <a:cubicBezTo>
                  <a:pt x="880" y="1352"/>
                  <a:pt x="1000" y="1064"/>
                  <a:pt x="1024" y="920"/>
                </a:cubicBezTo>
                <a:cubicBezTo>
                  <a:pt x="1048" y="776"/>
                  <a:pt x="968" y="744"/>
                  <a:pt x="928" y="63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Oval 49"/>
          <p:cNvSpPr>
            <a:spLocks noChangeAspect="1" noChangeArrowheads="1"/>
          </p:cNvSpPr>
          <p:nvPr/>
        </p:nvSpPr>
        <p:spPr bwMode="auto">
          <a:xfrm>
            <a:off x="1498600" y="4506119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Freeform 50"/>
          <p:cNvSpPr>
            <a:spLocks/>
          </p:cNvSpPr>
          <p:nvPr/>
        </p:nvSpPr>
        <p:spPr bwMode="auto">
          <a:xfrm>
            <a:off x="1930400" y="4552156"/>
            <a:ext cx="720725" cy="246063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Freeform 51"/>
          <p:cNvSpPr>
            <a:spLocks/>
          </p:cNvSpPr>
          <p:nvPr/>
        </p:nvSpPr>
        <p:spPr bwMode="auto">
          <a:xfrm>
            <a:off x="3370263" y="4577556"/>
            <a:ext cx="614362" cy="246063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6" name="Freeform 52"/>
          <p:cNvSpPr>
            <a:spLocks/>
          </p:cNvSpPr>
          <p:nvPr/>
        </p:nvSpPr>
        <p:spPr bwMode="auto">
          <a:xfrm>
            <a:off x="2794000" y="4577556"/>
            <a:ext cx="382588" cy="246063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7" name="Freeform 53"/>
          <p:cNvSpPr>
            <a:spLocks/>
          </p:cNvSpPr>
          <p:nvPr/>
        </p:nvSpPr>
        <p:spPr bwMode="auto">
          <a:xfrm>
            <a:off x="1882775" y="4938489"/>
            <a:ext cx="431800" cy="287338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Oval 54"/>
          <p:cNvSpPr>
            <a:spLocks noChangeAspect="1" noChangeArrowheads="1"/>
          </p:cNvSpPr>
          <p:nvPr/>
        </p:nvSpPr>
        <p:spPr bwMode="auto">
          <a:xfrm>
            <a:off x="1857375" y="4650581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Freeform 55"/>
          <p:cNvSpPr>
            <a:spLocks/>
          </p:cNvSpPr>
          <p:nvPr/>
        </p:nvSpPr>
        <p:spPr bwMode="auto">
          <a:xfrm>
            <a:off x="2471738" y="5060727"/>
            <a:ext cx="576262" cy="93662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0" name="Freeform 56"/>
          <p:cNvSpPr>
            <a:spLocks/>
          </p:cNvSpPr>
          <p:nvPr/>
        </p:nvSpPr>
        <p:spPr bwMode="auto">
          <a:xfrm>
            <a:off x="3297238" y="5014689"/>
            <a:ext cx="649287" cy="177800"/>
          </a:xfrm>
          <a:custGeom>
            <a:avLst/>
            <a:gdLst>
              <a:gd name="T0" fmla="*/ 0 w 865"/>
              <a:gd name="T1" fmla="*/ 119 h 159"/>
              <a:gd name="T2" fmla="*/ 133 w 865"/>
              <a:gd name="T3" fmla="*/ 3 h 159"/>
              <a:gd name="T4" fmla="*/ 265 w 865"/>
              <a:gd name="T5" fmla="*/ 135 h 159"/>
              <a:gd name="T6" fmla="*/ 433 w 865"/>
              <a:gd name="T7" fmla="*/ 3 h 159"/>
              <a:gd name="T8" fmla="*/ 565 w 865"/>
              <a:gd name="T9" fmla="*/ 147 h 159"/>
              <a:gd name="T10" fmla="*/ 697 w 865"/>
              <a:gd name="T11" fmla="*/ 75 h 159"/>
              <a:gd name="T12" fmla="*/ 865 w 865"/>
              <a:gd name="T13" fmla="*/ 6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1" name="Oval 57"/>
          <p:cNvSpPr>
            <a:spLocks noChangeAspect="1" noChangeArrowheads="1"/>
          </p:cNvSpPr>
          <p:nvPr/>
        </p:nvSpPr>
        <p:spPr bwMode="auto">
          <a:xfrm>
            <a:off x="1793875" y="5038502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2953210" y="5175027"/>
            <a:ext cx="938634" cy="352747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3598712" y="5190267"/>
            <a:ext cx="333375" cy="25898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5" name="Line 61"/>
          <p:cNvSpPr>
            <a:spLocks noChangeShapeType="1"/>
          </p:cNvSpPr>
          <p:nvPr/>
        </p:nvSpPr>
        <p:spPr bwMode="auto">
          <a:xfrm flipV="1">
            <a:off x="4001129" y="4953794"/>
            <a:ext cx="758825" cy="1047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" name="Line 62"/>
          <p:cNvSpPr>
            <a:spLocks noChangeAspect="1" noChangeShapeType="1"/>
          </p:cNvSpPr>
          <p:nvPr/>
        </p:nvSpPr>
        <p:spPr bwMode="auto">
          <a:xfrm>
            <a:off x="4021975" y="4695349"/>
            <a:ext cx="740613" cy="165184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626800" y="3399383"/>
            <a:ext cx="3831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光源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中各光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波列之间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关系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88024" y="471585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非</a:t>
            </a:r>
            <a:r>
              <a:rPr kumimoji="1" lang="zh-CN" altLang="en-US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相干</a:t>
            </a:r>
            <a:r>
              <a:rPr kumimoji="1" lang="en-US" altLang="zh-CN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kumimoji="1" lang="zh-CN" altLang="en-US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不同原子发的光</a:t>
            </a:r>
            <a:r>
              <a:rPr kumimoji="1" lang="en-US" altLang="zh-CN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  <a:endParaRPr kumimoji="1" lang="en-US" altLang="zh-CN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923928" y="5331688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非相干</a:t>
            </a:r>
            <a:r>
              <a:rPr kumimoji="1" lang="en-US" altLang="zh-CN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kumimoji="1" lang="zh-CN" altLang="en-US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同一原子先后发的光</a:t>
            </a:r>
            <a:r>
              <a:rPr kumimoji="1" lang="en-US" altLang="zh-CN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89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2" grpId="0" animBg="1"/>
      <p:bldP spid="63" grpId="0" animBg="1"/>
      <p:bldP spid="64" grpId="0" animBg="1"/>
      <p:bldP spid="76" grpId="0" animBg="1"/>
      <p:bldP spid="78" grpId="0" animBg="1"/>
      <p:bldP spid="79" grpId="0" animBg="1"/>
      <p:bldP spid="108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8" grpId="0"/>
      <p:bldP spid="129" grpId="0"/>
      <p:bldP spid="1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509230"/>
            <a:ext cx="3506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15.3.2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获得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相干光的方法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68313" y="1273967"/>
            <a:ext cx="1729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分波前法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467544" y="4149080"/>
            <a:ext cx="1729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分振幅法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4318347" y="5497661"/>
            <a:ext cx="2701925" cy="576263"/>
          </a:xfrm>
          <a:prstGeom prst="rect">
            <a:avLst/>
          </a:prstGeom>
          <a:solidFill>
            <a:srgbClr val="00CC99">
              <a:alpha val="2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423247" y="4451499"/>
            <a:ext cx="0" cy="189547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712325"/>
              </p:ext>
            </p:extLst>
          </p:nvPr>
        </p:nvGraphicFramePr>
        <p:xfrm>
          <a:off x="6694834" y="5110311"/>
          <a:ext cx="254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6" name="公式" r:id="rId3" imgW="253800" imgH="368280" progId="Equation.3">
                  <p:embed/>
                </p:oleObj>
              </mc:Choice>
              <mc:Fallback>
                <p:oleObj name="公式" r:id="rId3" imgW="2538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834" y="5110311"/>
                        <a:ext cx="254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422905"/>
              </p:ext>
            </p:extLst>
          </p:nvPr>
        </p:nvGraphicFramePr>
        <p:xfrm>
          <a:off x="6704359" y="5562749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7" name="公式" r:id="rId5" imgW="279360" imgH="368280" progId="Equation.3">
                  <p:embed/>
                </p:oleObj>
              </mc:Choice>
              <mc:Fallback>
                <p:oleObj name="公式" r:id="rId5" imgW="2793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359" y="5562749"/>
                        <a:ext cx="279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349251"/>
              </p:ext>
            </p:extLst>
          </p:nvPr>
        </p:nvGraphicFramePr>
        <p:xfrm>
          <a:off x="6699597" y="6072336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8" name="公式" r:id="rId7" imgW="266400" imgH="380880" progId="Equation.3">
                  <p:embed/>
                </p:oleObj>
              </mc:Choice>
              <mc:Fallback>
                <p:oleObj name="公式" r:id="rId7" imgW="266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597" y="6072336"/>
                        <a:ext cx="26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12"/>
          <p:cNvGrpSpPr>
            <a:grpSpLocks/>
          </p:cNvGrpSpPr>
          <p:nvPr/>
        </p:nvGrpSpPr>
        <p:grpSpPr bwMode="auto">
          <a:xfrm>
            <a:off x="4134197" y="4287986"/>
            <a:ext cx="1263650" cy="1223963"/>
            <a:chOff x="2958" y="875"/>
            <a:chExt cx="796" cy="771"/>
          </a:xfrm>
        </p:grpSpPr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2958" y="875"/>
              <a:ext cx="796" cy="77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3299" y="1206"/>
              <a:ext cx="90" cy="9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4" name="Group 15"/>
          <p:cNvGrpSpPr>
            <a:grpSpLocks/>
          </p:cNvGrpSpPr>
          <p:nvPr/>
        </p:nvGrpSpPr>
        <p:grpSpPr bwMode="auto">
          <a:xfrm>
            <a:off x="5401022" y="5508774"/>
            <a:ext cx="385762" cy="566737"/>
            <a:chOff x="3756" y="1644"/>
            <a:chExt cx="243" cy="357"/>
          </a:xfrm>
        </p:grpSpPr>
        <p:sp>
          <p:nvSpPr>
            <p:cNvPr id="55" name="Line 16"/>
            <p:cNvSpPr>
              <a:spLocks noChangeAspect="1" noChangeShapeType="1"/>
            </p:cNvSpPr>
            <p:nvPr/>
          </p:nvSpPr>
          <p:spPr bwMode="auto">
            <a:xfrm>
              <a:off x="3756" y="1644"/>
              <a:ext cx="243" cy="35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56" name="Line 17"/>
            <p:cNvSpPr>
              <a:spLocks noChangeShapeType="1"/>
            </p:cNvSpPr>
            <p:nvPr/>
          </p:nvSpPr>
          <p:spPr bwMode="auto">
            <a:xfrm rot="21480000">
              <a:off x="3833" y="1752"/>
              <a:ext cx="90" cy="136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Group 18"/>
          <p:cNvGrpSpPr>
            <a:grpSpLocks/>
          </p:cNvGrpSpPr>
          <p:nvPr/>
        </p:nvGrpSpPr>
        <p:grpSpPr bwMode="auto">
          <a:xfrm>
            <a:off x="5775672" y="5508774"/>
            <a:ext cx="385762" cy="566737"/>
            <a:chOff x="3998" y="1644"/>
            <a:chExt cx="243" cy="357"/>
          </a:xfrm>
        </p:grpSpPr>
        <p:sp>
          <p:nvSpPr>
            <p:cNvPr id="58" name="Line 19"/>
            <p:cNvSpPr>
              <a:spLocks noChangeAspect="1" noChangeShapeType="1"/>
            </p:cNvSpPr>
            <p:nvPr/>
          </p:nvSpPr>
          <p:spPr bwMode="auto">
            <a:xfrm flipH="1">
              <a:off x="3998" y="1644"/>
              <a:ext cx="243" cy="35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rot="60000" flipV="1">
              <a:off x="4059" y="1775"/>
              <a:ext cx="91" cy="136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Group 21"/>
          <p:cNvGrpSpPr>
            <a:grpSpLocks/>
          </p:cNvGrpSpPr>
          <p:nvPr/>
        </p:nvGrpSpPr>
        <p:grpSpPr bwMode="auto">
          <a:xfrm>
            <a:off x="5421661" y="4411811"/>
            <a:ext cx="1068387" cy="1101725"/>
            <a:chOff x="3769" y="953"/>
            <a:chExt cx="673" cy="694"/>
          </a:xfrm>
        </p:grpSpPr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769" y="953"/>
              <a:ext cx="673" cy="694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62" name="Line 23"/>
            <p:cNvSpPr>
              <a:spLocks noChangeShapeType="1"/>
            </p:cNvSpPr>
            <p:nvPr/>
          </p:nvSpPr>
          <p:spPr bwMode="auto">
            <a:xfrm rot="21540000" flipV="1">
              <a:off x="4054" y="1214"/>
              <a:ext cx="136" cy="13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Group 24"/>
          <p:cNvGrpSpPr>
            <a:grpSpLocks/>
          </p:cNvGrpSpPr>
          <p:nvPr/>
        </p:nvGrpSpPr>
        <p:grpSpPr bwMode="auto">
          <a:xfrm>
            <a:off x="6159847" y="4743599"/>
            <a:ext cx="774700" cy="765175"/>
            <a:chOff x="4240" y="1162"/>
            <a:chExt cx="488" cy="482"/>
          </a:xfrm>
        </p:grpSpPr>
        <p:sp>
          <p:nvSpPr>
            <p:cNvPr id="64" name="Line 25"/>
            <p:cNvSpPr>
              <a:spLocks noChangeShapeType="1"/>
            </p:cNvSpPr>
            <p:nvPr/>
          </p:nvSpPr>
          <p:spPr bwMode="auto">
            <a:xfrm flipV="1">
              <a:off x="4240" y="1162"/>
              <a:ext cx="488" cy="48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65" name="Line 26"/>
            <p:cNvSpPr>
              <a:spLocks noChangeShapeType="1"/>
            </p:cNvSpPr>
            <p:nvPr/>
          </p:nvSpPr>
          <p:spPr bwMode="auto">
            <a:xfrm flipV="1">
              <a:off x="4332" y="1416"/>
              <a:ext cx="136" cy="13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sp>
        <p:nvSpPr>
          <p:cNvPr id="67" name="Line 5"/>
          <p:cNvSpPr>
            <a:spLocks noChangeShapeType="1"/>
          </p:cNvSpPr>
          <p:nvPr/>
        </p:nvSpPr>
        <p:spPr bwMode="auto">
          <a:xfrm>
            <a:off x="3937664" y="2161277"/>
            <a:ext cx="4057343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8" name="Group 6"/>
          <p:cNvGrpSpPr>
            <a:grpSpLocks/>
          </p:cNvGrpSpPr>
          <p:nvPr/>
        </p:nvGrpSpPr>
        <p:grpSpPr bwMode="auto">
          <a:xfrm>
            <a:off x="3913851" y="1204014"/>
            <a:ext cx="88900" cy="1944688"/>
            <a:chOff x="1178" y="1434"/>
            <a:chExt cx="56" cy="1225"/>
          </a:xfrm>
        </p:grpSpPr>
        <p:sp>
          <p:nvSpPr>
            <p:cNvPr id="69" name="Line 7"/>
            <p:cNvSpPr>
              <a:spLocks noChangeShapeType="1"/>
            </p:cNvSpPr>
            <p:nvPr/>
          </p:nvSpPr>
          <p:spPr bwMode="auto">
            <a:xfrm>
              <a:off x="1202" y="1434"/>
              <a:ext cx="0" cy="1225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AutoShape 8"/>
            <p:cNvSpPr>
              <a:spLocks noChangeAspect="1" noChangeArrowheads="1"/>
            </p:cNvSpPr>
            <p:nvPr/>
          </p:nvSpPr>
          <p:spPr bwMode="auto">
            <a:xfrm rot="5400000">
              <a:off x="1168" y="2004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1" name="Group 9"/>
          <p:cNvGrpSpPr>
            <a:grpSpLocks/>
          </p:cNvGrpSpPr>
          <p:nvPr/>
        </p:nvGrpSpPr>
        <p:grpSpPr bwMode="auto">
          <a:xfrm>
            <a:off x="5607714" y="1204014"/>
            <a:ext cx="88900" cy="1944688"/>
            <a:chOff x="2245" y="1434"/>
            <a:chExt cx="56" cy="1225"/>
          </a:xfrm>
        </p:grpSpPr>
        <p:sp>
          <p:nvSpPr>
            <p:cNvPr id="72" name="Line 10"/>
            <p:cNvSpPr>
              <a:spLocks noChangeShapeType="1"/>
            </p:cNvSpPr>
            <p:nvPr/>
          </p:nvSpPr>
          <p:spPr bwMode="auto">
            <a:xfrm>
              <a:off x="2269" y="1434"/>
              <a:ext cx="0" cy="1225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AutoShape 11"/>
            <p:cNvSpPr>
              <a:spLocks noChangeAspect="1" noChangeArrowheads="1"/>
            </p:cNvSpPr>
            <p:nvPr/>
          </p:nvSpPr>
          <p:spPr bwMode="auto">
            <a:xfrm rot="5400000">
              <a:off x="2235" y="1762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AutoShape 12"/>
            <p:cNvSpPr>
              <a:spLocks noChangeAspect="1" noChangeArrowheads="1"/>
            </p:cNvSpPr>
            <p:nvPr/>
          </p:nvSpPr>
          <p:spPr bwMode="auto">
            <a:xfrm rot="5400000">
              <a:off x="2235" y="2231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5" name="Arc 13"/>
          <p:cNvSpPr>
            <a:spLocks noChangeAspect="1"/>
          </p:cNvSpPr>
          <p:nvPr/>
        </p:nvSpPr>
        <p:spPr bwMode="auto">
          <a:xfrm rot="2665976">
            <a:off x="3975764" y="1935852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Arc 14"/>
          <p:cNvSpPr>
            <a:spLocks noChangeAspect="1"/>
          </p:cNvSpPr>
          <p:nvPr/>
        </p:nvSpPr>
        <p:spPr bwMode="auto">
          <a:xfrm rot="2665976">
            <a:off x="3939251" y="1524689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Arc 15"/>
          <p:cNvSpPr>
            <a:spLocks/>
          </p:cNvSpPr>
          <p:nvPr/>
        </p:nvSpPr>
        <p:spPr bwMode="auto">
          <a:xfrm rot="2665976">
            <a:off x="3937664" y="1731064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Arc 16"/>
          <p:cNvSpPr>
            <a:spLocks noChangeAspect="1"/>
          </p:cNvSpPr>
          <p:nvPr/>
        </p:nvSpPr>
        <p:spPr bwMode="auto">
          <a:xfrm rot="2665976">
            <a:off x="3950364" y="1319902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Arc 17"/>
          <p:cNvSpPr>
            <a:spLocks noChangeAspect="1"/>
          </p:cNvSpPr>
          <p:nvPr/>
        </p:nvSpPr>
        <p:spPr bwMode="auto">
          <a:xfrm rot="2665976">
            <a:off x="5810914" y="1551677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Arc 18"/>
          <p:cNvSpPr>
            <a:spLocks noChangeAspect="1"/>
          </p:cNvSpPr>
          <p:nvPr/>
        </p:nvSpPr>
        <p:spPr bwMode="auto">
          <a:xfrm rot="2665976">
            <a:off x="5774401" y="1140514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Arc 19"/>
          <p:cNvSpPr>
            <a:spLocks/>
          </p:cNvSpPr>
          <p:nvPr/>
        </p:nvSpPr>
        <p:spPr bwMode="auto">
          <a:xfrm rot="2665976">
            <a:off x="5772814" y="1346889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Arc 20"/>
          <p:cNvSpPr>
            <a:spLocks noChangeAspect="1"/>
          </p:cNvSpPr>
          <p:nvPr/>
        </p:nvSpPr>
        <p:spPr bwMode="auto">
          <a:xfrm rot="2665976">
            <a:off x="5785514" y="935727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3" name="Arc 21"/>
          <p:cNvSpPr>
            <a:spLocks noChangeAspect="1"/>
          </p:cNvSpPr>
          <p:nvPr/>
        </p:nvSpPr>
        <p:spPr bwMode="auto">
          <a:xfrm rot="2665976">
            <a:off x="5801389" y="2300977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Arc 22"/>
          <p:cNvSpPr>
            <a:spLocks noChangeAspect="1"/>
          </p:cNvSpPr>
          <p:nvPr/>
        </p:nvSpPr>
        <p:spPr bwMode="auto">
          <a:xfrm rot="2665976">
            <a:off x="5764876" y="1889814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Arc 23"/>
          <p:cNvSpPr>
            <a:spLocks/>
          </p:cNvSpPr>
          <p:nvPr/>
        </p:nvSpPr>
        <p:spPr bwMode="auto">
          <a:xfrm rot="2665976">
            <a:off x="5763289" y="2096189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Arc 24"/>
          <p:cNvSpPr>
            <a:spLocks noChangeAspect="1"/>
          </p:cNvSpPr>
          <p:nvPr/>
        </p:nvSpPr>
        <p:spPr bwMode="auto">
          <a:xfrm rot="2665976">
            <a:off x="5775989" y="1685027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Arc 25"/>
          <p:cNvSpPr>
            <a:spLocks noChangeAspect="1"/>
          </p:cNvSpPr>
          <p:nvPr/>
        </p:nvSpPr>
        <p:spPr bwMode="auto">
          <a:xfrm rot="2665976">
            <a:off x="5849672" y="662573"/>
            <a:ext cx="2101850" cy="2106612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8" name="Arc 26"/>
          <p:cNvSpPr>
            <a:spLocks noChangeAspect="1"/>
          </p:cNvSpPr>
          <p:nvPr/>
        </p:nvSpPr>
        <p:spPr bwMode="auto">
          <a:xfrm rot="2665976">
            <a:off x="5834726" y="1343452"/>
            <a:ext cx="2101850" cy="2106613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3758276" y="3193152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A</a:t>
            </a:r>
          </a:p>
        </p:txBody>
      </p:sp>
      <p:sp>
        <p:nvSpPr>
          <p:cNvPr id="95" name="Text Box 37"/>
          <p:cNvSpPr txBox="1">
            <a:spLocks noChangeArrowheads="1"/>
          </p:cNvSpPr>
          <p:nvPr/>
        </p:nvSpPr>
        <p:spPr bwMode="auto">
          <a:xfrm>
            <a:off x="5472776" y="3213789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9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62924"/>
              </p:ext>
            </p:extLst>
          </p:nvPr>
        </p:nvGraphicFramePr>
        <p:xfrm>
          <a:off x="5739476" y="1607239"/>
          <a:ext cx="31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9" name="公式" r:id="rId9" imgW="317160" imgH="444240" progId="Equation.3">
                  <p:embed/>
                </p:oleObj>
              </mc:Choice>
              <mc:Fallback>
                <p:oleObj name="公式" r:id="rId9" imgW="317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9476" y="1607239"/>
                        <a:ext cx="3143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84025"/>
              </p:ext>
            </p:extLst>
          </p:nvPr>
        </p:nvGraphicFramePr>
        <p:xfrm>
          <a:off x="5737889" y="2356539"/>
          <a:ext cx="35083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0" name="公式" r:id="rId11" imgW="355320" imgH="444240" progId="Equation.3">
                  <p:embed/>
                </p:oleObj>
              </mc:Choice>
              <mc:Fallback>
                <p:oleObj name="公式" r:id="rId11" imgW="355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889" y="2356539"/>
                        <a:ext cx="35083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243501"/>
              </p:ext>
            </p:extLst>
          </p:nvPr>
        </p:nvGraphicFramePr>
        <p:xfrm>
          <a:off x="3596479" y="1997764"/>
          <a:ext cx="2635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1" name="公式" r:id="rId13" imgW="266400" imgH="330120" progId="Equation.3">
                  <p:embed/>
                </p:oleObj>
              </mc:Choice>
              <mc:Fallback>
                <p:oleObj name="公式" r:id="rId13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479" y="1997764"/>
                        <a:ext cx="263525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18290"/>
              </p:ext>
            </p:extLst>
          </p:nvPr>
        </p:nvGraphicFramePr>
        <p:xfrm>
          <a:off x="3850456" y="4024808"/>
          <a:ext cx="21748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2" name="公式" r:id="rId15" imgW="266400" imgH="330120" progId="Equation.3">
                  <p:embed/>
                </p:oleObj>
              </mc:Choice>
              <mc:Fallback>
                <p:oleObj name="公式" r:id="rId15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0456" y="4024808"/>
                        <a:ext cx="21748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Oval 49"/>
          <p:cNvSpPr>
            <a:spLocks noChangeAspect="1" noChangeArrowheads="1"/>
          </p:cNvSpPr>
          <p:nvPr/>
        </p:nvSpPr>
        <p:spPr bwMode="auto">
          <a:xfrm>
            <a:off x="4064204" y="4222711"/>
            <a:ext cx="108000" cy="1080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Freeform 32"/>
          <p:cNvSpPr>
            <a:spLocks/>
          </p:cNvSpPr>
          <p:nvPr/>
        </p:nvSpPr>
        <p:spPr bwMode="auto">
          <a:xfrm>
            <a:off x="2916188" y="1811500"/>
            <a:ext cx="144462" cy="684213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33"/>
          <p:cNvSpPr>
            <a:spLocks/>
          </p:cNvSpPr>
          <p:nvPr/>
        </p:nvSpPr>
        <p:spPr bwMode="auto">
          <a:xfrm>
            <a:off x="3132088" y="1668625"/>
            <a:ext cx="144462" cy="971550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Freeform 34"/>
          <p:cNvSpPr>
            <a:spLocks/>
          </p:cNvSpPr>
          <p:nvPr/>
        </p:nvSpPr>
        <p:spPr bwMode="auto">
          <a:xfrm>
            <a:off x="3419425" y="1524163"/>
            <a:ext cx="144463" cy="1258887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2298650" y="1956211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光源</a:t>
            </a:r>
          </a:p>
        </p:txBody>
      </p:sp>
    </p:spTree>
    <p:extLst>
      <p:ext uri="{BB962C8B-B14F-4D97-AF65-F5344CB8AC3E}">
        <p14:creationId xmlns:p14="http://schemas.microsoft.com/office/powerpoint/2010/main" val="73723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0" grpId="0"/>
      <p:bldP spid="43" grpId="0" animBg="1"/>
      <p:bldP spid="44" grpId="0" animBg="1"/>
      <p:bldP spid="67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4" grpId="0"/>
      <p:bldP spid="95" grpId="0"/>
      <p:bldP spid="101" grpId="0" animBg="1"/>
      <p:bldP spid="102" grpId="0" animBg="1"/>
      <p:bldP spid="103" grpId="0" animBg="1"/>
      <p:bldP spid="104" grpId="0" animBg="1"/>
      <p:bldP spid="10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31913" y="908050"/>
            <a:ext cx="6911975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§</a:t>
            </a:r>
            <a:r>
              <a:rPr kumimoji="1" lang="en-US" altLang="zh-CN" sz="3200" b="1" dirty="0" smtClean="0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15.4  </a:t>
            </a:r>
            <a:r>
              <a:rPr kumimoji="1" lang="zh-CN" altLang="en-US" sz="3200" b="1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</a:t>
            </a:r>
            <a:r>
              <a:rPr kumimoji="1" lang="zh-CN" altLang="en-US" sz="3200" b="1" dirty="0" smtClean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波前干涉</a:t>
            </a:r>
            <a:endParaRPr kumimoji="1" lang="zh-CN" altLang="en-US" sz="32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杨氏干涉实验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2348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劳埃德镜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276137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222250" y="439738"/>
            <a:ext cx="3506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15.4.1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杨氏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双缝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干涉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实验</a:t>
            </a:r>
          </a:p>
        </p:txBody>
      </p: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1030288" y="1052513"/>
            <a:ext cx="7561262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通过一些技术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方法 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例如：通过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并排的两个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小孔 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从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一个光源发出的同一光波列的波前上取出两个子波源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该获得相干光的方法为分波前法。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468313" y="2708275"/>
            <a:ext cx="4471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杨氏干涉实验装置及实验现象</a:t>
            </a:r>
          </a:p>
        </p:txBody>
      </p:sp>
      <p:sp>
        <p:nvSpPr>
          <p:cNvPr id="43" name="Line 5"/>
          <p:cNvSpPr>
            <a:spLocks noChangeShapeType="1"/>
          </p:cNvSpPr>
          <p:nvPr/>
        </p:nvSpPr>
        <p:spPr bwMode="auto">
          <a:xfrm>
            <a:off x="1763713" y="4654237"/>
            <a:ext cx="48260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4" name="Group 6"/>
          <p:cNvGrpSpPr>
            <a:grpSpLocks/>
          </p:cNvGrpSpPr>
          <p:nvPr/>
        </p:nvGrpSpPr>
        <p:grpSpPr bwMode="auto">
          <a:xfrm>
            <a:off x="1802482" y="3696974"/>
            <a:ext cx="88900" cy="1944688"/>
            <a:chOff x="1178" y="1434"/>
            <a:chExt cx="56" cy="1225"/>
          </a:xfrm>
        </p:grpSpPr>
        <p:sp>
          <p:nvSpPr>
            <p:cNvPr id="45" name="Line 7"/>
            <p:cNvSpPr>
              <a:spLocks noChangeShapeType="1"/>
            </p:cNvSpPr>
            <p:nvPr/>
          </p:nvSpPr>
          <p:spPr bwMode="auto">
            <a:xfrm>
              <a:off x="1202" y="1434"/>
              <a:ext cx="0" cy="1225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AutoShape 8"/>
            <p:cNvSpPr>
              <a:spLocks noChangeAspect="1" noChangeArrowheads="1"/>
            </p:cNvSpPr>
            <p:nvPr/>
          </p:nvSpPr>
          <p:spPr bwMode="auto">
            <a:xfrm rot="5400000">
              <a:off x="1168" y="2004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7" name="Group 9"/>
          <p:cNvGrpSpPr>
            <a:grpSpLocks/>
          </p:cNvGrpSpPr>
          <p:nvPr/>
        </p:nvGrpSpPr>
        <p:grpSpPr bwMode="auto">
          <a:xfrm>
            <a:off x="3433763" y="3696974"/>
            <a:ext cx="88900" cy="1944688"/>
            <a:chOff x="2245" y="1434"/>
            <a:chExt cx="56" cy="1225"/>
          </a:xfrm>
        </p:grpSpPr>
        <p:sp>
          <p:nvSpPr>
            <p:cNvPr id="48" name="Line 10"/>
            <p:cNvSpPr>
              <a:spLocks noChangeShapeType="1"/>
            </p:cNvSpPr>
            <p:nvPr/>
          </p:nvSpPr>
          <p:spPr bwMode="auto">
            <a:xfrm>
              <a:off x="2269" y="1434"/>
              <a:ext cx="0" cy="1225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AutoShape 11"/>
            <p:cNvSpPr>
              <a:spLocks noChangeAspect="1" noChangeArrowheads="1"/>
            </p:cNvSpPr>
            <p:nvPr/>
          </p:nvSpPr>
          <p:spPr bwMode="auto">
            <a:xfrm rot="5400000">
              <a:off x="2235" y="1762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AutoShape 12"/>
            <p:cNvSpPr>
              <a:spLocks noChangeAspect="1" noChangeArrowheads="1"/>
            </p:cNvSpPr>
            <p:nvPr/>
          </p:nvSpPr>
          <p:spPr bwMode="auto">
            <a:xfrm rot="5400000">
              <a:off x="2235" y="2231"/>
              <a:ext cx="75" cy="5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1" name="Arc 13"/>
          <p:cNvSpPr>
            <a:spLocks noChangeAspect="1"/>
          </p:cNvSpPr>
          <p:nvPr/>
        </p:nvSpPr>
        <p:spPr bwMode="auto">
          <a:xfrm rot="2665976">
            <a:off x="1801813" y="4428812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Arc 14"/>
          <p:cNvSpPr>
            <a:spLocks noChangeAspect="1"/>
          </p:cNvSpPr>
          <p:nvPr/>
        </p:nvSpPr>
        <p:spPr bwMode="auto">
          <a:xfrm rot="2665976">
            <a:off x="1765300" y="4017649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Arc 15"/>
          <p:cNvSpPr>
            <a:spLocks/>
          </p:cNvSpPr>
          <p:nvPr/>
        </p:nvSpPr>
        <p:spPr bwMode="auto">
          <a:xfrm rot="2665976">
            <a:off x="1763713" y="4224024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Arc 16"/>
          <p:cNvSpPr>
            <a:spLocks noChangeAspect="1"/>
          </p:cNvSpPr>
          <p:nvPr/>
        </p:nvSpPr>
        <p:spPr bwMode="auto">
          <a:xfrm rot="2665976">
            <a:off x="1776413" y="3812862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Arc 17"/>
          <p:cNvSpPr>
            <a:spLocks noChangeAspect="1"/>
          </p:cNvSpPr>
          <p:nvPr/>
        </p:nvSpPr>
        <p:spPr bwMode="auto">
          <a:xfrm rot="2665976">
            <a:off x="3636963" y="4044637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Arc 18"/>
          <p:cNvSpPr>
            <a:spLocks noChangeAspect="1"/>
          </p:cNvSpPr>
          <p:nvPr/>
        </p:nvSpPr>
        <p:spPr bwMode="auto">
          <a:xfrm rot="2665976">
            <a:off x="3600450" y="3633474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Arc 19"/>
          <p:cNvSpPr>
            <a:spLocks/>
          </p:cNvSpPr>
          <p:nvPr/>
        </p:nvSpPr>
        <p:spPr bwMode="auto">
          <a:xfrm rot="2665976">
            <a:off x="3598863" y="3839849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Arc 20"/>
          <p:cNvSpPr>
            <a:spLocks noChangeAspect="1"/>
          </p:cNvSpPr>
          <p:nvPr/>
        </p:nvSpPr>
        <p:spPr bwMode="auto">
          <a:xfrm rot="2665976">
            <a:off x="3611563" y="3428687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Arc 21"/>
          <p:cNvSpPr>
            <a:spLocks noChangeAspect="1"/>
          </p:cNvSpPr>
          <p:nvPr/>
        </p:nvSpPr>
        <p:spPr bwMode="auto">
          <a:xfrm rot="2665976">
            <a:off x="3627438" y="4793937"/>
            <a:ext cx="420687" cy="42068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Arc 22"/>
          <p:cNvSpPr>
            <a:spLocks noChangeAspect="1"/>
          </p:cNvSpPr>
          <p:nvPr/>
        </p:nvSpPr>
        <p:spPr bwMode="auto">
          <a:xfrm rot="2665976">
            <a:off x="3590925" y="4382774"/>
            <a:ext cx="1260475" cy="1263650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Arc 23"/>
          <p:cNvSpPr>
            <a:spLocks/>
          </p:cNvSpPr>
          <p:nvPr/>
        </p:nvSpPr>
        <p:spPr bwMode="auto">
          <a:xfrm rot="2665976">
            <a:off x="3589338" y="4589149"/>
            <a:ext cx="839787" cy="84137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Arc 24"/>
          <p:cNvSpPr>
            <a:spLocks noChangeAspect="1"/>
          </p:cNvSpPr>
          <p:nvPr/>
        </p:nvSpPr>
        <p:spPr bwMode="auto">
          <a:xfrm rot="2665976">
            <a:off x="3602038" y="4177987"/>
            <a:ext cx="1681162" cy="1684337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Arc 25"/>
          <p:cNvSpPr>
            <a:spLocks noChangeAspect="1"/>
          </p:cNvSpPr>
          <p:nvPr/>
        </p:nvSpPr>
        <p:spPr bwMode="auto">
          <a:xfrm rot="2665976">
            <a:off x="3651250" y="3193737"/>
            <a:ext cx="2101850" cy="2106612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Arc 26"/>
          <p:cNvSpPr>
            <a:spLocks noChangeAspect="1"/>
          </p:cNvSpPr>
          <p:nvPr/>
        </p:nvSpPr>
        <p:spPr bwMode="auto">
          <a:xfrm rot="2665976">
            <a:off x="3660775" y="3947799"/>
            <a:ext cx="2101850" cy="2106613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Arc 27"/>
          <p:cNvSpPr>
            <a:spLocks noChangeAspect="1"/>
          </p:cNvSpPr>
          <p:nvPr/>
        </p:nvSpPr>
        <p:spPr bwMode="auto">
          <a:xfrm rot="2665976">
            <a:off x="3708400" y="2996887"/>
            <a:ext cx="2519363" cy="252412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Arc 28"/>
          <p:cNvSpPr>
            <a:spLocks noChangeAspect="1"/>
          </p:cNvSpPr>
          <p:nvPr/>
        </p:nvSpPr>
        <p:spPr bwMode="auto">
          <a:xfrm rot="2665976">
            <a:off x="3708400" y="3760474"/>
            <a:ext cx="2519363" cy="252412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51"/>
              <a:gd name="T1" fmla="*/ 0 h 19889"/>
              <a:gd name="T2" fmla="*/ 19851 w 19851"/>
              <a:gd name="T3" fmla="*/ 11376 h 19889"/>
              <a:gd name="T4" fmla="*/ 0 w 19851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51" h="19889" fill="none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</a:path>
              <a:path w="19851" h="19889" stroke="0" extrusionOk="0">
                <a:moveTo>
                  <a:pt x="8425" y="0"/>
                </a:moveTo>
                <a:cubicBezTo>
                  <a:pt x="13559" y="2175"/>
                  <a:pt x="17653" y="6251"/>
                  <a:pt x="19851" y="11375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Arc 29"/>
          <p:cNvSpPr>
            <a:spLocks noChangeAspect="1"/>
          </p:cNvSpPr>
          <p:nvPr/>
        </p:nvSpPr>
        <p:spPr bwMode="auto">
          <a:xfrm rot="2665976">
            <a:off x="3779838" y="2814324"/>
            <a:ext cx="2943225" cy="294322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82"/>
              <a:gd name="T1" fmla="*/ 0 h 19889"/>
              <a:gd name="T2" fmla="*/ 19882 w 19882"/>
              <a:gd name="T3" fmla="*/ 11446 h 19889"/>
              <a:gd name="T4" fmla="*/ 0 w 19882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2" h="19889" fill="none" extrusionOk="0">
                <a:moveTo>
                  <a:pt x="8425" y="0"/>
                </a:moveTo>
                <a:cubicBezTo>
                  <a:pt x="13584" y="2185"/>
                  <a:pt x="17691" y="6289"/>
                  <a:pt x="19881" y="11446"/>
                </a:cubicBezTo>
              </a:path>
              <a:path w="19882" h="19889" stroke="0" extrusionOk="0">
                <a:moveTo>
                  <a:pt x="8425" y="0"/>
                </a:moveTo>
                <a:cubicBezTo>
                  <a:pt x="13584" y="2185"/>
                  <a:pt x="17691" y="6289"/>
                  <a:pt x="19881" y="11446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Arc 30"/>
          <p:cNvSpPr>
            <a:spLocks noChangeAspect="1"/>
          </p:cNvSpPr>
          <p:nvPr/>
        </p:nvSpPr>
        <p:spPr bwMode="auto">
          <a:xfrm rot="2665976">
            <a:off x="3779838" y="3549337"/>
            <a:ext cx="2943225" cy="2943225"/>
          </a:xfrm>
          <a:custGeom>
            <a:avLst/>
            <a:gdLst>
              <a:gd name="G0" fmla="+- 0 0 0"/>
              <a:gd name="G1" fmla="+- 19889 0 0"/>
              <a:gd name="G2" fmla="+- 21600 0 0"/>
              <a:gd name="T0" fmla="*/ 8426 w 19882"/>
              <a:gd name="T1" fmla="*/ 0 h 19889"/>
              <a:gd name="T2" fmla="*/ 19882 w 19882"/>
              <a:gd name="T3" fmla="*/ 11446 h 19889"/>
              <a:gd name="T4" fmla="*/ 0 w 19882"/>
              <a:gd name="T5" fmla="*/ 19889 h 19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882" h="19889" fill="none" extrusionOk="0">
                <a:moveTo>
                  <a:pt x="8425" y="0"/>
                </a:moveTo>
                <a:cubicBezTo>
                  <a:pt x="13584" y="2185"/>
                  <a:pt x="17691" y="6289"/>
                  <a:pt x="19881" y="11446"/>
                </a:cubicBezTo>
              </a:path>
              <a:path w="19882" h="19889" stroke="0" extrusionOk="0">
                <a:moveTo>
                  <a:pt x="8425" y="0"/>
                </a:moveTo>
                <a:cubicBezTo>
                  <a:pt x="13584" y="2185"/>
                  <a:pt x="17691" y="6289"/>
                  <a:pt x="19881" y="11446"/>
                </a:cubicBezTo>
                <a:lnTo>
                  <a:pt x="0" y="19889"/>
                </a:lnTo>
                <a:close/>
              </a:path>
            </a:pathLst>
          </a:custGeom>
          <a:noFill/>
          <a:ln w="28575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Line 31"/>
          <p:cNvSpPr>
            <a:spLocks noChangeShapeType="1"/>
          </p:cNvSpPr>
          <p:nvPr/>
        </p:nvSpPr>
        <p:spPr bwMode="auto">
          <a:xfrm>
            <a:off x="6516688" y="2994029"/>
            <a:ext cx="0" cy="33210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Freeform 32"/>
          <p:cNvSpPr>
            <a:spLocks/>
          </p:cNvSpPr>
          <p:nvPr/>
        </p:nvSpPr>
        <p:spPr bwMode="auto">
          <a:xfrm>
            <a:off x="871538" y="4258949"/>
            <a:ext cx="144462" cy="684213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Freeform 33"/>
          <p:cNvSpPr>
            <a:spLocks/>
          </p:cNvSpPr>
          <p:nvPr/>
        </p:nvSpPr>
        <p:spPr bwMode="auto">
          <a:xfrm>
            <a:off x="1087438" y="4116074"/>
            <a:ext cx="144462" cy="971550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Freeform 34"/>
          <p:cNvSpPr>
            <a:spLocks/>
          </p:cNvSpPr>
          <p:nvPr/>
        </p:nvSpPr>
        <p:spPr bwMode="auto">
          <a:xfrm>
            <a:off x="1331640" y="3971612"/>
            <a:ext cx="144463" cy="1258887"/>
          </a:xfrm>
          <a:custGeom>
            <a:avLst/>
            <a:gdLst>
              <a:gd name="T0" fmla="*/ 0 w 91"/>
              <a:gd name="T1" fmla="*/ 0 h 1111"/>
              <a:gd name="T2" fmla="*/ 42 w 91"/>
              <a:gd name="T3" fmla="*/ 18 h 1111"/>
              <a:gd name="T4" fmla="*/ 66 w 91"/>
              <a:gd name="T5" fmla="*/ 63 h 1111"/>
              <a:gd name="T6" fmla="*/ 79 w 91"/>
              <a:gd name="T7" fmla="*/ 114 h 1111"/>
              <a:gd name="T8" fmla="*/ 87 w 91"/>
              <a:gd name="T9" fmla="*/ 996 h 1111"/>
              <a:gd name="T10" fmla="*/ 77 w 91"/>
              <a:gd name="T11" fmla="*/ 1039 h 1111"/>
              <a:gd name="T12" fmla="*/ 57 w 91"/>
              <a:gd name="T13" fmla="*/ 1077 h 1111"/>
              <a:gd name="T14" fmla="*/ 7 w 91"/>
              <a:gd name="T15" fmla="*/ 1109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1111">
                <a:moveTo>
                  <a:pt x="0" y="0"/>
                </a:moveTo>
                <a:cubicBezTo>
                  <a:pt x="18" y="3"/>
                  <a:pt x="29" y="5"/>
                  <a:pt x="42" y="18"/>
                </a:cubicBezTo>
                <a:cubicBezTo>
                  <a:pt x="54" y="30"/>
                  <a:pt x="62" y="46"/>
                  <a:pt x="66" y="63"/>
                </a:cubicBezTo>
                <a:cubicBezTo>
                  <a:pt x="70" y="81"/>
                  <a:pt x="79" y="114"/>
                  <a:pt x="79" y="114"/>
                </a:cubicBezTo>
                <a:cubicBezTo>
                  <a:pt x="80" y="268"/>
                  <a:pt x="91" y="1013"/>
                  <a:pt x="87" y="996"/>
                </a:cubicBezTo>
                <a:cubicBezTo>
                  <a:pt x="91" y="999"/>
                  <a:pt x="81" y="1026"/>
                  <a:pt x="77" y="1039"/>
                </a:cubicBezTo>
                <a:cubicBezTo>
                  <a:pt x="72" y="1052"/>
                  <a:pt x="69" y="1065"/>
                  <a:pt x="57" y="1077"/>
                </a:cubicBezTo>
                <a:cubicBezTo>
                  <a:pt x="45" y="1089"/>
                  <a:pt x="3" y="1111"/>
                  <a:pt x="7" y="1109"/>
                </a:cubicBezTo>
              </a:path>
            </a:pathLst>
          </a:custGeom>
          <a:noFill/>
          <a:ln w="28575" cmpd="sng">
            <a:solidFill>
              <a:srgbClr val="0099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3" name="Picture 3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050862"/>
            <a:ext cx="2160587" cy="32004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 Box 36"/>
          <p:cNvSpPr txBox="1">
            <a:spLocks noChangeArrowheads="1"/>
          </p:cNvSpPr>
          <p:nvPr/>
        </p:nvSpPr>
        <p:spPr bwMode="auto">
          <a:xfrm>
            <a:off x="1646907" y="5686112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A</a:t>
            </a: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3298825" y="5706749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B</a:t>
            </a:r>
          </a:p>
        </p:txBody>
      </p:sp>
      <p:graphicFrame>
        <p:nvGraphicFramePr>
          <p:cNvPr id="7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765877"/>
              </p:ext>
            </p:extLst>
          </p:nvPr>
        </p:nvGraphicFramePr>
        <p:xfrm>
          <a:off x="3565525" y="4100199"/>
          <a:ext cx="31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68" name="公式" r:id="rId4" imgW="317160" imgH="444240" progId="Equation.3">
                  <p:embed/>
                </p:oleObj>
              </mc:Choice>
              <mc:Fallback>
                <p:oleObj name="公式" r:id="rId4" imgW="317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100199"/>
                        <a:ext cx="3143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930887"/>
              </p:ext>
            </p:extLst>
          </p:nvPr>
        </p:nvGraphicFramePr>
        <p:xfrm>
          <a:off x="3563938" y="4849499"/>
          <a:ext cx="35083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69" name="公式" r:id="rId6" imgW="355320" imgH="444240" progId="Equation.3">
                  <p:embed/>
                </p:oleObj>
              </mc:Choice>
              <mc:Fallback>
                <p:oleObj name="公式" r:id="rId6" imgW="355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849499"/>
                        <a:ext cx="35083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880804"/>
              </p:ext>
            </p:extLst>
          </p:nvPr>
        </p:nvGraphicFramePr>
        <p:xfrm>
          <a:off x="1500163" y="4490724"/>
          <a:ext cx="2635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70" name="公式" r:id="rId8" imgW="266400" imgH="330120" progId="Equation.3">
                  <p:embed/>
                </p:oleObj>
              </mc:Choice>
              <mc:Fallback>
                <p:oleObj name="公式" r:id="rId8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63" y="4490724"/>
                        <a:ext cx="263525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41"/>
          <p:cNvSpPr txBox="1">
            <a:spLocks noChangeArrowheads="1"/>
          </p:cNvSpPr>
          <p:nvPr/>
        </p:nvSpPr>
        <p:spPr bwMode="auto">
          <a:xfrm>
            <a:off x="254000" y="4435523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光源</a:t>
            </a:r>
          </a:p>
        </p:txBody>
      </p:sp>
    </p:spTree>
    <p:extLst>
      <p:ext uri="{BB962C8B-B14F-4D97-AF65-F5344CB8AC3E}">
        <p14:creationId xmlns:p14="http://schemas.microsoft.com/office/powerpoint/2010/main" val="19719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2600" y="404813"/>
            <a:ext cx="3825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干涉图样（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同相）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21242" y="941388"/>
            <a:ext cx="1665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极值位置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894015"/>
              </p:ext>
            </p:extLst>
          </p:nvPr>
        </p:nvGraphicFramePr>
        <p:xfrm>
          <a:off x="946150" y="2540000"/>
          <a:ext cx="2489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0" name="Equation" r:id="rId4" imgW="1244520" imgH="444240" progId="Equation.DSMT4">
                  <p:embed/>
                </p:oleObj>
              </mc:Choice>
              <mc:Fallback>
                <p:oleObj name="Equation" r:id="rId4" imgW="1244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2540000"/>
                        <a:ext cx="24892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31516"/>
              </p:ext>
            </p:extLst>
          </p:nvPr>
        </p:nvGraphicFramePr>
        <p:xfrm>
          <a:off x="966788" y="1552129"/>
          <a:ext cx="2438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1" name="Equation" r:id="rId6" imgW="1218960" imgH="444240" progId="Equation.DSMT4">
                  <p:embed/>
                </p:oleObj>
              </mc:Choice>
              <mc:Fallback>
                <p:oleObj name="Equation" r:id="rId6" imgW="12189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1552129"/>
                        <a:ext cx="2438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55929"/>
              </p:ext>
            </p:extLst>
          </p:nvPr>
        </p:nvGraphicFramePr>
        <p:xfrm>
          <a:off x="959628" y="4941888"/>
          <a:ext cx="18542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2" name="Equation" r:id="rId8" imgW="927000" imgH="393480" progId="Equation.DSMT4">
                  <p:embed/>
                </p:oleObj>
              </mc:Choice>
              <mc:Fallback>
                <p:oleObj name="Equation" r:id="rId8" imgW="927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28" y="4941888"/>
                        <a:ext cx="1854200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53098"/>
              </p:ext>
            </p:extLst>
          </p:nvPr>
        </p:nvGraphicFramePr>
        <p:xfrm>
          <a:off x="960512" y="5661025"/>
          <a:ext cx="2819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3" name="Equation" r:id="rId10" imgW="1409400" imgH="393480" progId="Equation.DSMT4">
                  <p:embed/>
                </p:oleObj>
              </mc:Choice>
              <mc:Fallback>
                <p:oleObj name="Equation" r:id="rId10" imgW="1409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512" y="5661025"/>
                        <a:ext cx="2819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6067425" y="5794251"/>
            <a:ext cx="2117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光强极小位置 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868262"/>
              </p:ext>
            </p:extLst>
          </p:nvPr>
        </p:nvGraphicFramePr>
        <p:xfrm>
          <a:off x="1043608" y="3501008"/>
          <a:ext cx="6223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4" name="Equation" r:id="rId12" imgW="3111480" imgH="444240" progId="Equation.DSMT4">
                  <p:embed/>
                </p:oleObj>
              </mc:Choice>
              <mc:Fallback>
                <p:oleObj name="Equation" r:id="rId12" imgW="31114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501008"/>
                        <a:ext cx="62230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31"/>
          <p:cNvSpPr>
            <a:spLocks/>
          </p:cNvSpPr>
          <p:nvPr/>
        </p:nvSpPr>
        <p:spPr bwMode="auto">
          <a:xfrm>
            <a:off x="855663" y="5214392"/>
            <a:ext cx="69850" cy="950912"/>
          </a:xfrm>
          <a:prstGeom prst="leftBrace">
            <a:avLst>
              <a:gd name="adj1" fmla="val 113447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6065838" y="5060826"/>
            <a:ext cx="2117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光强极大位置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3" name="AutoShape 33"/>
          <p:cNvSpPr>
            <a:spLocks/>
          </p:cNvSpPr>
          <p:nvPr/>
        </p:nvSpPr>
        <p:spPr bwMode="auto">
          <a:xfrm>
            <a:off x="838200" y="1772816"/>
            <a:ext cx="71438" cy="1440000"/>
          </a:xfrm>
          <a:prstGeom prst="leftBrace">
            <a:avLst>
              <a:gd name="adj1" fmla="val 96666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247089"/>
              </p:ext>
            </p:extLst>
          </p:nvPr>
        </p:nvGraphicFramePr>
        <p:xfrm>
          <a:off x="4244975" y="5075238"/>
          <a:ext cx="15494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85" name="Equation" r:id="rId14" imgW="774360" imgH="203040" progId="Equation.DSMT4">
                  <p:embed/>
                </p:oleObj>
              </mc:Choice>
              <mc:Fallback>
                <p:oleObj name="Equation" r:id="rId14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5075238"/>
                        <a:ext cx="15494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2447043" y="4479503"/>
            <a:ext cx="52213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（在实际的干涉实验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中：</a:t>
            </a:r>
            <a:r>
              <a:rPr lang="en-US" altLang="zh-CN" sz="2400" i="1" dirty="0" smtClean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x</a:t>
            </a:r>
            <a:r>
              <a:rPr lang="en-US" altLang="zh-CN" sz="2400" dirty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, </a:t>
            </a:r>
            <a:r>
              <a:rPr lang="en-US" altLang="zh-CN" sz="2400" i="1" dirty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 </a:t>
            </a:r>
            <a:r>
              <a:rPr lang="en-US" altLang="zh-CN" sz="2400" b="1" dirty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&lt;&lt;</a:t>
            </a:r>
            <a:r>
              <a:rPr lang="en-US" altLang="zh-CN" sz="2400" dirty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lang="en-US" altLang="zh-CN" sz="2400" i="1" dirty="0" smtClean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）</a:t>
            </a:r>
            <a:endParaRPr lang="en-US" altLang="zh-CN" sz="2400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656138" y="476250"/>
            <a:ext cx="4019552" cy="2304438"/>
            <a:chOff x="4656138" y="476250"/>
            <a:chExt cx="4019552" cy="2304438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flipV="1">
              <a:off x="8259648" y="620688"/>
              <a:ext cx="0" cy="216000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5184777" y="1803408"/>
              <a:ext cx="344963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5180014" y="698507"/>
              <a:ext cx="0" cy="1893889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3449027"/>
                </p:ext>
              </p:extLst>
            </p:nvPr>
          </p:nvGraphicFramePr>
          <p:xfrm>
            <a:off x="5239387" y="668344"/>
            <a:ext cx="2540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86" name="Equation" r:id="rId16" imgW="126720" imgH="139680" progId="Equation.DSMT4">
                    <p:embed/>
                  </p:oleObj>
                </mc:Choice>
                <mc:Fallback>
                  <p:oleObj name="Equation" r:id="rId16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387" y="668344"/>
                          <a:ext cx="2540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4418215"/>
                </p:ext>
              </p:extLst>
            </p:nvPr>
          </p:nvGraphicFramePr>
          <p:xfrm>
            <a:off x="5203827" y="1778008"/>
            <a:ext cx="304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87" name="Equation" r:id="rId18" imgW="152280" imgH="177480" progId="Equation.DSMT4">
                    <p:embed/>
                  </p:oleObj>
                </mc:Choice>
                <mc:Fallback>
                  <p:oleObj name="Equation" r:id="rId18" imgW="15228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3827" y="1778008"/>
                          <a:ext cx="304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630475"/>
                </p:ext>
              </p:extLst>
            </p:nvPr>
          </p:nvGraphicFramePr>
          <p:xfrm>
            <a:off x="8421690" y="1844683"/>
            <a:ext cx="254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88" name="Equation" r:id="rId20" imgW="126720" imgH="126720" progId="Equation.DSMT4">
                    <p:embed/>
                  </p:oleObj>
                </mc:Choice>
                <mc:Fallback>
                  <p:oleObj name="Equation" r:id="rId20" imgW="1267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21690" y="1844683"/>
                          <a:ext cx="2540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7976086"/>
                </p:ext>
              </p:extLst>
            </p:nvPr>
          </p:nvGraphicFramePr>
          <p:xfrm>
            <a:off x="7524328" y="476250"/>
            <a:ext cx="6350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89" name="Equation" r:id="rId22" imgW="317160" imgH="203040" progId="Equation.DSMT4">
                    <p:embed/>
                  </p:oleObj>
                </mc:Choice>
                <mc:Fallback>
                  <p:oleObj name="Equation" r:id="rId22" imgW="31716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4328" y="476250"/>
                          <a:ext cx="6350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5183014" y="941386"/>
              <a:ext cx="3024361" cy="44293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5183014" y="941387"/>
              <a:ext cx="3024361" cy="123805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4568792"/>
                </p:ext>
              </p:extLst>
            </p:nvPr>
          </p:nvGraphicFramePr>
          <p:xfrm>
            <a:off x="6969125" y="1336675"/>
            <a:ext cx="2794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0" name="Equation" r:id="rId24" imgW="139680" imgH="228600" progId="Equation.DSMT4">
                    <p:embed/>
                  </p:oleObj>
                </mc:Choice>
                <mc:Fallback>
                  <p:oleObj name="Equation" r:id="rId24" imgW="13968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9125" y="1336675"/>
                          <a:ext cx="2794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1769360"/>
                </p:ext>
              </p:extLst>
            </p:nvPr>
          </p:nvGraphicFramePr>
          <p:xfrm>
            <a:off x="6529388" y="688975"/>
            <a:ext cx="254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1" name="Equation" r:id="rId26" imgW="126720" imgH="228600" progId="Equation.DSMT4">
                    <p:embed/>
                  </p:oleObj>
                </mc:Choice>
                <mc:Fallback>
                  <p:oleObj name="Equation" r:id="rId26" imgW="12672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9388" y="688975"/>
                          <a:ext cx="254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6745007"/>
                </p:ext>
              </p:extLst>
            </p:nvPr>
          </p:nvGraphicFramePr>
          <p:xfrm>
            <a:off x="4656138" y="1125538"/>
            <a:ext cx="3302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2" name="Equation" r:id="rId28" imgW="164880" imgH="228600" progId="Equation.DSMT4">
                    <p:embed/>
                  </p:oleObj>
                </mc:Choice>
                <mc:Fallback>
                  <p:oleObj name="Equation" r:id="rId28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138" y="1125538"/>
                          <a:ext cx="3302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5180575"/>
                </p:ext>
              </p:extLst>
            </p:nvPr>
          </p:nvGraphicFramePr>
          <p:xfrm>
            <a:off x="4664075" y="1989138"/>
            <a:ext cx="3524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3" name="Equation" r:id="rId30" imgW="177480" imgH="228600" progId="Equation.DSMT4">
                    <p:embed/>
                  </p:oleObj>
                </mc:Choice>
                <mc:Fallback>
                  <p:oleObj name="Equation" r:id="rId30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4075" y="1989138"/>
                          <a:ext cx="352425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V="1">
              <a:off x="5061198" y="1384289"/>
              <a:ext cx="0" cy="792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129014" y="1330326"/>
              <a:ext cx="108000" cy="108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131122" y="2125439"/>
              <a:ext cx="108000" cy="108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9311071"/>
                </p:ext>
              </p:extLst>
            </p:nvPr>
          </p:nvGraphicFramePr>
          <p:xfrm>
            <a:off x="4788024" y="1628800"/>
            <a:ext cx="279360" cy="354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4" name="Equation" r:id="rId32" imgW="139680" imgH="177480" progId="Equation.DSMT4">
                    <p:embed/>
                  </p:oleObj>
                </mc:Choice>
                <mc:Fallback>
                  <p:oleObj name="Equation" r:id="rId32" imgW="13968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8024" y="1628800"/>
                          <a:ext cx="279360" cy="354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椭圆 45"/>
            <p:cNvSpPr/>
            <p:nvPr/>
          </p:nvSpPr>
          <p:spPr>
            <a:xfrm>
              <a:off x="8202478" y="887388"/>
              <a:ext cx="108000" cy="108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Line 7"/>
            <p:cNvSpPr>
              <a:spLocks noChangeShapeType="1"/>
            </p:cNvSpPr>
            <p:nvPr/>
          </p:nvSpPr>
          <p:spPr bwMode="auto">
            <a:xfrm>
              <a:off x="5180014" y="2420888"/>
              <a:ext cx="307646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49" name="对象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0818412"/>
                </p:ext>
              </p:extLst>
            </p:nvPr>
          </p:nvGraphicFramePr>
          <p:xfrm>
            <a:off x="6474048" y="2060848"/>
            <a:ext cx="3302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95" name="Equation" r:id="rId34" imgW="164880" imgH="164880" progId="Equation.DSMT4">
                    <p:embed/>
                  </p:oleObj>
                </mc:Choice>
                <mc:Fallback>
                  <p:oleObj name="Equation" r:id="rId34" imgW="164880" imgH="16488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4048" y="2060848"/>
                          <a:ext cx="330200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4741"/>
              </p:ext>
            </p:extLst>
          </p:nvPr>
        </p:nvGraphicFramePr>
        <p:xfrm>
          <a:off x="4257675" y="5903913"/>
          <a:ext cx="152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296" name="Equation" r:id="rId36" imgW="761760" imgH="203040" progId="Equation.DSMT4">
                  <p:embed/>
                </p:oleObj>
              </mc:Choice>
              <mc:Fallback>
                <p:oleObj name="Equation" r:id="rId36" imgW="761760" imgH="2030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5903913"/>
                        <a:ext cx="152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 autoUpdateAnimBg="0"/>
      <p:bldP spid="31" grpId="0" animBg="1"/>
      <p:bldP spid="32" grpId="0" autoUpdateAnimBg="0"/>
      <p:bldP spid="33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826449"/>
              </p:ext>
            </p:extLst>
          </p:nvPr>
        </p:nvGraphicFramePr>
        <p:xfrm>
          <a:off x="3131840" y="764704"/>
          <a:ext cx="3250800" cy="53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32" name="Equation" r:id="rId3" imgW="1625400" imgH="266400" progId="Equation.DSMT4">
                  <p:embed/>
                </p:oleObj>
              </mc:Choice>
              <mc:Fallback>
                <p:oleObj name="Equation" r:id="rId3" imgW="1625400" imgH="2664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764704"/>
                        <a:ext cx="3250800" cy="53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87351"/>
              </p:ext>
            </p:extLst>
          </p:nvPr>
        </p:nvGraphicFramePr>
        <p:xfrm>
          <a:off x="3130550" y="1413272"/>
          <a:ext cx="2717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33" name="Equation" r:id="rId5" imgW="1358640" imgH="431640" progId="Equation.DSMT4">
                  <p:embed/>
                </p:oleObj>
              </mc:Choice>
              <mc:Fallback>
                <p:oleObj name="Equation" r:id="rId5" imgW="135864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413272"/>
                        <a:ext cx="2717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268536"/>
              </p:ext>
            </p:extLst>
          </p:nvPr>
        </p:nvGraphicFramePr>
        <p:xfrm>
          <a:off x="3182938" y="2421384"/>
          <a:ext cx="40386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34" name="Equation" r:id="rId7" imgW="2019240" imgH="431640" progId="Equation.DSMT4">
                  <p:embed/>
                </p:oleObj>
              </mc:Choice>
              <mc:Fallback>
                <p:oleObj name="Equation" r:id="rId7" imgW="201924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2421384"/>
                        <a:ext cx="40386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746" y="411163"/>
            <a:ext cx="1975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光强分布图</a:t>
            </a: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2916238" y="970979"/>
            <a:ext cx="71437" cy="1080000"/>
          </a:xfrm>
          <a:prstGeom prst="leftBrace">
            <a:avLst>
              <a:gd name="adj1" fmla="val 96667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1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314405"/>
              </p:ext>
            </p:extLst>
          </p:nvPr>
        </p:nvGraphicFramePr>
        <p:xfrm>
          <a:off x="1889919" y="3698628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35" name="公式" r:id="rId9" imgW="1346040" imgH="380880" progId="Equation.3">
                  <p:embed/>
                </p:oleObj>
              </mc:Choice>
              <mc:Fallback>
                <p:oleObj name="公式" r:id="rId9" imgW="13460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919" y="3698628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95559"/>
              </p:ext>
            </p:extLst>
          </p:nvPr>
        </p:nvGraphicFramePr>
        <p:xfrm>
          <a:off x="4592638" y="3450875"/>
          <a:ext cx="2616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36" name="Equation" r:id="rId11" imgW="1307880" imgH="431640" progId="Equation.DSMT4">
                  <p:embed/>
                </p:oleObj>
              </mc:Choice>
              <mc:Fallback>
                <p:oleObj name="Equation" r:id="rId11" imgW="130788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3450875"/>
                        <a:ext cx="2616200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1413658" y="3611951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</a:t>
            </a: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4149962" y="3613756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则</a:t>
            </a:r>
          </a:p>
        </p:txBody>
      </p:sp>
      <p:pic>
        <p:nvPicPr>
          <p:cNvPr id="45" name="Picture 9" descr="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r="11615"/>
          <a:stretch>
            <a:fillRect/>
          </a:stretch>
        </p:blipFill>
        <p:spPr bwMode="auto">
          <a:xfrm>
            <a:off x="4057076" y="4652417"/>
            <a:ext cx="4679950" cy="1512887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10"/>
          <p:cNvGrpSpPr>
            <a:grpSpLocks/>
          </p:cNvGrpSpPr>
          <p:nvPr/>
        </p:nvGrpSpPr>
        <p:grpSpPr bwMode="auto">
          <a:xfrm>
            <a:off x="395536" y="4602507"/>
            <a:ext cx="3401711" cy="1495427"/>
            <a:chOff x="1643" y="255"/>
            <a:chExt cx="2936" cy="942"/>
          </a:xfrm>
        </p:grpSpPr>
        <p:sp>
          <p:nvSpPr>
            <p:cNvPr id="47" name="Line 11"/>
            <p:cNvSpPr>
              <a:spLocks noChangeShapeType="1"/>
            </p:cNvSpPr>
            <p:nvPr/>
          </p:nvSpPr>
          <p:spPr bwMode="auto">
            <a:xfrm>
              <a:off x="1643" y="923"/>
              <a:ext cx="2777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2842" y="255"/>
              <a:ext cx="183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I</a:t>
              </a:r>
              <a:endPara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2039" y="711"/>
              <a:ext cx="306" cy="211"/>
            </a:xfrm>
            <a:custGeom>
              <a:avLst/>
              <a:gdLst>
                <a:gd name="T0" fmla="*/ 19731 w 20000"/>
                <a:gd name="T1" fmla="*/ 1481 h 20000"/>
                <a:gd name="T2" fmla="*/ 19313 w 20000"/>
                <a:gd name="T3" fmla="*/ 2656 h 20000"/>
                <a:gd name="T4" fmla="*/ 18866 w 20000"/>
                <a:gd name="T5" fmla="*/ 3883 h 20000"/>
                <a:gd name="T6" fmla="*/ 18448 w 20000"/>
                <a:gd name="T7" fmla="*/ 5057 h 20000"/>
                <a:gd name="T8" fmla="*/ 17940 w 20000"/>
                <a:gd name="T9" fmla="*/ 6232 h 20000"/>
                <a:gd name="T10" fmla="*/ 17493 w 20000"/>
                <a:gd name="T11" fmla="*/ 7356 h 20000"/>
                <a:gd name="T12" fmla="*/ 17075 w 20000"/>
                <a:gd name="T13" fmla="*/ 8480 h 20000"/>
                <a:gd name="T14" fmla="*/ 16597 w 20000"/>
                <a:gd name="T15" fmla="*/ 9630 h 20000"/>
                <a:gd name="T16" fmla="*/ 16179 w 20000"/>
                <a:gd name="T17" fmla="*/ 10702 h 20000"/>
                <a:gd name="T18" fmla="*/ 15731 w 20000"/>
                <a:gd name="T19" fmla="*/ 11724 h 20000"/>
                <a:gd name="T20" fmla="*/ 15313 w 20000"/>
                <a:gd name="T21" fmla="*/ 12720 h 20000"/>
                <a:gd name="T22" fmla="*/ 14836 w 20000"/>
                <a:gd name="T23" fmla="*/ 13640 h 20000"/>
                <a:gd name="T24" fmla="*/ 14418 w 20000"/>
                <a:gd name="T25" fmla="*/ 14534 h 20000"/>
                <a:gd name="T26" fmla="*/ 13940 w 20000"/>
                <a:gd name="T27" fmla="*/ 15402 h 20000"/>
                <a:gd name="T28" fmla="*/ 13552 w 20000"/>
                <a:gd name="T29" fmla="*/ 16194 h 20000"/>
                <a:gd name="T30" fmla="*/ 13104 w 20000"/>
                <a:gd name="T31" fmla="*/ 16935 h 20000"/>
                <a:gd name="T32" fmla="*/ 12657 w 20000"/>
                <a:gd name="T33" fmla="*/ 17573 h 20000"/>
                <a:gd name="T34" fmla="*/ 12239 w 20000"/>
                <a:gd name="T35" fmla="*/ 18161 h 20000"/>
                <a:gd name="T36" fmla="*/ 11791 w 20000"/>
                <a:gd name="T37" fmla="*/ 18646 h 20000"/>
                <a:gd name="T38" fmla="*/ 11373 w 20000"/>
                <a:gd name="T39" fmla="*/ 19080 h 20000"/>
                <a:gd name="T40" fmla="*/ 10955 w 20000"/>
                <a:gd name="T41" fmla="*/ 19489 h 20000"/>
                <a:gd name="T42" fmla="*/ 10537 w 20000"/>
                <a:gd name="T43" fmla="*/ 19719 h 20000"/>
                <a:gd name="T44" fmla="*/ 10060 w 20000"/>
                <a:gd name="T45" fmla="*/ 19872 h 20000"/>
                <a:gd name="T46" fmla="*/ 9672 w 20000"/>
                <a:gd name="T47" fmla="*/ 19974 h 20000"/>
                <a:gd name="T48" fmla="*/ 9254 w 20000"/>
                <a:gd name="T49" fmla="*/ 19923 h 20000"/>
                <a:gd name="T50" fmla="*/ 8866 w 20000"/>
                <a:gd name="T51" fmla="*/ 19770 h 20000"/>
                <a:gd name="T52" fmla="*/ 8418 w 20000"/>
                <a:gd name="T53" fmla="*/ 19438 h 20000"/>
                <a:gd name="T54" fmla="*/ 8000 w 20000"/>
                <a:gd name="T55" fmla="*/ 19004 h 20000"/>
                <a:gd name="T56" fmla="*/ 7493 w 20000"/>
                <a:gd name="T57" fmla="*/ 18416 h 20000"/>
                <a:gd name="T58" fmla="*/ 7045 w 20000"/>
                <a:gd name="T59" fmla="*/ 17727 h 20000"/>
                <a:gd name="T60" fmla="*/ 6597 w 20000"/>
                <a:gd name="T61" fmla="*/ 16884 h 20000"/>
                <a:gd name="T62" fmla="*/ 6090 w 20000"/>
                <a:gd name="T63" fmla="*/ 15990 h 20000"/>
                <a:gd name="T64" fmla="*/ 5672 w 20000"/>
                <a:gd name="T65" fmla="*/ 15019 h 20000"/>
                <a:gd name="T66" fmla="*/ 5224 w 20000"/>
                <a:gd name="T67" fmla="*/ 13997 h 20000"/>
                <a:gd name="T68" fmla="*/ 4746 w 20000"/>
                <a:gd name="T69" fmla="*/ 12899 h 20000"/>
                <a:gd name="T70" fmla="*/ 4269 w 20000"/>
                <a:gd name="T71" fmla="*/ 11775 h 20000"/>
                <a:gd name="T72" fmla="*/ 3881 w 20000"/>
                <a:gd name="T73" fmla="*/ 10600 h 20000"/>
                <a:gd name="T74" fmla="*/ 3433 w 20000"/>
                <a:gd name="T75" fmla="*/ 9476 h 20000"/>
                <a:gd name="T76" fmla="*/ 2985 w 20000"/>
                <a:gd name="T77" fmla="*/ 8352 h 20000"/>
                <a:gd name="T78" fmla="*/ 2627 w 20000"/>
                <a:gd name="T79" fmla="*/ 7203 h 20000"/>
                <a:gd name="T80" fmla="*/ 2239 w 20000"/>
                <a:gd name="T81" fmla="*/ 6130 h 20000"/>
                <a:gd name="T82" fmla="*/ 1821 w 20000"/>
                <a:gd name="T83" fmla="*/ 5057 h 20000"/>
                <a:gd name="T84" fmla="*/ 1493 w 20000"/>
                <a:gd name="T85" fmla="*/ 4036 h 20000"/>
                <a:gd name="T86" fmla="*/ 1164 w 20000"/>
                <a:gd name="T87" fmla="*/ 3091 h 20000"/>
                <a:gd name="T88" fmla="*/ 866 w 20000"/>
                <a:gd name="T89" fmla="*/ 2197 h 20000"/>
                <a:gd name="T90" fmla="*/ 567 w 20000"/>
                <a:gd name="T91" fmla="*/ 1430 h 20000"/>
                <a:gd name="T92" fmla="*/ 299 w 20000"/>
                <a:gd name="T93" fmla="*/ 792 h 20000"/>
                <a:gd name="T94" fmla="*/ 90 w 20000"/>
                <a:gd name="T95" fmla="*/ 153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2344" y="519"/>
              <a:ext cx="279" cy="211"/>
            </a:xfrm>
            <a:custGeom>
              <a:avLst/>
              <a:gdLst>
                <a:gd name="T0" fmla="*/ 197 w 20000"/>
                <a:gd name="T1" fmla="*/ 18493 h 20000"/>
                <a:gd name="T2" fmla="*/ 657 w 20000"/>
                <a:gd name="T3" fmla="*/ 17318 h 20000"/>
                <a:gd name="T4" fmla="*/ 1084 w 20000"/>
                <a:gd name="T5" fmla="*/ 16092 h 20000"/>
                <a:gd name="T6" fmla="*/ 1544 w 20000"/>
                <a:gd name="T7" fmla="*/ 14917 h 20000"/>
                <a:gd name="T8" fmla="*/ 2003 w 20000"/>
                <a:gd name="T9" fmla="*/ 13742 h 20000"/>
                <a:gd name="T10" fmla="*/ 2430 w 20000"/>
                <a:gd name="T11" fmla="*/ 12618 h 20000"/>
                <a:gd name="T12" fmla="*/ 2857 w 20000"/>
                <a:gd name="T13" fmla="*/ 11494 h 20000"/>
                <a:gd name="T14" fmla="*/ 3383 w 20000"/>
                <a:gd name="T15" fmla="*/ 10345 h 20000"/>
                <a:gd name="T16" fmla="*/ 3810 w 20000"/>
                <a:gd name="T17" fmla="*/ 9272 h 20000"/>
                <a:gd name="T18" fmla="*/ 4236 w 20000"/>
                <a:gd name="T19" fmla="*/ 8250 h 20000"/>
                <a:gd name="T20" fmla="*/ 4663 w 20000"/>
                <a:gd name="T21" fmla="*/ 7254 h 20000"/>
                <a:gd name="T22" fmla="*/ 5090 w 20000"/>
                <a:gd name="T23" fmla="*/ 6335 h 20000"/>
                <a:gd name="T24" fmla="*/ 5517 w 20000"/>
                <a:gd name="T25" fmla="*/ 5441 h 20000"/>
                <a:gd name="T26" fmla="*/ 6010 w 20000"/>
                <a:gd name="T27" fmla="*/ 4572 h 20000"/>
                <a:gd name="T28" fmla="*/ 6404 w 20000"/>
                <a:gd name="T29" fmla="*/ 3780 h 20000"/>
                <a:gd name="T30" fmla="*/ 6864 w 20000"/>
                <a:gd name="T31" fmla="*/ 3040 h 20000"/>
                <a:gd name="T32" fmla="*/ 7323 w 20000"/>
                <a:gd name="T33" fmla="*/ 2401 h 20000"/>
                <a:gd name="T34" fmla="*/ 7685 w 20000"/>
                <a:gd name="T35" fmla="*/ 1814 h 20000"/>
                <a:gd name="T36" fmla="*/ 8210 w 20000"/>
                <a:gd name="T37" fmla="*/ 1328 h 20000"/>
                <a:gd name="T38" fmla="*/ 8604 w 20000"/>
                <a:gd name="T39" fmla="*/ 894 h 20000"/>
                <a:gd name="T40" fmla="*/ 9064 w 20000"/>
                <a:gd name="T41" fmla="*/ 485 h 20000"/>
                <a:gd name="T42" fmla="*/ 9425 w 20000"/>
                <a:gd name="T43" fmla="*/ 255 h 20000"/>
                <a:gd name="T44" fmla="*/ 9885 w 20000"/>
                <a:gd name="T45" fmla="*/ 102 h 20000"/>
                <a:gd name="T46" fmla="*/ 10246 w 20000"/>
                <a:gd name="T47" fmla="*/ 0 h 20000"/>
                <a:gd name="T48" fmla="*/ 10739 w 20000"/>
                <a:gd name="T49" fmla="*/ 51 h 20000"/>
                <a:gd name="T50" fmla="*/ 11100 w 20000"/>
                <a:gd name="T51" fmla="*/ 204 h 20000"/>
                <a:gd name="T52" fmla="*/ 11527 w 20000"/>
                <a:gd name="T53" fmla="*/ 536 h 20000"/>
                <a:gd name="T54" fmla="*/ 12020 w 20000"/>
                <a:gd name="T55" fmla="*/ 971 h 20000"/>
                <a:gd name="T56" fmla="*/ 12447 w 20000"/>
                <a:gd name="T57" fmla="*/ 1558 h 20000"/>
                <a:gd name="T58" fmla="*/ 12906 w 20000"/>
                <a:gd name="T59" fmla="*/ 2248 h 20000"/>
                <a:gd name="T60" fmla="*/ 13366 w 20000"/>
                <a:gd name="T61" fmla="*/ 3091 h 20000"/>
                <a:gd name="T62" fmla="*/ 13892 w 20000"/>
                <a:gd name="T63" fmla="*/ 3985 h 20000"/>
                <a:gd name="T64" fmla="*/ 14286 w 20000"/>
                <a:gd name="T65" fmla="*/ 4955 h 20000"/>
                <a:gd name="T66" fmla="*/ 14713 w 20000"/>
                <a:gd name="T67" fmla="*/ 5977 h 20000"/>
                <a:gd name="T68" fmla="*/ 15205 w 20000"/>
                <a:gd name="T69" fmla="*/ 7075 h 20000"/>
                <a:gd name="T70" fmla="*/ 15731 w 20000"/>
                <a:gd name="T71" fmla="*/ 8199 h 20000"/>
                <a:gd name="T72" fmla="*/ 16092 w 20000"/>
                <a:gd name="T73" fmla="*/ 9374 h 20000"/>
                <a:gd name="T74" fmla="*/ 16486 w 20000"/>
                <a:gd name="T75" fmla="*/ 10498 h 20000"/>
                <a:gd name="T76" fmla="*/ 16913 w 20000"/>
                <a:gd name="T77" fmla="*/ 11622 h 20000"/>
                <a:gd name="T78" fmla="*/ 17340 w 20000"/>
                <a:gd name="T79" fmla="*/ 12771 h 20000"/>
                <a:gd name="T80" fmla="*/ 17734 w 20000"/>
                <a:gd name="T81" fmla="*/ 13844 h 20000"/>
                <a:gd name="T82" fmla="*/ 18128 w 20000"/>
                <a:gd name="T83" fmla="*/ 14917 h 20000"/>
                <a:gd name="T84" fmla="*/ 18456 w 20000"/>
                <a:gd name="T85" fmla="*/ 15964 h 20000"/>
                <a:gd name="T86" fmla="*/ 18752 w 20000"/>
                <a:gd name="T87" fmla="*/ 16884 h 20000"/>
                <a:gd name="T88" fmla="*/ 19048 w 20000"/>
                <a:gd name="T89" fmla="*/ 17778 h 20000"/>
                <a:gd name="T90" fmla="*/ 19409 w 20000"/>
                <a:gd name="T91" fmla="*/ 18544 h 20000"/>
                <a:gd name="T92" fmla="*/ 19672 w 20000"/>
                <a:gd name="T93" fmla="*/ 19183 h 20000"/>
                <a:gd name="T94" fmla="*/ 19869 w 20000"/>
                <a:gd name="T95" fmla="*/ 1982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2617" y="709"/>
              <a:ext cx="279" cy="210"/>
            </a:xfrm>
            <a:custGeom>
              <a:avLst/>
              <a:gdLst>
                <a:gd name="T0" fmla="*/ 197 w 20000"/>
                <a:gd name="T1" fmla="*/ 1533 h 20000"/>
                <a:gd name="T2" fmla="*/ 657 w 20000"/>
                <a:gd name="T3" fmla="*/ 2708 h 20000"/>
                <a:gd name="T4" fmla="*/ 1084 w 20000"/>
                <a:gd name="T5" fmla="*/ 3934 h 20000"/>
                <a:gd name="T6" fmla="*/ 1544 w 20000"/>
                <a:gd name="T7" fmla="*/ 5109 h 20000"/>
                <a:gd name="T8" fmla="*/ 2003 w 20000"/>
                <a:gd name="T9" fmla="*/ 6284 h 20000"/>
                <a:gd name="T10" fmla="*/ 2430 w 20000"/>
                <a:gd name="T11" fmla="*/ 7407 h 20000"/>
                <a:gd name="T12" fmla="*/ 2857 w 20000"/>
                <a:gd name="T13" fmla="*/ 8531 h 20000"/>
                <a:gd name="T14" fmla="*/ 3383 w 20000"/>
                <a:gd name="T15" fmla="*/ 9630 h 20000"/>
                <a:gd name="T16" fmla="*/ 3810 w 20000"/>
                <a:gd name="T17" fmla="*/ 10754 h 20000"/>
                <a:gd name="T18" fmla="*/ 4236 w 20000"/>
                <a:gd name="T19" fmla="*/ 11775 h 20000"/>
                <a:gd name="T20" fmla="*/ 4663 w 20000"/>
                <a:gd name="T21" fmla="*/ 12771 h 20000"/>
                <a:gd name="T22" fmla="*/ 5090 w 20000"/>
                <a:gd name="T23" fmla="*/ 13640 h 20000"/>
                <a:gd name="T24" fmla="*/ 5517 w 20000"/>
                <a:gd name="T25" fmla="*/ 14585 h 20000"/>
                <a:gd name="T26" fmla="*/ 6010 w 20000"/>
                <a:gd name="T27" fmla="*/ 15453 h 20000"/>
                <a:gd name="T28" fmla="*/ 6404 w 20000"/>
                <a:gd name="T29" fmla="*/ 16194 h 20000"/>
                <a:gd name="T30" fmla="*/ 6864 w 20000"/>
                <a:gd name="T31" fmla="*/ 16935 h 20000"/>
                <a:gd name="T32" fmla="*/ 7323 w 20000"/>
                <a:gd name="T33" fmla="*/ 17573 h 20000"/>
                <a:gd name="T34" fmla="*/ 7685 w 20000"/>
                <a:gd name="T35" fmla="*/ 18212 h 20000"/>
                <a:gd name="T36" fmla="*/ 8210 w 20000"/>
                <a:gd name="T37" fmla="*/ 18697 h 20000"/>
                <a:gd name="T38" fmla="*/ 8604 w 20000"/>
                <a:gd name="T39" fmla="*/ 19132 h 20000"/>
                <a:gd name="T40" fmla="*/ 9064 w 20000"/>
                <a:gd name="T41" fmla="*/ 19489 h 20000"/>
                <a:gd name="T42" fmla="*/ 9425 w 20000"/>
                <a:gd name="T43" fmla="*/ 19719 h 20000"/>
                <a:gd name="T44" fmla="*/ 9885 w 20000"/>
                <a:gd name="T45" fmla="*/ 19923 h 20000"/>
                <a:gd name="T46" fmla="*/ 10246 w 20000"/>
                <a:gd name="T47" fmla="*/ 19974 h 20000"/>
                <a:gd name="T48" fmla="*/ 10739 w 20000"/>
                <a:gd name="T49" fmla="*/ 19974 h 20000"/>
                <a:gd name="T50" fmla="*/ 11100 w 20000"/>
                <a:gd name="T51" fmla="*/ 19821 h 20000"/>
                <a:gd name="T52" fmla="*/ 11626 w 20000"/>
                <a:gd name="T53" fmla="*/ 19489 h 20000"/>
                <a:gd name="T54" fmla="*/ 12020 w 20000"/>
                <a:gd name="T55" fmla="*/ 19055 h 20000"/>
                <a:gd name="T56" fmla="*/ 12447 w 20000"/>
                <a:gd name="T57" fmla="*/ 18467 h 20000"/>
                <a:gd name="T58" fmla="*/ 12906 w 20000"/>
                <a:gd name="T59" fmla="*/ 17727 h 20000"/>
                <a:gd name="T60" fmla="*/ 13366 w 20000"/>
                <a:gd name="T61" fmla="*/ 16884 h 20000"/>
                <a:gd name="T62" fmla="*/ 13892 w 20000"/>
                <a:gd name="T63" fmla="*/ 16041 h 20000"/>
                <a:gd name="T64" fmla="*/ 14286 w 20000"/>
                <a:gd name="T65" fmla="*/ 15070 h 20000"/>
                <a:gd name="T66" fmla="*/ 14713 w 20000"/>
                <a:gd name="T67" fmla="*/ 13997 h 20000"/>
                <a:gd name="T68" fmla="*/ 15205 w 20000"/>
                <a:gd name="T69" fmla="*/ 12950 h 20000"/>
                <a:gd name="T70" fmla="*/ 15731 w 20000"/>
                <a:gd name="T71" fmla="*/ 11775 h 20000"/>
                <a:gd name="T72" fmla="*/ 16092 w 20000"/>
                <a:gd name="T73" fmla="*/ 10651 h 20000"/>
                <a:gd name="T74" fmla="*/ 16552 w 20000"/>
                <a:gd name="T75" fmla="*/ 9527 h 20000"/>
                <a:gd name="T76" fmla="*/ 16913 w 20000"/>
                <a:gd name="T77" fmla="*/ 8352 h 20000"/>
                <a:gd name="T78" fmla="*/ 17340 w 20000"/>
                <a:gd name="T79" fmla="*/ 7203 h 20000"/>
                <a:gd name="T80" fmla="*/ 17734 w 20000"/>
                <a:gd name="T81" fmla="*/ 6130 h 20000"/>
                <a:gd name="T82" fmla="*/ 18128 w 20000"/>
                <a:gd name="T83" fmla="*/ 5057 h 20000"/>
                <a:gd name="T84" fmla="*/ 18456 w 20000"/>
                <a:gd name="T85" fmla="*/ 4061 h 20000"/>
                <a:gd name="T86" fmla="*/ 18752 w 20000"/>
                <a:gd name="T87" fmla="*/ 3142 h 20000"/>
                <a:gd name="T88" fmla="*/ 19048 w 20000"/>
                <a:gd name="T89" fmla="*/ 2248 h 20000"/>
                <a:gd name="T90" fmla="*/ 19409 w 20000"/>
                <a:gd name="T91" fmla="*/ 1430 h 20000"/>
                <a:gd name="T92" fmla="*/ 19672 w 20000"/>
                <a:gd name="T93" fmla="*/ 843 h 20000"/>
                <a:gd name="T94" fmla="*/ 19869 w 20000"/>
                <a:gd name="T95" fmla="*/ 204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2890" y="519"/>
              <a:ext cx="280" cy="211"/>
            </a:xfrm>
            <a:custGeom>
              <a:avLst/>
              <a:gdLst>
                <a:gd name="T0" fmla="*/ 197 w 20000"/>
                <a:gd name="T1" fmla="*/ 18493 h 20000"/>
                <a:gd name="T2" fmla="*/ 657 w 20000"/>
                <a:gd name="T3" fmla="*/ 17318 h 20000"/>
                <a:gd name="T4" fmla="*/ 1084 w 20000"/>
                <a:gd name="T5" fmla="*/ 16092 h 20000"/>
                <a:gd name="T6" fmla="*/ 1544 w 20000"/>
                <a:gd name="T7" fmla="*/ 14917 h 20000"/>
                <a:gd name="T8" fmla="*/ 2003 w 20000"/>
                <a:gd name="T9" fmla="*/ 13742 h 20000"/>
                <a:gd name="T10" fmla="*/ 2430 w 20000"/>
                <a:gd name="T11" fmla="*/ 12618 h 20000"/>
                <a:gd name="T12" fmla="*/ 2857 w 20000"/>
                <a:gd name="T13" fmla="*/ 11494 h 20000"/>
                <a:gd name="T14" fmla="*/ 3383 w 20000"/>
                <a:gd name="T15" fmla="*/ 10345 h 20000"/>
                <a:gd name="T16" fmla="*/ 3810 w 20000"/>
                <a:gd name="T17" fmla="*/ 9272 h 20000"/>
                <a:gd name="T18" fmla="*/ 4236 w 20000"/>
                <a:gd name="T19" fmla="*/ 8250 h 20000"/>
                <a:gd name="T20" fmla="*/ 4663 w 20000"/>
                <a:gd name="T21" fmla="*/ 7254 h 20000"/>
                <a:gd name="T22" fmla="*/ 5090 w 20000"/>
                <a:gd name="T23" fmla="*/ 6335 h 20000"/>
                <a:gd name="T24" fmla="*/ 5517 w 20000"/>
                <a:gd name="T25" fmla="*/ 5441 h 20000"/>
                <a:gd name="T26" fmla="*/ 6010 w 20000"/>
                <a:gd name="T27" fmla="*/ 4572 h 20000"/>
                <a:gd name="T28" fmla="*/ 6404 w 20000"/>
                <a:gd name="T29" fmla="*/ 3780 h 20000"/>
                <a:gd name="T30" fmla="*/ 6864 w 20000"/>
                <a:gd name="T31" fmla="*/ 3040 h 20000"/>
                <a:gd name="T32" fmla="*/ 7323 w 20000"/>
                <a:gd name="T33" fmla="*/ 2401 h 20000"/>
                <a:gd name="T34" fmla="*/ 7685 w 20000"/>
                <a:gd name="T35" fmla="*/ 1814 h 20000"/>
                <a:gd name="T36" fmla="*/ 8210 w 20000"/>
                <a:gd name="T37" fmla="*/ 1328 h 20000"/>
                <a:gd name="T38" fmla="*/ 8604 w 20000"/>
                <a:gd name="T39" fmla="*/ 894 h 20000"/>
                <a:gd name="T40" fmla="*/ 9064 w 20000"/>
                <a:gd name="T41" fmla="*/ 485 h 20000"/>
                <a:gd name="T42" fmla="*/ 9425 w 20000"/>
                <a:gd name="T43" fmla="*/ 255 h 20000"/>
                <a:gd name="T44" fmla="*/ 9885 w 20000"/>
                <a:gd name="T45" fmla="*/ 102 h 20000"/>
                <a:gd name="T46" fmla="*/ 10246 w 20000"/>
                <a:gd name="T47" fmla="*/ 0 h 20000"/>
                <a:gd name="T48" fmla="*/ 10739 w 20000"/>
                <a:gd name="T49" fmla="*/ 51 h 20000"/>
                <a:gd name="T50" fmla="*/ 11100 w 20000"/>
                <a:gd name="T51" fmla="*/ 204 h 20000"/>
                <a:gd name="T52" fmla="*/ 11527 w 20000"/>
                <a:gd name="T53" fmla="*/ 536 h 20000"/>
                <a:gd name="T54" fmla="*/ 12020 w 20000"/>
                <a:gd name="T55" fmla="*/ 971 h 20000"/>
                <a:gd name="T56" fmla="*/ 12447 w 20000"/>
                <a:gd name="T57" fmla="*/ 1558 h 20000"/>
                <a:gd name="T58" fmla="*/ 12906 w 20000"/>
                <a:gd name="T59" fmla="*/ 2248 h 20000"/>
                <a:gd name="T60" fmla="*/ 13366 w 20000"/>
                <a:gd name="T61" fmla="*/ 3091 h 20000"/>
                <a:gd name="T62" fmla="*/ 13892 w 20000"/>
                <a:gd name="T63" fmla="*/ 3985 h 20000"/>
                <a:gd name="T64" fmla="*/ 14286 w 20000"/>
                <a:gd name="T65" fmla="*/ 4955 h 20000"/>
                <a:gd name="T66" fmla="*/ 14713 w 20000"/>
                <a:gd name="T67" fmla="*/ 5977 h 20000"/>
                <a:gd name="T68" fmla="*/ 15205 w 20000"/>
                <a:gd name="T69" fmla="*/ 7075 h 20000"/>
                <a:gd name="T70" fmla="*/ 15731 w 20000"/>
                <a:gd name="T71" fmla="*/ 8199 h 20000"/>
                <a:gd name="T72" fmla="*/ 16092 w 20000"/>
                <a:gd name="T73" fmla="*/ 9374 h 20000"/>
                <a:gd name="T74" fmla="*/ 16486 w 20000"/>
                <a:gd name="T75" fmla="*/ 10498 h 20000"/>
                <a:gd name="T76" fmla="*/ 16913 w 20000"/>
                <a:gd name="T77" fmla="*/ 11622 h 20000"/>
                <a:gd name="T78" fmla="*/ 17340 w 20000"/>
                <a:gd name="T79" fmla="*/ 12771 h 20000"/>
                <a:gd name="T80" fmla="*/ 17734 w 20000"/>
                <a:gd name="T81" fmla="*/ 13844 h 20000"/>
                <a:gd name="T82" fmla="*/ 18128 w 20000"/>
                <a:gd name="T83" fmla="*/ 14917 h 20000"/>
                <a:gd name="T84" fmla="*/ 18456 w 20000"/>
                <a:gd name="T85" fmla="*/ 15964 h 20000"/>
                <a:gd name="T86" fmla="*/ 18752 w 20000"/>
                <a:gd name="T87" fmla="*/ 16884 h 20000"/>
                <a:gd name="T88" fmla="*/ 19048 w 20000"/>
                <a:gd name="T89" fmla="*/ 17778 h 20000"/>
                <a:gd name="T90" fmla="*/ 19409 w 20000"/>
                <a:gd name="T91" fmla="*/ 18544 h 20000"/>
                <a:gd name="T92" fmla="*/ 19672 w 20000"/>
                <a:gd name="T93" fmla="*/ 19183 h 20000"/>
                <a:gd name="T94" fmla="*/ 19869 w 20000"/>
                <a:gd name="T95" fmla="*/ 1982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3163" y="709"/>
              <a:ext cx="279" cy="210"/>
            </a:xfrm>
            <a:custGeom>
              <a:avLst/>
              <a:gdLst>
                <a:gd name="T0" fmla="*/ 197 w 20000"/>
                <a:gd name="T1" fmla="*/ 1533 h 20000"/>
                <a:gd name="T2" fmla="*/ 657 w 20000"/>
                <a:gd name="T3" fmla="*/ 2708 h 20000"/>
                <a:gd name="T4" fmla="*/ 1084 w 20000"/>
                <a:gd name="T5" fmla="*/ 3934 h 20000"/>
                <a:gd name="T6" fmla="*/ 1544 w 20000"/>
                <a:gd name="T7" fmla="*/ 5109 h 20000"/>
                <a:gd name="T8" fmla="*/ 2003 w 20000"/>
                <a:gd name="T9" fmla="*/ 6284 h 20000"/>
                <a:gd name="T10" fmla="*/ 2430 w 20000"/>
                <a:gd name="T11" fmla="*/ 7407 h 20000"/>
                <a:gd name="T12" fmla="*/ 2857 w 20000"/>
                <a:gd name="T13" fmla="*/ 8531 h 20000"/>
                <a:gd name="T14" fmla="*/ 3383 w 20000"/>
                <a:gd name="T15" fmla="*/ 9630 h 20000"/>
                <a:gd name="T16" fmla="*/ 3810 w 20000"/>
                <a:gd name="T17" fmla="*/ 10754 h 20000"/>
                <a:gd name="T18" fmla="*/ 4236 w 20000"/>
                <a:gd name="T19" fmla="*/ 11775 h 20000"/>
                <a:gd name="T20" fmla="*/ 4663 w 20000"/>
                <a:gd name="T21" fmla="*/ 12771 h 20000"/>
                <a:gd name="T22" fmla="*/ 5090 w 20000"/>
                <a:gd name="T23" fmla="*/ 13640 h 20000"/>
                <a:gd name="T24" fmla="*/ 5517 w 20000"/>
                <a:gd name="T25" fmla="*/ 14585 h 20000"/>
                <a:gd name="T26" fmla="*/ 6010 w 20000"/>
                <a:gd name="T27" fmla="*/ 15453 h 20000"/>
                <a:gd name="T28" fmla="*/ 6404 w 20000"/>
                <a:gd name="T29" fmla="*/ 16194 h 20000"/>
                <a:gd name="T30" fmla="*/ 6864 w 20000"/>
                <a:gd name="T31" fmla="*/ 16935 h 20000"/>
                <a:gd name="T32" fmla="*/ 7323 w 20000"/>
                <a:gd name="T33" fmla="*/ 17573 h 20000"/>
                <a:gd name="T34" fmla="*/ 7685 w 20000"/>
                <a:gd name="T35" fmla="*/ 18212 h 20000"/>
                <a:gd name="T36" fmla="*/ 8210 w 20000"/>
                <a:gd name="T37" fmla="*/ 18697 h 20000"/>
                <a:gd name="T38" fmla="*/ 8604 w 20000"/>
                <a:gd name="T39" fmla="*/ 19132 h 20000"/>
                <a:gd name="T40" fmla="*/ 9064 w 20000"/>
                <a:gd name="T41" fmla="*/ 19489 h 20000"/>
                <a:gd name="T42" fmla="*/ 9425 w 20000"/>
                <a:gd name="T43" fmla="*/ 19719 h 20000"/>
                <a:gd name="T44" fmla="*/ 9885 w 20000"/>
                <a:gd name="T45" fmla="*/ 19923 h 20000"/>
                <a:gd name="T46" fmla="*/ 10246 w 20000"/>
                <a:gd name="T47" fmla="*/ 19974 h 20000"/>
                <a:gd name="T48" fmla="*/ 10739 w 20000"/>
                <a:gd name="T49" fmla="*/ 19974 h 20000"/>
                <a:gd name="T50" fmla="*/ 11100 w 20000"/>
                <a:gd name="T51" fmla="*/ 19821 h 20000"/>
                <a:gd name="T52" fmla="*/ 11626 w 20000"/>
                <a:gd name="T53" fmla="*/ 19489 h 20000"/>
                <a:gd name="T54" fmla="*/ 12020 w 20000"/>
                <a:gd name="T55" fmla="*/ 19055 h 20000"/>
                <a:gd name="T56" fmla="*/ 12447 w 20000"/>
                <a:gd name="T57" fmla="*/ 18467 h 20000"/>
                <a:gd name="T58" fmla="*/ 12906 w 20000"/>
                <a:gd name="T59" fmla="*/ 17727 h 20000"/>
                <a:gd name="T60" fmla="*/ 13366 w 20000"/>
                <a:gd name="T61" fmla="*/ 16884 h 20000"/>
                <a:gd name="T62" fmla="*/ 13892 w 20000"/>
                <a:gd name="T63" fmla="*/ 16041 h 20000"/>
                <a:gd name="T64" fmla="*/ 14286 w 20000"/>
                <a:gd name="T65" fmla="*/ 15070 h 20000"/>
                <a:gd name="T66" fmla="*/ 14713 w 20000"/>
                <a:gd name="T67" fmla="*/ 13997 h 20000"/>
                <a:gd name="T68" fmla="*/ 15205 w 20000"/>
                <a:gd name="T69" fmla="*/ 12950 h 20000"/>
                <a:gd name="T70" fmla="*/ 15731 w 20000"/>
                <a:gd name="T71" fmla="*/ 11775 h 20000"/>
                <a:gd name="T72" fmla="*/ 16092 w 20000"/>
                <a:gd name="T73" fmla="*/ 10651 h 20000"/>
                <a:gd name="T74" fmla="*/ 16552 w 20000"/>
                <a:gd name="T75" fmla="*/ 9527 h 20000"/>
                <a:gd name="T76" fmla="*/ 16913 w 20000"/>
                <a:gd name="T77" fmla="*/ 8352 h 20000"/>
                <a:gd name="T78" fmla="*/ 17340 w 20000"/>
                <a:gd name="T79" fmla="*/ 7203 h 20000"/>
                <a:gd name="T80" fmla="*/ 17734 w 20000"/>
                <a:gd name="T81" fmla="*/ 6130 h 20000"/>
                <a:gd name="T82" fmla="*/ 18128 w 20000"/>
                <a:gd name="T83" fmla="*/ 5057 h 20000"/>
                <a:gd name="T84" fmla="*/ 18456 w 20000"/>
                <a:gd name="T85" fmla="*/ 4061 h 20000"/>
                <a:gd name="T86" fmla="*/ 18752 w 20000"/>
                <a:gd name="T87" fmla="*/ 3142 h 20000"/>
                <a:gd name="T88" fmla="*/ 19048 w 20000"/>
                <a:gd name="T89" fmla="*/ 2248 h 20000"/>
                <a:gd name="T90" fmla="*/ 19409 w 20000"/>
                <a:gd name="T91" fmla="*/ 1430 h 20000"/>
                <a:gd name="T92" fmla="*/ 19672 w 20000"/>
                <a:gd name="T93" fmla="*/ 843 h 20000"/>
                <a:gd name="T94" fmla="*/ 19869 w 20000"/>
                <a:gd name="T95" fmla="*/ 204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Freeform 18"/>
            <p:cNvSpPr>
              <a:spLocks/>
            </p:cNvSpPr>
            <p:nvPr/>
          </p:nvSpPr>
          <p:spPr bwMode="auto">
            <a:xfrm>
              <a:off x="3442" y="512"/>
              <a:ext cx="278" cy="210"/>
            </a:xfrm>
            <a:custGeom>
              <a:avLst/>
              <a:gdLst>
                <a:gd name="T0" fmla="*/ 197 w 20000"/>
                <a:gd name="T1" fmla="*/ 18493 h 20000"/>
                <a:gd name="T2" fmla="*/ 657 w 20000"/>
                <a:gd name="T3" fmla="*/ 17318 h 20000"/>
                <a:gd name="T4" fmla="*/ 1084 w 20000"/>
                <a:gd name="T5" fmla="*/ 16092 h 20000"/>
                <a:gd name="T6" fmla="*/ 1544 w 20000"/>
                <a:gd name="T7" fmla="*/ 14917 h 20000"/>
                <a:gd name="T8" fmla="*/ 2003 w 20000"/>
                <a:gd name="T9" fmla="*/ 13742 h 20000"/>
                <a:gd name="T10" fmla="*/ 2430 w 20000"/>
                <a:gd name="T11" fmla="*/ 12618 h 20000"/>
                <a:gd name="T12" fmla="*/ 2857 w 20000"/>
                <a:gd name="T13" fmla="*/ 11494 h 20000"/>
                <a:gd name="T14" fmla="*/ 3383 w 20000"/>
                <a:gd name="T15" fmla="*/ 10345 h 20000"/>
                <a:gd name="T16" fmla="*/ 3810 w 20000"/>
                <a:gd name="T17" fmla="*/ 9272 h 20000"/>
                <a:gd name="T18" fmla="*/ 4236 w 20000"/>
                <a:gd name="T19" fmla="*/ 8250 h 20000"/>
                <a:gd name="T20" fmla="*/ 4663 w 20000"/>
                <a:gd name="T21" fmla="*/ 7254 h 20000"/>
                <a:gd name="T22" fmla="*/ 5090 w 20000"/>
                <a:gd name="T23" fmla="*/ 6335 h 20000"/>
                <a:gd name="T24" fmla="*/ 5517 w 20000"/>
                <a:gd name="T25" fmla="*/ 5441 h 20000"/>
                <a:gd name="T26" fmla="*/ 6010 w 20000"/>
                <a:gd name="T27" fmla="*/ 4572 h 20000"/>
                <a:gd name="T28" fmla="*/ 6404 w 20000"/>
                <a:gd name="T29" fmla="*/ 3780 h 20000"/>
                <a:gd name="T30" fmla="*/ 6864 w 20000"/>
                <a:gd name="T31" fmla="*/ 3040 h 20000"/>
                <a:gd name="T32" fmla="*/ 7323 w 20000"/>
                <a:gd name="T33" fmla="*/ 2401 h 20000"/>
                <a:gd name="T34" fmla="*/ 7685 w 20000"/>
                <a:gd name="T35" fmla="*/ 1814 h 20000"/>
                <a:gd name="T36" fmla="*/ 8210 w 20000"/>
                <a:gd name="T37" fmla="*/ 1328 h 20000"/>
                <a:gd name="T38" fmla="*/ 8604 w 20000"/>
                <a:gd name="T39" fmla="*/ 894 h 20000"/>
                <a:gd name="T40" fmla="*/ 9064 w 20000"/>
                <a:gd name="T41" fmla="*/ 485 h 20000"/>
                <a:gd name="T42" fmla="*/ 9425 w 20000"/>
                <a:gd name="T43" fmla="*/ 255 h 20000"/>
                <a:gd name="T44" fmla="*/ 9885 w 20000"/>
                <a:gd name="T45" fmla="*/ 102 h 20000"/>
                <a:gd name="T46" fmla="*/ 10246 w 20000"/>
                <a:gd name="T47" fmla="*/ 0 h 20000"/>
                <a:gd name="T48" fmla="*/ 10739 w 20000"/>
                <a:gd name="T49" fmla="*/ 51 h 20000"/>
                <a:gd name="T50" fmla="*/ 11100 w 20000"/>
                <a:gd name="T51" fmla="*/ 204 h 20000"/>
                <a:gd name="T52" fmla="*/ 11527 w 20000"/>
                <a:gd name="T53" fmla="*/ 536 h 20000"/>
                <a:gd name="T54" fmla="*/ 12020 w 20000"/>
                <a:gd name="T55" fmla="*/ 971 h 20000"/>
                <a:gd name="T56" fmla="*/ 12447 w 20000"/>
                <a:gd name="T57" fmla="*/ 1558 h 20000"/>
                <a:gd name="T58" fmla="*/ 12906 w 20000"/>
                <a:gd name="T59" fmla="*/ 2248 h 20000"/>
                <a:gd name="T60" fmla="*/ 13366 w 20000"/>
                <a:gd name="T61" fmla="*/ 3091 h 20000"/>
                <a:gd name="T62" fmla="*/ 13892 w 20000"/>
                <a:gd name="T63" fmla="*/ 3985 h 20000"/>
                <a:gd name="T64" fmla="*/ 14286 w 20000"/>
                <a:gd name="T65" fmla="*/ 4955 h 20000"/>
                <a:gd name="T66" fmla="*/ 14713 w 20000"/>
                <a:gd name="T67" fmla="*/ 5977 h 20000"/>
                <a:gd name="T68" fmla="*/ 15205 w 20000"/>
                <a:gd name="T69" fmla="*/ 7075 h 20000"/>
                <a:gd name="T70" fmla="*/ 15731 w 20000"/>
                <a:gd name="T71" fmla="*/ 8199 h 20000"/>
                <a:gd name="T72" fmla="*/ 16092 w 20000"/>
                <a:gd name="T73" fmla="*/ 9374 h 20000"/>
                <a:gd name="T74" fmla="*/ 16486 w 20000"/>
                <a:gd name="T75" fmla="*/ 10498 h 20000"/>
                <a:gd name="T76" fmla="*/ 16913 w 20000"/>
                <a:gd name="T77" fmla="*/ 11622 h 20000"/>
                <a:gd name="T78" fmla="*/ 17340 w 20000"/>
                <a:gd name="T79" fmla="*/ 12771 h 20000"/>
                <a:gd name="T80" fmla="*/ 17734 w 20000"/>
                <a:gd name="T81" fmla="*/ 13844 h 20000"/>
                <a:gd name="T82" fmla="*/ 18128 w 20000"/>
                <a:gd name="T83" fmla="*/ 14917 h 20000"/>
                <a:gd name="T84" fmla="*/ 18456 w 20000"/>
                <a:gd name="T85" fmla="*/ 15964 h 20000"/>
                <a:gd name="T86" fmla="*/ 18752 w 20000"/>
                <a:gd name="T87" fmla="*/ 16884 h 20000"/>
                <a:gd name="T88" fmla="*/ 19048 w 20000"/>
                <a:gd name="T89" fmla="*/ 17778 h 20000"/>
                <a:gd name="T90" fmla="*/ 19409 w 20000"/>
                <a:gd name="T91" fmla="*/ 18544 h 20000"/>
                <a:gd name="T92" fmla="*/ 19672 w 20000"/>
                <a:gd name="T93" fmla="*/ 19183 h 20000"/>
                <a:gd name="T94" fmla="*/ 19869 w 20000"/>
                <a:gd name="T95" fmla="*/ 19821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3715" y="709"/>
              <a:ext cx="278" cy="211"/>
            </a:xfrm>
            <a:custGeom>
              <a:avLst/>
              <a:gdLst>
                <a:gd name="T0" fmla="*/ 197 w 20000"/>
                <a:gd name="T1" fmla="*/ 1533 h 20000"/>
                <a:gd name="T2" fmla="*/ 657 w 20000"/>
                <a:gd name="T3" fmla="*/ 2708 h 20000"/>
                <a:gd name="T4" fmla="*/ 1084 w 20000"/>
                <a:gd name="T5" fmla="*/ 3934 h 20000"/>
                <a:gd name="T6" fmla="*/ 1544 w 20000"/>
                <a:gd name="T7" fmla="*/ 5109 h 20000"/>
                <a:gd name="T8" fmla="*/ 2003 w 20000"/>
                <a:gd name="T9" fmla="*/ 6284 h 20000"/>
                <a:gd name="T10" fmla="*/ 2430 w 20000"/>
                <a:gd name="T11" fmla="*/ 7407 h 20000"/>
                <a:gd name="T12" fmla="*/ 2857 w 20000"/>
                <a:gd name="T13" fmla="*/ 8531 h 20000"/>
                <a:gd name="T14" fmla="*/ 3383 w 20000"/>
                <a:gd name="T15" fmla="*/ 9630 h 20000"/>
                <a:gd name="T16" fmla="*/ 3810 w 20000"/>
                <a:gd name="T17" fmla="*/ 10754 h 20000"/>
                <a:gd name="T18" fmla="*/ 4236 w 20000"/>
                <a:gd name="T19" fmla="*/ 11775 h 20000"/>
                <a:gd name="T20" fmla="*/ 4663 w 20000"/>
                <a:gd name="T21" fmla="*/ 12771 h 20000"/>
                <a:gd name="T22" fmla="*/ 5090 w 20000"/>
                <a:gd name="T23" fmla="*/ 13640 h 20000"/>
                <a:gd name="T24" fmla="*/ 5517 w 20000"/>
                <a:gd name="T25" fmla="*/ 14585 h 20000"/>
                <a:gd name="T26" fmla="*/ 6010 w 20000"/>
                <a:gd name="T27" fmla="*/ 15453 h 20000"/>
                <a:gd name="T28" fmla="*/ 6404 w 20000"/>
                <a:gd name="T29" fmla="*/ 16194 h 20000"/>
                <a:gd name="T30" fmla="*/ 6864 w 20000"/>
                <a:gd name="T31" fmla="*/ 16935 h 20000"/>
                <a:gd name="T32" fmla="*/ 7323 w 20000"/>
                <a:gd name="T33" fmla="*/ 17573 h 20000"/>
                <a:gd name="T34" fmla="*/ 7685 w 20000"/>
                <a:gd name="T35" fmla="*/ 18212 h 20000"/>
                <a:gd name="T36" fmla="*/ 8210 w 20000"/>
                <a:gd name="T37" fmla="*/ 18697 h 20000"/>
                <a:gd name="T38" fmla="*/ 8604 w 20000"/>
                <a:gd name="T39" fmla="*/ 19132 h 20000"/>
                <a:gd name="T40" fmla="*/ 9064 w 20000"/>
                <a:gd name="T41" fmla="*/ 19489 h 20000"/>
                <a:gd name="T42" fmla="*/ 9425 w 20000"/>
                <a:gd name="T43" fmla="*/ 19719 h 20000"/>
                <a:gd name="T44" fmla="*/ 9885 w 20000"/>
                <a:gd name="T45" fmla="*/ 19923 h 20000"/>
                <a:gd name="T46" fmla="*/ 10246 w 20000"/>
                <a:gd name="T47" fmla="*/ 19974 h 20000"/>
                <a:gd name="T48" fmla="*/ 10739 w 20000"/>
                <a:gd name="T49" fmla="*/ 19974 h 20000"/>
                <a:gd name="T50" fmla="*/ 11100 w 20000"/>
                <a:gd name="T51" fmla="*/ 19821 h 20000"/>
                <a:gd name="T52" fmla="*/ 11626 w 20000"/>
                <a:gd name="T53" fmla="*/ 19489 h 20000"/>
                <a:gd name="T54" fmla="*/ 12020 w 20000"/>
                <a:gd name="T55" fmla="*/ 19055 h 20000"/>
                <a:gd name="T56" fmla="*/ 12447 w 20000"/>
                <a:gd name="T57" fmla="*/ 18467 h 20000"/>
                <a:gd name="T58" fmla="*/ 12906 w 20000"/>
                <a:gd name="T59" fmla="*/ 17727 h 20000"/>
                <a:gd name="T60" fmla="*/ 13366 w 20000"/>
                <a:gd name="T61" fmla="*/ 16884 h 20000"/>
                <a:gd name="T62" fmla="*/ 13892 w 20000"/>
                <a:gd name="T63" fmla="*/ 16041 h 20000"/>
                <a:gd name="T64" fmla="*/ 14286 w 20000"/>
                <a:gd name="T65" fmla="*/ 15070 h 20000"/>
                <a:gd name="T66" fmla="*/ 14713 w 20000"/>
                <a:gd name="T67" fmla="*/ 13997 h 20000"/>
                <a:gd name="T68" fmla="*/ 15205 w 20000"/>
                <a:gd name="T69" fmla="*/ 12950 h 20000"/>
                <a:gd name="T70" fmla="*/ 15731 w 20000"/>
                <a:gd name="T71" fmla="*/ 11775 h 20000"/>
                <a:gd name="T72" fmla="*/ 16092 w 20000"/>
                <a:gd name="T73" fmla="*/ 10651 h 20000"/>
                <a:gd name="T74" fmla="*/ 16552 w 20000"/>
                <a:gd name="T75" fmla="*/ 9527 h 20000"/>
                <a:gd name="T76" fmla="*/ 16913 w 20000"/>
                <a:gd name="T77" fmla="*/ 8352 h 20000"/>
                <a:gd name="T78" fmla="*/ 17340 w 20000"/>
                <a:gd name="T79" fmla="*/ 7203 h 20000"/>
                <a:gd name="T80" fmla="*/ 17734 w 20000"/>
                <a:gd name="T81" fmla="*/ 6130 h 20000"/>
                <a:gd name="T82" fmla="*/ 18128 w 20000"/>
                <a:gd name="T83" fmla="*/ 5057 h 20000"/>
                <a:gd name="T84" fmla="*/ 18456 w 20000"/>
                <a:gd name="T85" fmla="*/ 4061 h 20000"/>
                <a:gd name="T86" fmla="*/ 18752 w 20000"/>
                <a:gd name="T87" fmla="*/ 3142 h 20000"/>
                <a:gd name="T88" fmla="*/ 19048 w 20000"/>
                <a:gd name="T89" fmla="*/ 2248 h 20000"/>
                <a:gd name="T90" fmla="*/ 19409 w 20000"/>
                <a:gd name="T91" fmla="*/ 1430 h 20000"/>
                <a:gd name="T92" fmla="*/ 19672 w 20000"/>
                <a:gd name="T93" fmla="*/ 843 h 20000"/>
                <a:gd name="T94" fmla="*/ 19869 w 20000"/>
                <a:gd name="T95" fmla="*/ 204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3985" y="515"/>
              <a:ext cx="280" cy="210"/>
            </a:xfrm>
            <a:custGeom>
              <a:avLst/>
              <a:gdLst>
                <a:gd name="T0" fmla="*/ 19737 w 20000"/>
                <a:gd name="T1" fmla="*/ 18467 h 20000"/>
                <a:gd name="T2" fmla="*/ 19310 w 20000"/>
                <a:gd name="T3" fmla="*/ 17267 h 20000"/>
                <a:gd name="T4" fmla="*/ 18851 w 20000"/>
                <a:gd name="T5" fmla="*/ 16041 h 20000"/>
                <a:gd name="T6" fmla="*/ 18424 w 20000"/>
                <a:gd name="T7" fmla="*/ 14866 h 20000"/>
                <a:gd name="T8" fmla="*/ 17997 w 20000"/>
                <a:gd name="T9" fmla="*/ 13691 h 20000"/>
                <a:gd name="T10" fmla="*/ 17537 w 20000"/>
                <a:gd name="T11" fmla="*/ 12567 h 20000"/>
                <a:gd name="T12" fmla="*/ 17077 w 20000"/>
                <a:gd name="T13" fmla="*/ 11443 h 20000"/>
                <a:gd name="T14" fmla="*/ 16585 w 20000"/>
                <a:gd name="T15" fmla="*/ 10345 h 20000"/>
                <a:gd name="T16" fmla="*/ 16158 w 20000"/>
                <a:gd name="T17" fmla="*/ 9221 h 20000"/>
                <a:gd name="T18" fmla="*/ 15764 w 20000"/>
                <a:gd name="T19" fmla="*/ 8199 h 20000"/>
                <a:gd name="T20" fmla="*/ 15304 w 20000"/>
                <a:gd name="T21" fmla="*/ 7203 h 20000"/>
                <a:gd name="T22" fmla="*/ 14877 w 20000"/>
                <a:gd name="T23" fmla="*/ 6335 h 20000"/>
                <a:gd name="T24" fmla="*/ 14417 w 20000"/>
                <a:gd name="T25" fmla="*/ 5390 h 20000"/>
                <a:gd name="T26" fmla="*/ 13924 w 20000"/>
                <a:gd name="T27" fmla="*/ 4521 h 20000"/>
                <a:gd name="T28" fmla="*/ 13530 w 20000"/>
                <a:gd name="T29" fmla="*/ 3780 h 20000"/>
                <a:gd name="T30" fmla="*/ 13136 w 20000"/>
                <a:gd name="T31" fmla="*/ 3040 h 20000"/>
                <a:gd name="T32" fmla="*/ 12644 w 20000"/>
                <a:gd name="T33" fmla="*/ 2401 h 20000"/>
                <a:gd name="T34" fmla="*/ 12250 w 20000"/>
                <a:gd name="T35" fmla="*/ 1762 h 20000"/>
                <a:gd name="T36" fmla="*/ 11757 w 20000"/>
                <a:gd name="T37" fmla="*/ 1277 h 20000"/>
                <a:gd name="T38" fmla="*/ 11363 w 20000"/>
                <a:gd name="T39" fmla="*/ 843 h 20000"/>
                <a:gd name="T40" fmla="*/ 10903 w 20000"/>
                <a:gd name="T41" fmla="*/ 485 h 20000"/>
                <a:gd name="T42" fmla="*/ 10575 w 20000"/>
                <a:gd name="T43" fmla="*/ 255 h 20000"/>
                <a:gd name="T44" fmla="*/ 10082 w 20000"/>
                <a:gd name="T45" fmla="*/ 51 h 20000"/>
                <a:gd name="T46" fmla="*/ 9655 w 20000"/>
                <a:gd name="T47" fmla="*/ 0 h 20000"/>
                <a:gd name="T48" fmla="*/ 9228 w 20000"/>
                <a:gd name="T49" fmla="*/ 0 h 20000"/>
                <a:gd name="T50" fmla="*/ 8834 w 20000"/>
                <a:gd name="T51" fmla="*/ 153 h 20000"/>
                <a:gd name="T52" fmla="*/ 8342 w 20000"/>
                <a:gd name="T53" fmla="*/ 485 h 20000"/>
                <a:gd name="T54" fmla="*/ 7947 w 20000"/>
                <a:gd name="T55" fmla="*/ 945 h 20000"/>
                <a:gd name="T56" fmla="*/ 7521 w 20000"/>
                <a:gd name="T57" fmla="*/ 1533 h 20000"/>
                <a:gd name="T58" fmla="*/ 7061 w 20000"/>
                <a:gd name="T59" fmla="*/ 2248 h 20000"/>
                <a:gd name="T60" fmla="*/ 6568 w 20000"/>
                <a:gd name="T61" fmla="*/ 3091 h 20000"/>
                <a:gd name="T62" fmla="*/ 6108 w 20000"/>
                <a:gd name="T63" fmla="*/ 3934 h 20000"/>
                <a:gd name="T64" fmla="*/ 5681 w 20000"/>
                <a:gd name="T65" fmla="*/ 4904 h 20000"/>
                <a:gd name="T66" fmla="*/ 5255 w 20000"/>
                <a:gd name="T67" fmla="*/ 5977 h 20000"/>
                <a:gd name="T68" fmla="*/ 4729 w 20000"/>
                <a:gd name="T69" fmla="*/ 7024 h 20000"/>
                <a:gd name="T70" fmla="*/ 4236 w 20000"/>
                <a:gd name="T71" fmla="*/ 8199 h 20000"/>
                <a:gd name="T72" fmla="*/ 3908 w 20000"/>
                <a:gd name="T73" fmla="*/ 9323 h 20000"/>
                <a:gd name="T74" fmla="*/ 3415 w 20000"/>
                <a:gd name="T75" fmla="*/ 10447 h 20000"/>
                <a:gd name="T76" fmla="*/ 2989 w 20000"/>
                <a:gd name="T77" fmla="*/ 11622 h 20000"/>
                <a:gd name="T78" fmla="*/ 2594 w 20000"/>
                <a:gd name="T79" fmla="*/ 12771 h 20000"/>
                <a:gd name="T80" fmla="*/ 2233 w 20000"/>
                <a:gd name="T81" fmla="*/ 13844 h 20000"/>
                <a:gd name="T82" fmla="*/ 1839 w 20000"/>
                <a:gd name="T83" fmla="*/ 14917 h 20000"/>
                <a:gd name="T84" fmla="*/ 1478 w 20000"/>
                <a:gd name="T85" fmla="*/ 15913 h 20000"/>
                <a:gd name="T86" fmla="*/ 1182 w 20000"/>
                <a:gd name="T87" fmla="*/ 16833 h 20000"/>
                <a:gd name="T88" fmla="*/ 887 w 20000"/>
                <a:gd name="T89" fmla="*/ 17727 h 20000"/>
                <a:gd name="T90" fmla="*/ 558 w 20000"/>
                <a:gd name="T91" fmla="*/ 18544 h 20000"/>
                <a:gd name="T92" fmla="*/ 296 w 20000"/>
                <a:gd name="T93" fmla="*/ 19132 h 20000"/>
                <a:gd name="T94" fmla="*/ 99 w 20000"/>
                <a:gd name="T95" fmla="*/ 1977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Freeform 21"/>
            <p:cNvSpPr>
              <a:spLocks/>
            </p:cNvSpPr>
            <p:nvPr/>
          </p:nvSpPr>
          <p:spPr bwMode="auto">
            <a:xfrm>
              <a:off x="1769" y="519"/>
              <a:ext cx="280" cy="211"/>
            </a:xfrm>
            <a:custGeom>
              <a:avLst/>
              <a:gdLst>
                <a:gd name="T0" fmla="*/ 19737 w 20000"/>
                <a:gd name="T1" fmla="*/ 18467 h 20000"/>
                <a:gd name="T2" fmla="*/ 19310 w 20000"/>
                <a:gd name="T3" fmla="*/ 17267 h 20000"/>
                <a:gd name="T4" fmla="*/ 18851 w 20000"/>
                <a:gd name="T5" fmla="*/ 16041 h 20000"/>
                <a:gd name="T6" fmla="*/ 18424 w 20000"/>
                <a:gd name="T7" fmla="*/ 14866 h 20000"/>
                <a:gd name="T8" fmla="*/ 17997 w 20000"/>
                <a:gd name="T9" fmla="*/ 13691 h 20000"/>
                <a:gd name="T10" fmla="*/ 17537 w 20000"/>
                <a:gd name="T11" fmla="*/ 12567 h 20000"/>
                <a:gd name="T12" fmla="*/ 17077 w 20000"/>
                <a:gd name="T13" fmla="*/ 11443 h 20000"/>
                <a:gd name="T14" fmla="*/ 16585 w 20000"/>
                <a:gd name="T15" fmla="*/ 10345 h 20000"/>
                <a:gd name="T16" fmla="*/ 16158 w 20000"/>
                <a:gd name="T17" fmla="*/ 9221 h 20000"/>
                <a:gd name="T18" fmla="*/ 15764 w 20000"/>
                <a:gd name="T19" fmla="*/ 8199 h 20000"/>
                <a:gd name="T20" fmla="*/ 15304 w 20000"/>
                <a:gd name="T21" fmla="*/ 7203 h 20000"/>
                <a:gd name="T22" fmla="*/ 14877 w 20000"/>
                <a:gd name="T23" fmla="*/ 6335 h 20000"/>
                <a:gd name="T24" fmla="*/ 14417 w 20000"/>
                <a:gd name="T25" fmla="*/ 5390 h 20000"/>
                <a:gd name="T26" fmla="*/ 13924 w 20000"/>
                <a:gd name="T27" fmla="*/ 4521 h 20000"/>
                <a:gd name="T28" fmla="*/ 13530 w 20000"/>
                <a:gd name="T29" fmla="*/ 3780 h 20000"/>
                <a:gd name="T30" fmla="*/ 13136 w 20000"/>
                <a:gd name="T31" fmla="*/ 3040 h 20000"/>
                <a:gd name="T32" fmla="*/ 12644 w 20000"/>
                <a:gd name="T33" fmla="*/ 2401 h 20000"/>
                <a:gd name="T34" fmla="*/ 12250 w 20000"/>
                <a:gd name="T35" fmla="*/ 1762 h 20000"/>
                <a:gd name="T36" fmla="*/ 11757 w 20000"/>
                <a:gd name="T37" fmla="*/ 1277 h 20000"/>
                <a:gd name="T38" fmla="*/ 11363 w 20000"/>
                <a:gd name="T39" fmla="*/ 843 h 20000"/>
                <a:gd name="T40" fmla="*/ 10903 w 20000"/>
                <a:gd name="T41" fmla="*/ 485 h 20000"/>
                <a:gd name="T42" fmla="*/ 10575 w 20000"/>
                <a:gd name="T43" fmla="*/ 255 h 20000"/>
                <a:gd name="T44" fmla="*/ 10082 w 20000"/>
                <a:gd name="T45" fmla="*/ 51 h 20000"/>
                <a:gd name="T46" fmla="*/ 9655 w 20000"/>
                <a:gd name="T47" fmla="*/ 0 h 20000"/>
                <a:gd name="T48" fmla="*/ 9228 w 20000"/>
                <a:gd name="T49" fmla="*/ 0 h 20000"/>
                <a:gd name="T50" fmla="*/ 8834 w 20000"/>
                <a:gd name="T51" fmla="*/ 153 h 20000"/>
                <a:gd name="T52" fmla="*/ 8342 w 20000"/>
                <a:gd name="T53" fmla="*/ 485 h 20000"/>
                <a:gd name="T54" fmla="*/ 7947 w 20000"/>
                <a:gd name="T55" fmla="*/ 945 h 20000"/>
                <a:gd name="T56" fmla="*/ 7521 w 20000"/>
                <a:gd name="T57" fmla="*/ 1533 h 20000"/>
                <a:gd name="T58" fmla="*/ 7061 w 20000"/>
                <a:gd name="T59" fmla="*/ 2248 h 20000"/>
                <a:gd name="T60" fmla="*/ 6568 w 20000"/>
                <a:gd name="T61" fmla="*/ 3091 h 20000"/>
                <a:gd name="T62" fmla="*/ 6108 w 20000"/>
                <a:gd name="T63" fmla="*/ 3934 h 20000"/>
                <a:gd name="T64" fmla="*/ 5681 w 20000"/>
                <a:gd name="T65" fmla="*/ 4904 h 20000"/>
                <a:gd name="T66" fmla="*/ 5255 w 20000"/>
                <a:gd name="T67" fmla="*/ 5977 h 20000"/>
                <a:gd name="T68" fmla="*/ 4729 w 20000"/>
                <a:gd name="T69" fmla="*/ 7024 h 20000"/>
                <a:gd name="T70" fmla="*/ 4236 w 20000"/>
                <a:gd name="T71" fmla="*/ 8199 h 20000"/>
                <a:gd name="T72" fmla="*/ 3908 w 20000"/>
                <a:gd name="T73" fmla="*/ 9323 h 20000"/>
                <a:gd name="T74" fmla="*/ 3415 w 20000"/>
                <a:gd name="T75" fmla="*/ 10447 h 20000"/>
                <a:gd name="T76" fmla="*/ 2989 w 20000"/>
                <a:gd name="T77" fmla="*/ 11622 h 20000"/>
                <a:gd name="T78" fmla="*/ 2594 w 20000"/>
                <a:gd name="T79" fmla="*/ 12771 h 20000"/>
                <a:gd name="T80" fmla="*/ 2233 w 20000"/>
                <a:gd name="T81" fmla="*/ 13844 h 20000"/>
                <a:gd name="T82" fmla="*/ 1839 w 20000"/>
                <a:gd name="T83" fmla="*/ 14917 h 20000"/>
                <a:gd name="T84" fmla="*/ 1478 w 20000"/>
                <a:gd name="T85" fmla="*/ 15913 h 20000"/>
                <a:gd name="T86" fmla="*/ 1182 w 20000"/>
                <a:gd name="T87" fmla="*/ 16833 h 20000"/>
                <a:gd name="T88" fmla="*/ 887 w 20000"/>
                <a:gd name="T89" fmla="*/ 17727 h 20000"/>
                <a:gd name="T90" fmla="*/ 558 w 20000"/>
                <a:gd name="T91" fmla="*/ 18544 h 20000"/>
                <a:gd name="T92" fmla="*/ 296 w 20000"/>
                <a:gd name="T93" fmla="*/ 19132 h 20000"/>
                <a:gd name="T94" fmla="*/ 99 w 20000"/>
                <a:gd name="T95" fmla="*/ 19770 h 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 cap="flat">
              <a:solidFill>
                <a:srgbClr val="FFFF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Line 22"/>
            <p:cNvSpPr>
              <a:spLocks noChangeShapeType="1"/>
            </p:cNvSpPr>
            <p:nvPr/>
          </p:nvSpPr>
          <p:spPr bwMode="auto">
            <a:xfrm>
              <a:off x="3032" y="327"/>
              <a:ext cx="0" cy="596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Line 23"/>
            <p:cNvSpPr>
              <a:spLocks noChangeShapeType="1"/>
            </p:cNvSpPr>
            <p:nvPr/>
          </p:nvSpPr>
          <p:spPr bwMode="auto">
            <a:xfrm>
              <a:off x="1711" y="512"/>
              <a:ext cx="2606" cy="0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Line 24"/>
            <p:cNvSpPr>
              <a:spLocks noChangeShapeType="1"/>
            </p:cNvSpPr>
            <p:nvPr/>
          </p:nvSpPr>
          <p:spPr bwMode="auto">
            <a:xfrm>
              <a:off x="3585" y="517"/>
              <a:ext cx="0" cy="402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Line 25"/>
            <p:cNvSpPr>
              <a:spLocks noChangeShapeType="1"/>
            </p:cNvSpPr>
            <p:nvPr/>
          </p:nvSpPr>
          <p:spPr bwMode="auto">
            <a:xfrm>
              <a:off x="4116" y="517"/>
              <a:ext cx="0" cy="402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Line 26"/>
            <p:cNvSpPr>
              <a:spLocks noChangeShapeType="1"/>
            </p:cNvSpPr>
            <p:nvPr/>
          </p:nvSpPr>
          <p:spPr bwMode="auto">
            <a:xfrm>
              <a:off x="2482" y="522"/>
              <a:ext cx="0" cy="403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Line 27"/>
            <p:cNvSpPr>
              <a:spLocks noChangeShapeType="1"/>
            </p:cNvSpPr>
            <p:nvPr/>
          </p:nvSpPr>
          <p:spPr bwMode="auto">
            <a:xfrm>
              <a:off x="1898" y="527"/>
              <a:ext cx="0" cy="403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3007" y="1080"/>
              <a:ext cx="221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Rectangle 30"/>
            <p:cNvSpPr>
              <a:spLocks noChangeArrowheads="1"/>
            </p:cNvSpPr>
            <p:nvPr/>
          </p:nvSpPr>
          <p:spPr bwMode="auto">
            <a:xfrm>
              <a:off x="3540" y="1082"/>
              <a:ext cx="212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Rectangle 31"/>
            <p:cNvSpPr>
              <a:spLocks noChangeArrowheads="1"/>
            </p:cNvSpPr>
            <p:nvPr/>
          </p:nvSpPr>
          <p:spPr bwMode="auto">
            <a:xfrm>
              <a:off x="4084" y="1084"/>
              <a:ext cx="219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2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Rectangle 32"/>
            <p:cNvSpPr>
              <a:spLocks noChangeArrowheads="1"/>
            </p:cNvSpPr>
            <p:nvPr/>
          </p:nvSpPr>
          <p:spPr bwMode="auto">
            <a:xfrm>
              <a:off x="2394" y="1080"/>
              <a:ext cx="257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-1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Rectangle 33"/>
            <p:cNvSpPr>
              <a:spLocks noChangeArrowheads="1"/>
            </p:cNvSpPr>
            <p:nvPr/>
          </p:nvSpPr>
          <p:spPr bwMode="auto">
            <a:xfrm>
              <a:off x="1777" y="1085"/>
              <a:ext cx="267" cy="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-2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Rectangle 34"/>
            <p:cNvSpPr>
              <a:spLocks noChangeArrowheads="1"/>
            </p:cNvSpPr>
            <p:nvPr/>
          </p:nvSpPr>
          <p:spPr bwMode="auto">
            <a:xfrm>
              <a:off x="3111" y="321"/>
              <a:ext cx="373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kumimoji="1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Rectangle 35"/>
            <p:cNvSpPr>
              <a:spLocks noChangeArrowheads="1"/>
            </p:cNvSpPr>
            <p:nvPr/>
          </p:nvSpPr>
          <p:spPr bwMode="auto">
            <a:xfrm>
              <a:off x="4377" y="922"/>
              <a:ext cx="202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x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Rectangle 36"/>
            <p:cNvSpPr>
              <a:spLocks noChangeArrowheads="1"/>
            </p:cNvSpPr>
            <p:nvPr/>
          </p:nvSpPr>
          <p:spPr bwMode="auto">
            <a:xfrm>
              <a:off x="3007" y="918"/>
              <a:ext cx="211" cy="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Rectangle 37"/>
            <p:cNvSpPr>
              <a:spLocks noChangeArrowheads="1"/>
            </p:cNvSpPr>
            <p:nvPr/>
          </p:nvSpPr>
          <p:spPr bwMode="auto">
            <a:xfrm>
              <a:off x="3518" y="913"/>
              <a:ext cx="267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Rectangle 38"/>
            <p:cNvSpPr>
              <a:spLocks noChangeArrowheads="1"/>
            </p:cNvSpPr>
            <p:nvPr/>
          </p:nvSpPr>
          <p:spPr bwMode="auto">
            <a:xfrm>
              <a:off x="4067" y="911"/>
              <a:ext cx="256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1" lang="en-US" altLang="zh-CN" sz="1800" b="1" i="0" u="none" strike="noStrike" kern="0" cap="none" spc="0" normalizeH="0" baseline="-2500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2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Rectangle 39"/>
            <p:cNvSpPr>
              <a:spLocks noChangeArrowheads="1"/>
            </p:cNvSpPr>
            <p:nvPr/>
          </p:nvSpPr>
          <p:spPr bwMode="auto">
            <a:xfrm>
              <a:off x="1822" y="903"/>
              <a:ext cx="331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-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2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Rectangle 40"/>
            <p:cNvSpPr>
              <a:spLocks noChangeArrowheads="1"/>
            </p:cNvSpPr>
            <p:nvPr/>
          </p:nvSpPr>
          <p:spPr bwMode="auto">
            <a:xfrm>
              <a:off x="2409" y="911"/>
              <a:ext cx="293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-</a:t>
              </a:r>
              <a:r>
                <a:rPr kumimoji="1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88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43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11188" y="880110"/>
            <a:ext cx="8077200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41325" lvl="1" indent="-44132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屏上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轴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附近分布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着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相间、对称分布、等间距的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平行直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条纹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739983"/>
              </p:ext>
            </p:extLst>
          </p:nvPr>
        </p:nvGraphicFramePr>
        <p:xfrm>
          <a:off x="4821238" y="3721720"/>
          <a:ext cx="2692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80" name="Equation" r:id="rId3" imgW="1346040" imgH="393480" progId="Equation.DSMT4">
                  <p:embed/>
                </p:oleObj>
              </mc:Choice>
              <mc:Fallback>
                <p:oleObj name="Equation" r:id="rId3" imgW="134604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238" y="3721720"/>
                        <a:ext cx="2692400" cy="7874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7000"/>
                        </a:srgbClr>
                      </a:solidFill>
                      <a:ln w="19050">
                        <a:solidFill>
                          <a:srgbClr val="B2B2B2">
                            <a:alpha val="49001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07204" y="425450"/>
            <a:ext cx="12731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讨论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691680" y="3845505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明（或暗）条纹间距</a:t>
            </a:r>
          </a:p>
        </p:txBody>
      </p:sp>
      <p:graphicFrame>
        <p:nvGraphicFramePr>
          <p:cNvPr id="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30783"/>
              </p:ext>
            </p:extLst>
          </p:nvPr>
        </p:nvGraphicFramePr>
        <p:xfrm>
          <a:off x="1099708" y="1993900"/>
          <a:ext cx="1498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81" name="Equation" r:id="rId5" imgW="749160" imgH="393480" progId="Equation.DSMT4">
                  <p:embed/>
                </p:oleObj>
              </mc:Choice>
              <mc:Fallback>
                <p:oleObj name="Equation" r:id="rId5" imgW="749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708" y="1993900"/>
                        <a:ext cx="14986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028908"/>
              </p:ext>
            </p:extLst>
          </p:nvPr>
        </p:nvGraphicFramePr>
        <p:xfrm>
          <a:off x="1095648" y="2857500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82" name="Equation" r:id="rId7" imgW="1054080" imgH="393480" progId="Equation.DSMT4">
                  <p:embed/>
                </p:oleObj>
              </mc:Choice>
              <mc:Fallback>
                <p:oleObj name="Equation" r:id="rId7" imgW="1054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648" y="2857500"/>
                        <a:ext cx="2108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6198529" y="2990552"/>
            <a:ext cx="2117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光强极小位置 </a:t>
            </a:r>
          </a:p>
        </p:txBody>
      </p:sp>
      <p:sp>
        <p:nvSpPr>
          <p:cNvPr id="13" name="AutoShape 31"/>
          <p:cNvSpPr>
            <a:spLocks/>
          </p:cNvSpPr>
          <p:nvPr/>
        </p:nvSpPr>
        <p:spPr bwMode="auto">
          <a:xfrm>
            <a:off x="986767" y="2352377"/>
            <a:ext cx="69850" cy="950912"/>
          </a:xfrm>
          <a:prstGeom prst="leftBrace">
            <a:avLst>
              <a:gd name="adj1" fmla="val 113447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6196942" y="2257127"/>
            <a:ext cx="2117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光强极大位置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117116"/>
              </p:ext>
            </p:extLst>
          </p:nvPr>
        </p:nvGraphicFramePr>
        <p:xfrm>
          <a:off x="4016375" y="2270125"/>
          <a:ext cx="1549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83" name="Equation" r:id="rId9" imgW="774360" imgH="203040" progId="Equation.DSMT4">
                  <p:embed/>
                </p:oleObj>
              </mc:Choice>
              <mc:Fallback>
                <p:oleObj name="Equation" r:id="rId9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270125"/>
                        <a:ext cx="1549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861759"/>
              </p:ext>
            </p:extLst>
          </p:nvPr>
        </p:nvGraphicFramePr>
        <p:xfrm>
          <a:off x="4029075" y="3100388"/>
          <a:ext cx="152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84" name="Equation" r:id="rId11" imgW="761760" imgH="203040" progId="Equation.DSMT4">
                  <p:embed/>
                </p:oleObj>
              </mc:Choice>
              <mc:Fallback>
                <p:oleObj name="Equation" r:id="rId11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075" y="3100388"/>
                        <a:ext cx="152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2" descr="红"/>
          <p:cNvPicPr>
            <a:picLocks noChangeArrowheads="1"/>
          </p:cNvPicPr>
          <p:nvPr/>
        </p:nvPicPr>
        <p:blipFill rotWithShape="1">
          <a:blip r:embed="rId13" cstate="print"/>
          <a:srcRect r="154"/>
          <a:stretch/>
        </p:blipFill>
        <p:spPr bwMode="auto">
          <a:xfrm>
            <a:off x="873558" y="4869160"/>
            <a:ext cx="7431405" cy="142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 autoUpdateAnimBg="0"/>
      <p:bldP spid="13" grpId="0" animBg="1"/>
      <p:bldP spid="1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47813" y="908050"/>
            <a:ext cx="5416550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§</a:t>
            </a: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15.1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光波的叠加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20393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光波的叠加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2735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光波的相干条件 </a:t>
            </a:r>
          </a:p>
        </p:txBody>
      </p:sp>
    </p:spTree>
    <p:extLst>
      <p:ext uri="{BB962C8B-B14F-4D97-AF65-F5344CB8AC3E}">
        <p14:creationId xmlns:p14="http://schemas.microsoft.com/office/powerpoint/2010/main" val="24554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Picture 13" descr="双缝干涉条纹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r="10951"/>
          <a:stretch>
            <a:fillRect/>
          </a:stretch>
        </p:blipFill>
        <p:spPr bwMode="auto">
          <a:xfrm>
            <a:off x="3635375" y="1484164"/>
            <a:ext cx="4104631" cy="573062"/>
          </a:xfrm>
          <a:prstGeom prst="rect">
            <a:avLst/>
          </a:prstGeom>
          <a:noFill/>
          <a:ln w="9525">
            <a:solidFill>
              <a:srgbClr val="B2B2B2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31825" y="404664"/>
            <a:ext cx="8056563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1913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当用白光作为光源时，在中央零级白色条纹两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边对称地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排列着几条彩色条纹。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同级条纹由中心向两侧的色序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从紫色到红色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11560" y="1988840"/>
            <a:ext cx="27863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干涉条纹的级次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043608" y="2492896"/>
            <a:ext cx="35878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若不需要考虑半波损失：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1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42479"/>
              </p:ext>
            </p:extLst>
          </p:nvPr>
        </p:nvGraphicFramePr>
        <p:xfrm>
          <a:off x="2051613" y="3004955"/>
          <a:ext cx="4419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56" name="Equation" r:id="rId4" imgW="2209680" imgH="482400" progId="Equation.DSMT4">
                  <p:embed/>
                </p:oleObj>
              </mc:Choice>
              <mc:Fallback>
                <p:oleObj name="Equation" r:id="rId4" imgW="22096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613" y="3004955"/>
                        <a:ext cx="44196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7332818" y="2996952"/>
            <a:ext cx="1343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级明纹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043608" y="3963288"/>
            <a:ext cx="32784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若需要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考虑半波损失：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43608" y="3161824"/>
            <a:ext cx="1112805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光程差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1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65565"/>
              </p:ext>
            </p:extLst>
          </p:nvPr>
        </p:nvGraphicFramePr>
        <p:xfrm>
          <a:off x="2689696" y="4463545"/>
          <a:ext cx="4546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57" name="Equation" r:id="rId6" imgW="2273040" imgH="482400" progId="Equation.DSMT4">
                  <p:embed/>
                </p:oleObj>
              </mc:Choice>
              <mc:Fallback>
                <p:oleObj name="Equation" r:id="rId6" imgW="2273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696" y="4463545"/>
                        <a:ext cx="45466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7332818" y="4467092"/>
            <a:ext cx="1343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级暗纹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043608" y="4620736"/>
            <a:ext cx="1731564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表观光程差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611560" y="5437673"/>
            <a:ext cx="80768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干涉条纹的级次与光程差相对应；相邻两明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或两暗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）对应的光程差为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，相邻明纹和暗纹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对应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的光程差为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/ 2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  <a:endParaRPr kumimoji="1" lang="zh-CN" altLang="en-US" sz="24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7332818" y="3458980"/>
            <a:ext cx="1343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级暗纹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7332818" y="4941531"/>
            <a:ext cx="1343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级明纹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utoUpdateAnimBg="0"/>
      <p:bldP spid="15" grpId="0"/>
      <p:bldP spid="16" grpId="0"/>
      <p:bldP spid="18" grpId="0" autoUpdateAnimBg="0"/>
      <p:bldP spid="19" grpId="0"/>
      <p:bldP spid="21" grpId="0"/>
      <p:bldP spid="22" grpId="0" autoUpdateAnimBg="0"/>
      <p:bldP spid="2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36600" y="304800"/>
            <a:ext cx="80645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用折射率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=1.58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的很薄的云母片覆盖在双缝实验中的一条缝上，这时屏上的第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七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级亮条纹移到原来的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级亮条纹的位置上。如果入射光波长为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550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nm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0988" y="2348880"/>
            <a:ext cx="570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解</a:t>
            </a:r>
            <a:r>
              <a: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5163" y="2320925"/>
            <a:ext cx="8135937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2550" indent="-825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设云母片厚度为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无云母片时，零级亮纹在屏上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则到达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点的两束光的光程差为零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加上云母片后，到达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点的两光束的光程差为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934351"/>
              </p:ext>
            </p:extLst>
          </p:nvPr>
        </p:nvGraphicFramePr>
        <p:xfrm>
          <a:off x="2089150" y="3965575"/>
          <a:ext cx="14462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91" name="公式" r:id="rId3" imgW="1447560" imgH="342720" progId="Equation.3">
                  <p:embed/>
                </p:oleObj>
              </mc:Choice>
              <mc:Fallback>
                <p:oleObj name="公式" r:id="rId3" imgW="14475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3965575"/>
                        <a:ext cx="1446213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20725" y="4456113"/>
            <a:ext cx="485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为第七级明纹位置时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94373"/>
              </p:ext>
            </p:extLst>
          </p:nvPr>
        </p:nvGraphicFramePr>
        <p:xfrm>
          <a:off x="2051720" y="5085184"/>
          <a:ext cx="99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92" name="Equation" r:id="rId5" imgW="495000" imgH="228600" progId="Equation.DSMT4">
                  <p:embed/>
                </p:oleObj>
              </mc:Choice>
              <mc:Fallback>
                <p:oleObj name="Equation" r:id="rId5" imgW="495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085184"/>
                        <a:ext cx="990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091621"/>
              </p:ext>
            </p:extLst>
          </p:nvPr>
        </p:nvGraphicFramePr>
        <p:xfrm>
          <a:off x="2051720" y="5733256"/>
          <a:ext cx="505440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93" name="Equation" r:id="rId7" imgW="2527200" imgH="419040" progId="Equation.DSMT4">
                  <p:embed/>
                </p:oleObj>
              </mc:Choice>
              <mc:Fallback>
                <p:oleObj name="Equation" r:id="rId7" imgW="25272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733256"/>
                        <a:ext cx="5054400" cy="8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50825" y="3619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71525" y="1785938"/>
            <a:ext cx="39449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此云母片的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厚度。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321300" y="3552825"/>
            <a:ext cx="3097213" cy="2376488"/>
            <a:chOff x="3352" y="2238"/>
            <a:chExt cx="1951" cy="1497"/>
          </a:xfrm>
        </p:grpSpPr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642" y="2716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3645" y="2962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3932" y="2364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3932" y="3312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3932" y="2637"/>
              <a:ext cx="0" cy="63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5284" y="2238"/>
              <a:ext cx="0" cy="1497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352" y="2949"/>
              <a:ext cx="1951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775007" y="4149727"/>
            <a:ext cx="2597149" cy="1071563"/>
            <a:chOff x="3657" y="2614"/>
            <a:chExt cx="1636" cy="675"/>
          </a:xfrm>
        </p:grpSpPr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3657" y="2614"/>
              <a:ext cx="266" cy="335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935" y="2614"/>
              <a:ext cx="1358" cy="33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3657" y="2949"/>
              <a:ext cx="1633" cy="340"/>
              <a:chOff x="3657" y="2949"/>
              <a:chExt cx="1633" cy="340"/>
            </a:xfrm>
          </p:grpSpPr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3657" y="2949"/>
                <a:ext cx="273" cy="34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 flipV="1">
                <a:off x="3930" y="2949"/>
                <a:ext cx="1360" cy="34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251520" y="1849636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505408"/>
              </p:ext>
            </p:extLst>
          </p:nvPr>
        </p:nvGraphicFramePr>
        <p:xfrm>
          <a:off x="8467725" y="4508500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94" name="公式" r:id="rId9" imgW="241200" imgH="266400" progId="Equation.3">
                  <p:embed/>
                </p:oleObj>
              </mc:Choice>
              <mc:Fallback>
                <p:oleObj name="公式" r:id="rId9" imgW="241200" imgH="266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725" y="4508500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9556"/>
              </p:ext>
            </p:extLst>
          </p:nvPr>
        </p:nvGraphicFramePr>
        <p:xfrm>
          <a:off x="8316913" y="4587875"/>
          <a:ext cx="139700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95" name="Equation" r:id="rId11" imgW="152280" imgH="152280" progId="Equation.3">
                  <p:embed/>
                </p:oleObj>
              </mc:Choice>
              <mc:Fallback>
                <p:oleObj name="Equation" r:id="rId11" imgW="152280" imgH="1522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4587875"/>
                        <a:ext cx="139700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6351270" y="4754563"/>
            <a:ext cx="865188" cy="1006475"/>
            <a:chOff x="4020" y="2995"/>
            <a:chExt cx="545" cy="634"/>
          </a:xfrm>
        </p:grpSpPr>
        <p:grpSp>
          <p:nvGrpSpPr>
            <p:cNvPr id="30" name="Group 29"/>
            <p:cNvGrpSpPr>
              <a:grpSpLocks/>
            </p:cNvGrpSpPr>
            <p:nvPr/>
          </p:nvGrpSpPr>
          <p:grpSpPr bwMode="auto">
            <a:xfrm>
              <a:off x="4020" y="2995"/>
              <a:ext cx="545" cy="603"/>
              <a:chOff x="4020" y="2995"/>
              <a:chExt cx="545" cy="603"/>
            </a:xfrm>
          </p:grpSpPr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4202" y="2995"/>
                <a:ext cx="181" cy="408"/>
              </a:xfrm>
              <a:prstGeom prst="rect">
                <a:avLst/>
              </a:prstGeom>
              <a:solidFill>
                <a:srgbClr val="00CC99">
                  <a:alpha val="50000"/>
                </a:srgbClr>
              </a:solidFill>
              <a:ln w="9525">
                <a:solidFill>
                  <a:srgbClr val="00CC99">
                    <a:alpha val="50999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Line 31"/>
              <p:cNvSpPr>
                <a:spLocks noChangeShapeType="1"/>
              </p:cNvSpPr>
              <p:nvPr/>
            </p:nvSpPr>
            <p:spPr bwMode="auto">
              <a:xfrm>
                <a:off x="4205" y="3412"/>
                <a:ext cx="0" cy="18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4380" y="3416"/>
                <a:ext cx="0" cy="18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4020" y="3548"/>
                <a:ext cx="182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H="1">
                <a:off x="4383" y="3548"/>
                <a:ext cx="182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31" name="Object 35"/>
            <p:cNvGraphicFramePr>
              <a:graphicFrameLocks/>
            </p:cNvGraphicFramePr>
            <p:nvPr/>
          </p:nvGraphicFramePr>
          <p:xfrm>
            <a:off x="4232" y="3457"/>
            <a:ext cx="135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5296" name="公式" r:id="rId13" imgW="266400" imgH="342720" progId="Equation.3">
                    <p:embed/>
                  </p:oleObj>
                </mc:Choice>
                <mc:Fallback>
                  <p:oleObj name="公式" r:id="rId13" imgW="266400" imgH="3427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2" y="3457"/>
                          <a:ext cx="135" cy="1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507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 autoUpdateAnimBg="0"/>
      <p:bldP spid="7" grpId="0" autoUpdateAnimBg="0"/>
      <p:bldP spid="10" grpId="0"/>
      <p:bldP spid="11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Line 53"/>
          <p:cNvSpPr>
            <a:spLocks noChangeShapeType="1"/>
          </p:cNvSpPr>
          <p:nvPr/>
        </p:nvSpPr>
        <p:spPr bwMode="auto">
          <a:xfrm>
            <a:off x="1701800" y="1900238"/>
            <a:ext cx="0" cy="649287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Line 3"/>
          <p:cNvSpPr>
            <a:spLocks noChangeAspect="1" noChangeShapeType="1"/>
          </p:cNvSpPr>
          <p:nvPr/>
        </p:nvSpPr>
        <p:spPr bwMode="auto">
          <a:xfrm flipH="1">
            <a:off x="1652588" y="2697163"/>
            <a:ext cx="3595687" cy="434975"/>
          </a:xfrm>
          <a:prstGeom prst="line">
            <a:avLst/>
          </a:prstGeom>
          <a:noFill/>
          <a:ln w="28575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rot="5400000" flipV="1">
            <a:off x="4652963" y="-255587"/>
            <a:ext cx="0" cy="590550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140075" y="2697163"/>
            <a:ext cx="2147888" cy="111125"/>
            <a:chOff x="1111" y="1215"/>
            <a:chExt cx="1353" cy="70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 rot="679147">
              <a:off x="1123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rot="679147">
              <a:off x="1240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rot="679147">
              <a:off x="1357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rot="679147">
              <a:off x="1475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rot="679147">
              <a:off x="1592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rot="601115">
              <a:off x="1710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rot="601115">
              <a:off x="1827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rot="601115">
              <a:off x="1945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601115">
              <a:off x="2180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rot="601115">
              <a:off x="2062" y="1228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111" y="1215"/>
              <a:ext cx="1338" cy="0"/>
            </a:xfrm>
            <a:prstGeom prst="line">
              <a:avLst/>
            </a:prstGeom>
            <a:noFill/>
            <a:ln w="381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rot="601115">
              <a:off x="2302" y="1233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rot="601115">
              <a:off x="2419" y="1233"/>
              <a:ext cx="45" cy="52"/>
            </a:xfrm>
            <a:prstGeom prst="line">
              <a:avLst/>
            </a:prstGeom>
            <a:noFill/>
            <a:ln w="127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212850" y="203569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1685925" y="2698750"/>
            <a:ext cx="1439863" cy="431800"/>
          </a:xfrm>
          <a:prstGeom prst="line">
            <a:avLst/>
          </a:prstGeom>
          <a:noFill/>
          <a:ln w="28575">
            <a:solidFill>
              <a:srgbClr val="FF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550988" y="2889250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5" name="Freeform 23"/>
          <p:cNvSpPr>
            <a:spLocks noChangeAspect="1"/>
          </p:cNvSpPr>
          <p:nvPr/>
        </p:nvSpPr>
        <p:spPr bwMode="auto">
          <a:xfrm>
            <a:off x="3821113" y="1395413"/>
            <a:ext cx="3809687" cy="1292400"/>
          </a:xfrm>
          <a:custGeom>
            <a:avLst/>
            <a:gdLst>
              <a:gd name="T0" fmla="*/ 2364 w 2370"/>
              <a:gd name="T1" fmla="*/ 0 h 804"/>
              <a:gd name="T2" fmla="*/ 2364 w 2370"/>
              <a:gd name="T3" fmla="*/ 624 h 804"/>
              <a:gd name="T4" fmla="*/ 900 w 2370"/>
              <a:gd name="T5" fmla="*/ 804 h 804"/>
              <a:gd name="T6" fmla="*/ 0 w 2370"/>
              <a:gd name="T7" fmla="*/ 702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70" h="804">
                <a:moveTo>
                  <a:pt x="2364" y="0"/>
                </a:moveTo>
                <a:cubicBezTo>
                  <a:pt x="2359" y="109"/>
                  <a:pt x="2370" y="510"/>
                  <a:pt x="2364" y="624"/>
                </a:cubicBezTo>
                <a:cubicBezTo>
                  <a:pt x="2100" y="654"/>
                  <a:pt x="876" y="804"/>
                  <a:pt x="900" y="804"/>
                </a:cubicBezTo>
                <a:cubicBezTo>
                  <a:pt x="876" y="804"/>
                  <a:pt x="138" y="720"/>
                  <a:pt x="0" y="702"/>
                </a:cubicBezTo>
              </a:path>
            </a:pathLst>
          </a:custGeom>
          <a:solidFill>
            <a:srgbClr val="00CCFF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1700213" y="2265363"/>
            <a:ext cx="3529012" cy="431800"/>
            <a:chOff x="612" y="1434"/>
            <a:chExt cx="2223" cy="272"/>
          </a:xfrm>
        </p:grpSpPr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612" y="1434"/>
              <a:ext cx="2223" cy="27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202" y="1506"/>
              <a:ext cx="363" cy="4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5229225" y="2409825"/>
            <a:ext cx="2376488" cy="287338"/>
            <a:chOff x="2835" y="1525"/>
            <a:chExt cx="1497" cy="181"/>
          </a:xfrm>
        </p:grpSpPr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2835" y="1525"/>
              <a:ext cx="1497" cy="181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3470" y="1586"/>
              <a:ext cx="363" cy="4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1700213" y="2265363"/>
            <a:ext cx="1439862" cy="431800"/>
            <a:chOff x="612" y="1434"/>
            <a:chExt cx="907" cy="272"/>
          </a:xfrm>
        </p:grpSpPr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612" y="1434"/>
              <a:ext cx="907" cy="272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rot="21300000">
              <a:off x="975" y="1534"/>
              <a:ext cx="227" cy="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3140075" y="1382713"/>
            <a:ext cx="4459289" cy="1306512"/>
            <a:chOff x="1537" y="890"/>
            <a:chExt cx="2809" cy="823"/>
          </a:xfrm>
        </p:grpSpPr>
        <p:sp>
          <p:nvSpPr>
            <p:cNvPr id="36" name="Line 34"/>
            <p:cNvSpPr>
              <a:spLocks noChangeAspect="1" noChangeShapeType="1"/>
            </p:cNvSpPr>
            <p:nvPr/>
          </p:nvSpPr>
          <p:spPr bwMode="auto">
            <a:xfrm flipH="1">
              <a:off x="1537" y="890"/>
              <a:ext cx="2809" cy="82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rot="21480000" flipV="1">
              <a:off x="2426" y="1358"/>
              <a:ext cx="363" cy="9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5276850" y="1162050"/>
            <a:ext cx="0" cy="2386013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555750" y="2020888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7605713" y="1114425"/>
            <a:ext cx="0" cy="2530475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714500" y="1820863"/>
            <a:ext cx="5868000" cy="430751"/>
            <a:chOff x="1701800" y="1833563"/>
            <a:chExt cx="5868000" cy="430751"/>
          </a:xfrm>
        </p:grpSpPr>
        <p:sp>
          <p:nvSpPr>
            <p:cNvPr id="44" name="Line 43"/>
            <p:cNvSpPr>
              <a:spLocks noChangeAspect="1" noChangeShapeType="1"/>
            </p:cNvSpPr>
            <p:nvPr/>
          </p:nvSpPr>
          <p:spPr bwMode="auto">
            <a:xfrm flipV="1">
              <a:off x="1701800" y="1833563"/>
              <a:ext cx="5868000" cy="43075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 rot="21300000">
              <a:off x="4346575" y="2062617"/>
              <a:ext cx="288925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741363" y="3979863"/>
            <a:ext cx="462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接触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处，屏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点出现暗条纹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6589713" y="39624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半波损失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739775" y="4660900"/>
            <a:ext cx="1728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半波损失：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2443163" y="4603297"/>
            <a:ext cx="63773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当光波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从折射率小的光疏介质射向折射率大的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光密介质时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，反射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光波要发生 </a:t>
            </a:r>
            <a:r>
              <a:rPr lang="zh-CN" altLang="en-US" sz="2400" b="1" dirty="0">
                <a:solidFill>
                  <a:srgbClr val="FFCC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 pitchFamily="18" charset="2"/>
              </a:rPr>
              <a:t> 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的相位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突变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。这相当于反射光波多走了（或少走了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）</a:t>
            </a: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半个波长的光程。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278438" y="268376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133975" y="2457450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193675" y="366713"/>
            <a:ext cx="28873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15.4.2 </a:t>
            </a:r>
            <a:r>
              <a:rPr kumimoji="1" lang="zh-CN" altLang="en-US" sz="2400" b="1" kern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劳埃德镜实验</a:t>
            </a:r>
            <a:endParaRPr kumimoji="1" lang="zh-CN" altLang="en-US" sz="2400" b="1" kern="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AutoShape 30"/>
          <p:cNvSpPr>
            <a:spLocks noChangeArrowheads="1"/>
          </p:cNvSpPr>
          <p:nvPr/>
        </p:nvSpPr>
        <p:spPr bwMode="auto">
          <a:xfrm>
            <a:off x="5436120" y="4089772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1206674" y="2895327"/>
            <a:ext cx="4411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S'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0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21" grpId="0"/>
      <p:bldP spid="22" grpId="0" animBg="1"/>
      <p:bldP spid="22" grpId="1" animBg="1"/>
      <p:bldP spid="23" grpId="0"/>
      <p:bldP spid="25" grpId="0" animBg="1"/>
      <p:bldP spid="25" grpId="3" animBg="1"/>
      <p:bldP spid="38" grpId="0" animBg="1"/>
      <p:bldP spid="39" grpId="0"/>
      <p:bldP spid="45" grpId="0" animBg="1"/>
      <p:bldP spid="45" grpId="1" animBg="1"/>
      <p:bldP spid="47" grpId="0" autoUpdateAnimBg="0"/>
      <p:bldP spid="48" grpId="0"/>
      <p:bldP spid="50" grpId="0"/>
      <p:bldP spid="52" grpId="0"/>
      <p:bldP spid="53" grpId="0"/>
      <p:bldP spid="54" grpId="0"/>
      <p:bldP spid="55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22</a:t>
            </a:fld>
            <a:endParaRPr lang="zh-CN" altLang="en-US"/>
          </a:p>
        </p:txBody>
      </p:sp>
      <p:graphicFrame>
        <p:nvGraphicFramePr>
          <p:cNvPr id="3" name="Picture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330718"/>
              </p:ext>
            </p:extLst>
          </p:nvPr>
        </p:nvGraphicFramePr>
        <p:xfrm>
          <a:off x="1652588" y="2098675"/>
          <a:ext cx="6548437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32" name="Equation" r:id="rId3" imgW="3276360" imgH="660240" progId="Equation.DSMT4">
                  <p:embed/>
                </p:oleObj>
              </mc:Choice>
              <mc:Fallback>
                <p:oleObj name="Equation" r:id="rId3" imgW="32763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2098675"/>
                        <a:ext cx="6548437" cy="132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D6D6D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741363" y="908720"/>
            <a:ext cx="44502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劳埃德镜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干涉场明暗条纹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分布</a:t>
            </a:r>
            <a:endParaRPr kumimoji="1" lang="zh-CN" altLang="en-US" sz="2400" b="1" kern="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443241"/>
              </p:ext>
            </p:extLst>
          </p:nvPr>
        </p:nvGraphicFramePr>
        <p:xfrm>
          <a:off x="1263650" y="4403725"/>
          <a:ext cx="639762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33" name="Equation" r:id="rId5" imgW="3200400" imgH="660240" progId="Equation.DSMT4">
                  <p:embed/>
                </p:oleObj>
              </mc:Choice>
              <mc:Fallback>
                <p:oleObj name="Equation" r:id="rId5" imgW="3200400" imgH="66024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4403725"/>
                        <a:ext cx="6397625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D6D6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502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5364163" y="4740275"/>
            <a:ext cx="3097212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17550" y="201613"/>
            <a:ext cx="80645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在双缝干涉实验中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屏幕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上的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点处是明条纹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若将缝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盖住，并在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连线的垂直平分面处放一反射镜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如图所示，则此时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07950" y="261938"/>
            <a:ext cx="82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41363" y="1700808"/>
            <a:ext cx="3494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(A)  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点处仍为明条纹。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41363" y="2277071"/>
            <a:ext cx="314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(B)  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点处为暗条纹。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41363" y="2837458"/>
            <a:ext cx="592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(C) 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不能确定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点处是明条纹还是暗条纹。 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41363" y="3429000"/>
            <a:ext cx="2622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(D) 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无干涉条纹。</a:t>
            </a: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5838825" y="3573463"/>
            <a:ext cx="2592388" cy="2376487"/>
            <a:chOff x="3696" y="2265"/>
            <a:chExt cx="1633" cy="1497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696" y="2764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696" y="3010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4009" y="2377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4009" y="3354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009" y="2679"/>
              <a:ext cx="0" cy="63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5329" y="2265"/>
              <a:ext cx="0" cy="1497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5834063" y="4183063"/>
            <a:ext cx="495300" cy="5524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834063" y="4735513"/>
            <a:ext cx="490410" cy="531399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6329362" y="4060371"/>
            <a:ext cx="2052637" cy="120231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6334633" y="4074885"/>
            <a:ext cx="2055600" cy="119202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655474"/>
              </p:ext>
            </p:extLst>
          </p:nvPr>
        </p:nvGraphicFramePr>
        <p:xfrm>
          <a:off x="8483600" y="3929063"/>
          <a:ext cx="2778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2" name="公式" r:id="rId3" imgW="279360" imgH="291960" progId="Equation.3">
                  <p:embed/>
                </p:oleObj>
              </mc:Choice>
              <mc:Fallback>
                <p:oleObj name="公式" r:id="rId3" imgW="27936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3600" y="3929063"/>
                        <a:ext cx="2778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176887"/>
              </p:ext>
            </p:extLst>
          </p:nvPr>
        </p:nvGraphicFramePr>
        <p:xfrm>
          <a:off x="8355013" y="3967163"/>
          <a:ext cx="13970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3" name="Equation" r:id="rId5" imgW="152280" imgH="152280" progId="Equation.3">
                  <p:embed/>
                </p:oleObj>
              </mc:Choice>
              <mc:Fallback>
                <p:oleObj name="Equation" r:id="rId5" imgW="152280" imgH="1522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5013" y="3967163"/>
                        <a:ext cx="13970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3"/>
          <p:cNvGrpSpPr>
            <a:grpSpLocks/>
          </p:cNvGrpSpPr>
          <p:nvPr/>
        </p:nvGrpSpPr>
        <p:grpSpPr bwMode="auto">
          <a:xfrm rot="10800000">
            <a:off x="6705600" y="4754563"/>
            <a:ext cx="919163" cy="134937"/>
            <a:chOff x="4004" y="645"/>
            <a:chExt cx="579" cy="85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004" y="730"/>
              <a:ext cx="55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4132" y="645"/>
              <a:ext cx="67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4297" y="645"/>
              <a:ext cx="66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187" y="645"/>
              <a:ext cx="66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4407" y="645"/>
              <a:ext cx="66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4077" y="645"/>
              <a:ext cx="66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4242" y="645"/>
              <a:ext cx="67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4352" y="645"/>
              <a:ext cx="67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4462" y="645"/>
              <a:ext cx="67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V="1">
              <a:off x="4517" y="645"/>
              <a:ext cx="66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4021" y="645"/>
              <a:ext cx="67" cy="6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8243888" y="59245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graphicFrame>
        <p:nvGraphicFramePr>
          <p:cNvPr id="3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953784"/>
              </p:ext>
            </p:extLst>
          </p:nvPr>
        </p:nvGraphicFramePr>
        <p:xfrm>
          <a:off x="5967413" y="3861048"/>
          <a:ext cx="2698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4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3861048"/>
                        <a:ext cx="2698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52271"/>
              </p:ext>
            </p:extLst>
          </p:nvPr>
        </p:nvGraphicFramePr>
        <p:xfrm>
          <a:off x="5942013" y="5106988"/>
          <a:ext cx="29051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5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5106988"/>
                        <a:ext cx="29051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7097713" y="4864100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39" name="Line 41"/>
          <p:cNvSpPr>
            <a:spLocks noChangeShapeType="1"/>
          </p:cNvSpPr>
          <p:nvPr/>
        </p:nvSpPr>
        <p:spPr bwMode="auto">
          <a:xfrm>
            <a:off x="6329363" y="4183063"/>
            <a:ext cx="914400" cy="541337"/>
          </a:xfrm>
          <a:prstGeom prst="line">
            <a:avLst/>
          </a:prstGeom>
          <a:noFill/>
          <a:ln w="19050">
            <a:solidFill>
              <a:srgbClr val="00FF00"/>
            </a:solidFill>
            <a:prstDash val="solid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45"/>
          <p:cNvSpPr txBox="1">
            <a:spLocks noChangeArrowheads="1"/>
          </p:cNvSpPr>
          <p:nvPr/>
        </p:nvSpPr>
        <p:spPr bwMode="auto">
          <a:xfrm>
            <a:off x="144463" y="4005213"/>
            <a:ext cx="827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解</a:t>
            </a: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731039"/>
              </p:ext>
            </p:extLst>
          </p:nvPr>
        </p:nvGraphicFramePr>
        <p:xfrm>
          <a:off x="5529436" y="4365104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6" name="Equation" r:id="rId11" imgW="139680" imgH="177480" progId="Equation.DSMT4">
                  <p:embed/>
                </p:oleObj>
              </mc:Choice>
              <mc:Fallback>
                <p:oleObj name="Equation" r:id="rId11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436" y="4365104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722313" y="6018495"/>
            <a:ext cx="1290738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(B)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正确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577004"/>
              </p:ext>
            </p:extLst>
          </p:nvPr>
        </p:nvGraphicFramePr>
        <p:xfrm>
          <a:off x="785813" y="4603750"/>
          <a:ext cx="3835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7" name="Equation" r:id="rId13" imgW="1917360" imgH="685800" progId="Equation.DSMT4">
                  <p:embed/>
                </p:oleObj>
              </mc:Choice>
              <mc:Fallback>
                <p:oleObj name="Equation" r:id="rId13" imgW="1917360" imgH="685800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603750"/>
                        <a:ext cx="38354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560281"/>
              </p:ext>
            </p:extLst>
          </p:nvPr>
        </p:nvGraphicFramePr>
        <p:xfrm>
          <a:off x="786383" y="4052069"/>
          <a:ext cx="261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578" name="Equation" r:id="rId15" imgW="1307880" imgH="228600" progId="Equation.DSMT4">
                  <p:embed/>
                </p:oleObj>
              </mc:Choice>
              <mc:Fallback>
                <p:oleObj name="Equation" r:id="rId15" imgW="1307880" imgH="2286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383" y="4052069"/>
                        <a:ext cx="261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16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utoUpdateAnimBg="0"/>
      <p:bldP spid="5" grpId="0"/>
      <p:bldP spid="6" grpId="0"/>
      <p:bldP spid="7" grpId="0"/>
      <p:bldP spid="8" grpId="0"/>
      <p:bldP spid="9" grpId="0"/>
      <p:bldP spid="17" grpId="0" animBg="1"/>
      <p:bldP spid="18" grpId="0" animBg="1"/>
      <p:bldP spid="19" grpId="0" animBg="1"/>
      <p:bldP spid="20" grpId="0" animBg="1"/>
      <p:bldP spid="35" grpId="0"/>
      <p:bldP spid="38" grpId="0"/>
      <p:bldP spid="39" grpId="0" animBg="1"/>
      <p:bldP spid="41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9"/>
          <p:cNvSpPr>
            <a:spLocks noChangeShapeType="1"/>
          </p:cNvSpPr>
          <p:nvPr/>
        </p:nvSpPr>
        <p:spPr bwMode="auto">
          <a:xfrm flipV="1">
            <a:off x="5478711" y="2348458"/>
            <a:ext cx="0" cy="2520279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730250" y="277813"/>
            <a:ext cx="81375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双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缝干涉实验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中，单色狭缝光源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和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的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距离分别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l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l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，并且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l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l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=3</a:t>
            </a:r>
            <a:r>
              <a:rPr kumimoji="1" lang="el-GR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0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kumimoji="1" lang="el-GR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kern="0" baseline="-2500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0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为入射光的波长，双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缝之间的距离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，双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缝到屏幕的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距离为 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，如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图所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示。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50825" y="347663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38188" y="1700808"/>
            <a:ext cx="50193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零级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明纹到屏幕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中央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O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点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距离</a:t>
            </a:r>
            <a:endParaRPr kumimoji="1" lang="en-US" altLang="zh-CN" sz="2400" b="1" dirty="0" smtClean="0">
              <a:solidFill>
                <a:srgbClr val="FFFFFF"/>
              </a:solidFill>
              <a:latin typeface="Times New Roman" pitchFamily="18" charset="0"/>
              <a:ea typeface="仿宋_GB2312"/>
              <a:cs typeface="Times New Roman" pitchFamily="18" charset="0"/>
            </a:endParaRPr>
          </a:p>
          <a:p>
            <a:pPr marL="0" indent="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(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2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相邻明纹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间的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距离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/>
              <a:cs typeface="Times New Roman" pitchFamily="18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279400" y="177224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5004048" y="3731741"/>
            <a:ext cx="360032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5478711" y="2564929"/>
            <a:ext cx="2592388" cy="2376487"/>
            <a:chOff x="3696" y="2265"/>
            <a:chExt cx="1633" cy="1497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696" y="2935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696" y="3181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4009" y="2377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4009" y="3354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009" y="2679"/>
              <a:ext cx="0" cy="63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5329" y="2265"/>
              <a:ext cx="0" cy="1497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5478711" y="3155276"/>
            <a:ext cx="490538" cy="8388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478711" y="4004642"/>
            <a:ext cx="485648" cy="253736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5969248" y="3051837"/>
            <a:ext cx="2052637" cy="120231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5974519" y="3066351"/>
            <a:ext cx="2055600" cy="119202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971168"/>
              </p:ext>
            </p:extLst>
          </p:nvPr>
        </p:nvGraphicFramePr>
        <p:xfrm>
          <a:off x="7994899" y="2958629"/>
          <a:ext cx="13970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36" name="Equation" r:id="rId3" imgW="152280" imgH="152280" progId="Equation.3">
                  <p:embed/>
                </p:oleObj>
              </mc:Choice>
              <mc:Fallback>
                <p:oleObj name="Equation" r:id="rId3" imgW="152280" imgH="1522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899" y="2958629"/>
                        <a:ext cx="13970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7883774" y="4916016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graphicFrame>
        <p:nvGraphicFramePr>
          <p:cNvPr id="3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365125"/>
              </p:ext>
            </p:extLst>
          </p:nvPr>
        </p:nvGraphicFramePr>
        <p:xfrm>
          <a:off x="5607299" y="2852514"/>
          <a:ext cx="2698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37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299" y="2852514"/>
                        <a:ext cx="2698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707769"/>
              </p:ext>
            </p:extLst>
          </p:nvPr>
        </p:nvGraphicFramePr>
        <p:xfrm>
          <a:off x="5581899" y="4148658"/>
          <a:ext cx="29051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38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899" y="4148658"/>
                        <a:ext cx="29051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277586"/>
              </p:ext>
            </p:extLst>
          </p:nvPr>
        </p:nvGraphicFramePr>
        <p:xfrm>
          <a:off x="5169322" y="3793058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39" name="Equation" r:id="rId9" imgW="139680" imgH="177480" progId="Equation.DSMT4">
                  <p:embed/>
                </p:oleObj>
              </mc:Choice>
              <mc:Fallback>
                <p:oleObj name="Equation" r:id="rId9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9322" y="3793058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621041"/>
              </p:ext>
            </p:extLst>
          </p:nvPr>
        </p:nvGraphicFramePr>
        <p:xfrm>
          <a:off x="5575570" y="2305325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0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570" y="2305325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02871"/>
              </p:ext>
            </p:extLst>
          </p:nvPr>
        </p:nvGraphicFramePr>
        <p:xfrm>
          <a:off x="8380661" y="3806924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1" name="Equation" r:id="rId13" imgW="126720" imgH="126720" progId="Equation.DSMT4">
                  <p:embed/>
                </p:oleObj>
              </mc:Choice>
              <mc:Fallback>
                <p:oleObj name="Equation" r:id="rId13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661" y="3806924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755576" y="2780928"/>
            <a:ext cx="374441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设狭缝光源的初相位为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，两相干光在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点的初相位分别为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269875" y="2823319"/>
            <a:ext cx="570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EDFE4A"/>
                </a:solidFill>
                <a:latin typeface="Times New Roman" pitchFamily="18" charset="0"/>
                <a:cs typeface="Times New Roman" pitchFamily="18" charset="0"/>
              </a:rPr>
              <a:t>解 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096583"/>
              </p:ext>
            </p:extLst>
          </p:nvPr>
        </p:nvGraphicFramePr>
        <p:xfrm>
          <a:off x="5536729" y="3190013"/>
          <a:ext cx="1873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2" name="Equation" r:id="rId15" imgW="114120" imgH="228600" progId="Equation.DSMT4">
                  <p:embed/>
                </p:oleObj>
              </mc:Choice>
              <mc:Fallback>
                <p:oleObj name="Equation" r:id="rId15" imgW="114120" imgH="2286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6729" y="3190013"/>
                        <a:ext cx="1873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342503"/>
              </p:ext>
            </p:extLst>
          </p:nvPr>
        </p:nvGraphicFramePr>
        <p:xfrm>
          <a:off x="5639470" y="3716610"/>
          <a:ext cx="228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3" name="Equation" r:id="rId17" imgW="139680" imgH="228600" progId="Equation.DSMT4">
                  <p:embed/>
                </p:oleObj>
              </mc:Choice>
              <mc:Fallback>
                <p:oleObj name="Equation" r:id="rId17" imgW="13968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9470" y="3716610"/>
                        <a:ext cx="2286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399716"/>
              </p:ext>
            </p:extLst>
          </p:nvPr>
        </p:nvGraphicFramePr>
        <p:xfrm>
          <a:off x="6700229" y="2681759"/>
          <a:ext cx="20796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4" name="Equation" r:id="rId19" imgW="126720" imgH="228600" progId="Equation.DSMT4">
                  <p:embed/>
                </p:oleObj>
              </mc:Choice>
              <mc:Fallback>
                <p:oleObj name="Equation" r:id="rId19" imgW="126720" imgH="228600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229" y="2681759"/>
                        <a:ext cx="20796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932321"/>
              </p:ext>
            </p:extLst>
          </p:nvPr>
        </p:nvGraphicFramePr>
        <p:xfrm>
          <a:off x="6863606" y="3222154"/>
          <a:ext cx="228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5" name="Equation" r:id="rId21" imgW="139680" imgH="228600" progId="Equation.DSMT4">
                  <p:embed/>
                </p:oleObj>
              </mc:Choice>
              <mc:Fallback>
                <p:oleObj name="Equation" r:id="rId21" imgW="139680" imgH="22860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606" y="3222154"/>
                        <a:ext cx="2286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8100392" y="2822897"/>
            <a:ext cx="731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637802"/>
              </p:ext>
            </p:extLst>
          </p:nvPr>
        </p:nvGraphicFramePr>
        <p:xfrm>
          <a:off x="1282262" y="4225255"/>
          <a:ext cx="24892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6" name="Equation" r:id="rId23" imgW="1244520" imgH="431640" progId="Equation.DSMT4">
                  <p:embed/>
                </p:oleObj>
              </mc:Choice>
              <mc:Fallback>
                <p:oleObj name="Equation" r:id="rId23" imgW="1244520" imgH="4316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262" y="4225255"/>
                        <a:ext cx="24892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530014"/>
              </p:ext>
            </p:extLst>
          </p:nvPr>
        </p:nvGraphicFramePr>
        <p:xfrm>
          <a:off x="1295648" y="5085829"/>
          <a:ext cx="2565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7" name="Equation" r:id="rId25" imgW="1282680" imgH="431640" progId="Equation.DSMT4">
                  <p:embed/>
                </p:oleObj>
              </mc:Choice>
              <mc:Fallback>
                <p:oleObj name="Equation" r:id="rId25" imgW="1282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295648" y="5085829"/>
                        <a:ext cx="2565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663764"/>
              </p:ext>
            </p:extLst>
          </p:nvPr>
        </p:nvGraphicFramePr>
        <p:xfrm>
          <a:off x="1278882" y="5805488"/>
          <a:ext cx="6781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648" name="Equation" r:id="rId27" imgW="3390840" imgH="431640" progId="Equation.DSMT4">
                  <p:embed/>
                </p:oleObj>
              </mc:Choice>
              <mc:Fallback>
                <p:oleObj name="Equation" r:id="rId27" imgW="3390840" imgH="431640" progId="Equation.DSMT4">
                  <p:embed/>
                  <p:pic>
                    <p:nvPicPr>
                      <p:cNvPr id="0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8882" y="5805488"/>
                        <a:ext cx="6781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59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/>
      <p:bldP spid="4" grpId="0"/>
      <p:bldP spid="5" grpId="0"/>
      <p:bldP spid="8" grpId="0"/>
      <p:bldP spid="9" grpId="0" animBg="1"/>
      <p:bldP spid="17" grpId="0" animBg="1"/>
      <p:bldP spid="18" grpId="0" animBg="1"/>
      <p:bldP spid="19" grpId="0" animBg="1"/>
      <p:bldP spid="20" grpId="0" animBg="1"/>
      <p:bldP spid="35" grpId="0"/>
      <p:bldP spid="45" grpId="0" autoUpdateAnimBg="0"/>
      <p:bldP spid="46" grpId="0" autoUpdateAnimBg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25</a:t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5756"/>
              </p:ext>
            </p:extLst>
          </p:nvPr>
        </p:nvGraphicFramePr>
        <p:xfrm>
          <a:off x="827584" y="476672"/>
          <a:ext cx="6781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76" name="Equation" r:id="rId3" imgW="3390840" imgH="431640" progId="Equation.DSMT4">
                  <p:embed/>
                </p:oleObj>
              </mc:Choice>
              <mc:Fallback>
                <p:oleObj name="Equation" r:id="rId3" imgW="3390840" imgH="43164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76672"/>
                        <a:ext cx="6781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55576" y="3239730"/>
            <a:ext cx="265970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2438" indent="-45243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零级明纹的位置：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28966"/>
              </p:ext>
            </p:extLst>
          </p:nvPr>
        </p:nvGraphicFramePr>
        <p:xfrm>
          <a:off x="3297808" y="3123029"/>
          <a:ext cx="1346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77" name="Equation" r:id="rId5" imgW="672840" imgH="393480" progId="Equation.DSMT4">
                  <p:embed/>
                </p:oleObj>
              </mc:Choice>
              <mc:Fallback>
                <p:oleObj name="Equation" r:id="rId5" imgW="67284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808" y="3123029"/>
                        <a:ext cx="1346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55576" y="2336361"/>
            <a:ext cx="17315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明纹位置：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491255"/>
              </p:ext>
            </p:extLst>
          </p:nvPr>
        </p:nvGraphicFramePr>
        <p:xfrm>
          <a:off x="1187624" y="1556792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78" name="Equation" r:id="rId7" imgW="1815840" imgH="203040" progId="Equation.DSMT4">
                  <p:embed/>
                </p:oleObj>
              </mc:Choice>
              <mc:Fallback>
                <p:oleObj name="Equation" r:id="rId7" imgW="181584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56792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75932"/>
              </p:ext>
            </p:extLst>
          </p:nvPr>
        </p:nvGraphicFramePr>
        <p:xfrm>
          <a:off x="2339752" y="2204864"/>
          <a:ext cx="2336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79" name="Equation" r:id="rId9" imgW="1168200" imgH="393480" progId="Equation.DSMT4">
                  <p:embed/>
                </p:oleObj>
              </mc:Choice>
              <mc:Fallback>
                <p:oleObj name="Equation" r:id="rId9" imgW="116820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204864"/>
                        <a:ext cx="2336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463111"/>
              </p:ext>
            </p:extLst>
          </p:nvPr>
        </p:nvGraphicFramePr>
        <p:xfrm>
          <a:off x="3635896" y="4009752"/>
          <a:ext cx="2717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80" name="Equation" r:id="rId11" imgW="1358640" imgH="393480" progId="Equation.DSMT4">
                  <p:embed/>
                </p:oleObj>
              </mc:Choice>
              <mc:Fallback>
                <p:oleObj name="Equation" r:id="rId11" imgW="1358640" imgH="3934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009752"/>
                        <a:ext cx="2717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576" y="1412776"/>
            <a:ext cx="494046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788024" y="1412776"/>
            <a:ext cx="494046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得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55576" y="4103826"/>
            <a:ext cx="2969083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2438" indent="-45243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相邻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明纹间的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距离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6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 flipV="1">
            <a:off x="5478711" y="2348458"/>
            <a:ext cx="0" cy="2520279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30250" y="277813"/>
            <a:ext cx="81375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双缝干涉实验装置如图所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示，双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与观察屏之间的距离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=120 cm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，两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缝之间的距离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=0.50 mm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，用波长</a:t>
            </a:r>
            <a:r>
              <a:rPr kumimoji="1" lang="el-GR" altLang="zh-CN" sz="2400" b="1" i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kern="0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0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=500 nm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的单色光照射。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如果用厚度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e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=1.0×10</a:t>
            </a:r>
            <a:r>
              <a:rPr kumimoji="1" lang="en-US" altLang="zh-CN" sz="2400" b="1" baseline="30000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-2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mm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，折射率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n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=1.58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的透明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薄膜覆盖在图中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的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S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缝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后面。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50825" y="347663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38188" y="2197313"/>
            <a:ext cx="35878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第五级明纹的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位置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坐标。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/>
              <a:cs typeface="Times New Roman" pitchFamily="18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279400" y="2244169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5004048" y="3731741"/>
            <a:ext cx="3600325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5478714" y="2564929"/>
            <a:ext cx="2592389" cy="2376487"/>
            <a:chOff x="3696" y="2265"/>
            <a:chExt cx="1633" cy="1497"/>
          </a:xfrm>
        </p:grpSpPr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697" y="2768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3696" y="3014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V="1">
              <a:off x="4009" y="2377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4009" y="3354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4009" y="2679"/>
              <a:ext cx="0" cy="63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5329" y="2265"/>
              <a:ext cx="0" cy="1497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Line 17"/>
          <p:cNvSpPr>
            <a:spLocks noChangeShapeType="1"/>
          </p:cNvSpPr>
          <p:nvPr/>
        </p:nvSpPr>
        <p:spPr bwMode="auto">
          <a:xfrm flipV="1">
            <a:off x="5478711" y="3155276"/>
            <a:ext cx="490538" cy="57646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5480301" y="3731741"/>
            <a:ext cx="484057" cy="52663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5969248" y="3051837"/>
            <a:ext cx="2052637" cy="120231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5974519" y="3066351"/>
            <a:ext cx="2055600" cy="119202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334328"/>
              </p:ext>
            </p:extLst>
          </p:nvPr>
        </p:nvGraphicFramePr>
        <p:xfrm>
          <a:off x="7994899" y="2958629"/>
          <a:ext cx="13970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1" name="Equation" r:id="rId3" imgW="152280" imgH="152280" progId="Equation.3">
                  <p:embed/>
                </p:oleObj>
              </mc:Choice>
              <mc:Fallback>
                <p:oleObj name="Equation" r:id="rId3" imgW="152280" imgH="15228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899" y="2958629"/>
                        <a:ext cx="13970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7883774" y="4916016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graphicFrame>
        <p:nvGraphicFramePr>
          <p:cNvPr id="2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647314"/>
              </p:ext>
            </p:extLst>
          </p:nvPr>
        </p:nvGraphicFramePr>
        <p:xfrm>
          <a:off x="5607299" y="2852514"/>
          <a:ext cx="2698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2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299" y="2852514"/>
                        <a:ext cx="2698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569811"/>
              </p:ext>
            </p:extLst>
          </p:nvPr>
        </p:nvGraphicFramePr>
        <p:xfrm>
          <a:off x="5581899" y="4148658"/>
          <a:ext cx="29051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3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899" y="4148658"/>
                        <a:ext cx="29051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632801"/>
              </p:ext>
            </p:extLst>
          </p:nvPr>
        </p:nvGraphicFramePr>
        <p:xfrm>
          <a:off x="5169322" y="3793058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4" name="Equation" r:id="rId9" imgW="139680" imgH="177480" progId="Equation.DSMT4">
                  <p:embed/>
                </p:oleObj>
              </mc:Choice>
              <mc:Fallback>
                <p:oleObj name="Equation" r:id="rId9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9322" y="3793058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079280"/>
              </p:ext>
            </p:extLst>
          </p:nvPr>
        </p:nvGraphicFramePr>
        <p:xfrm>
          <a:off x="5575570" y="2305325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5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570" y="2305325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35121"/>
              </p:ext>
            </p:extLst>
          </p:nvPr>
        </p:nvGraphicFramePr>
        <p:xfrm>
          <a:off x="8380661" y="3806924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6" name="Equation" r:id="rId13" imgW="126720" imgH="126720" progId="Equation.DSMT4">
                  <p:embed/>
                </p:oleObj>
              </mc:Choice>
              <mc:Fallback>
                <p:oleObj name="Equation" r:id="rId13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661" y="3806924"/>
                        <a:ext cx="25400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55576" y="2764348"/>
            <a:ext cx="38164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狭缝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光源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初相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位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相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等，可利用光程差来计算。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69875" y="2806739"/>
            <a:ext cx="570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EDFE4A"/>
                </a:solidFill>
                <a:latin typeface="Times New Roman" pitchFamily="18" charset="0"/>
                <a:cs typeface="Times New Roman" pitchFamily="18" charset="0"/>
              </a:rPr>
              <a:t>解 </a:t>
            </a:r>
            <a:endParaRPr kumimoji="1" lang="zh-CN" alt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42726"/>
              </p:ext>
            </p:extLst>
          </p:nvPr>
        </p:nvGraphicFramePr>
        <p:xfrm>
          <a:off x="6700229" y="2681759"/>
          <a:ext cx="20796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7" name="Equation" r:id="rId15" imgW="126720" imgH="228600" progId="Equation.DSMT4">
                  <p:embed/>
                </p:oleObj>
              </mc:Choice>
              <mc:Fallback>
                <p:oleObj name="Equation" r:id="rId15" imgW="126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229" y="2681759"/>
                        <a:ext cx="207962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011851"/>
              </p:ext>
            </p:extLst>
          </p:nvPr>
        </p:nvGraphicFramePr>
        <p:xfrm>
          <a:off x="6863606" y="3222154"/>
          <a:ext cx="228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8" name="Equation" r:id="rId17" imgW="139680" imgH="228600" progId="Equation.DSMT4">
                  <p:embed/>
                </p:oleObj>
              </mc:Choice>
              <mc:Fallback>
                <p:oleObj name="Equation" r:id="rId17" imgW="139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606" y="3222154"/>
                        <a:ext cx="2286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8100392" y="2822897"/>
            <a:ext cx="7312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012160" y="2853308"/>
            <a:ext cx="287338" cy="647700"/>
          </a:xfrm>
          <a:prstGeom prst="rect">
            <a:avLst/>
          </a:prstGeom>
          <a:solidFill>
            <a:srgbClr val="00CC99">
              <a:alpha val="50000"/>
            </a:srgb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76688"/>
              </p:ext>
            </p:extLst>
          </p:nvPr>
        </p:nvGraphicFramePr>
        <p:xfrm>
          <a:off x="827584" y="3909492"/>
          <a:ext cx="3708401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89" name="Equation" r:id="rId19" imgW="1854000" imgH="228600" progId="Equation.DSMT4">
                  <p:embed/>
                </p:oleObj>
              </mc:Choice>
              <mc:Fallback>
                <p:oleObj name="Equation" r:id="rId19" imgW="1854000" imgH="2286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909492"/>
                        <a:ext cx="3708401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36019"/>
              </p:ext>
            </p:extLst>
          </p:nvPr>
        </p:nvGraphicFramePr>
        <p:xfrm>
          <a:off x="828080" y="4509120"/>
          <a:ext cx="8636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90" name="Equation" r:id="rId21" imgW="431640" imgH="228600" progId="Equation.DSMT4">
                  <p:embed/>
                </p:oleObj>
              </mc:Choice>
              <mc:Fallback>
                <p:oleObj name="Equation" r:id="rId21" imgW="431640" imgH="22860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80" y="4509120"/>
                        <a:ext cx="8636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695092"/>
              </p:ext>
            </p:extLst>
          </p:nvPr>
        </p:nvGraphicFramePr>
        <p:xfrm>
          <a:off x="837109" y="5157192"/>
          <a:ext cx="355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91" name="Equation" r:id="rId23" imgW="1777680" imgH="228600" progId="Equation.DSMT4">
                  <p:embed/>
                </p:oleObj>
              </mc:Choice>
              <mc:Fallback>
                <p:oleObj name="Equation" r:id="rId23" imgW="177768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109" y="5157192"/>
                        <a:ext cx="3556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27006"/>
              </p:ext>
            </p:extLst>
          </p:nvPr>
        </p:nvGraphicFramePr>
        <p:xfrm>
          <a:off x="4395192" y="4978499"/>
          <a:ext cx="1905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92" name="Equation" r:id="rId25" imgW="952200" imgH="393480" progId="Equation.DSMT4">
                  <p:embed/>
                </p:oleObj>
              </mc:Choice>
              <mc:Fallback>
                <p:oleObj name="Equation" r:id="rId25" imgW="952200" imgH="39348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192" y="4978499"/>
                        <a:ext cx="1905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452576"/>
              </p:ext>
            </p:extLst>
          </p:nvPr>
        </p:nvGraphicFramePr>
        <p:xfrm>
          <a:off x="1331640" y="5954192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93" name="Equation" r:id="rId27" imgW="482400" imgH="228600" progId="Equation.DSMT4">
                  <p:embed/>
                </p:oleObj>
              </mc:Choice>
              <mc:Fallback>
                <p:oleObj name="Equation" r:id="rId27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954192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755576" y="5835600"/>
            <a:ext cx="494046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由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 Box 2"/>
          <p:cNvSpPr txBox="1">
            <a:spLocks noChangeArrowheads="1"/>
          </p:cNvSpPr>
          <p:nvPr/>
        </p:nvSpPr>
        <p:spPr bwMode="auto">
          <a:xfrm>
            <a:off x="2339752" y="5835600"/>
            <a:ext cx="494046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得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82272"/>
              </p:ext>
            </p:extLst>
          </p:nvPr>
        </p:nvGraphicFramePr>
        <p:xfrm>
          <a:off x="2973288" y="5737944"/>
          <a:ext cx="4191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894" name="Equation" r:id="rId29" imgW="2095200" imgH="393480" progId="Equation.DSMT4">
                  <p:embed/>
                </p:oleObj>
              </mc:Choice>
              <mc:Fallback>
                <p:oleObj name="Equation" r:id="rId29" imgW="2095200" imgH="393480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288" y="5737944"/>
                        <a:ext cx="4191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060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 animBg="1"/>
      <p:bldP spid="16" grpId="0" animBg="1"/>
      <p:bldP spid="17" grpId="0" animBg="1"/>
      <p:bldP spid="18" grpId="0" animBg="1"/>
      <p:bldP spid="19" grpId="0" animBg="1"/>
      <p:bldP spid="21" grpId="0"/>
      <p:bldP spid="27" grpId="0" autoUpdateAnimBg="0"/>
      <p:bldP spid="28" grpId="0" autoUpdateAnimBg="0"/>
      <p:bldP spid="33" grpId="0"/>
      <p:bldP spid="39" grpId="0" animBg="1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7813" y="908050"/>
            <a:ext cx="5416550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§15.5  </a:t>
            </a:r>
            <a:r>
              <a:rPr kumimoji="1" lang="zh-CN" altLang="en-US" sz="3200" b="1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分振幅干涉</a:t>
            </a:r>
            <a:endParaRPr kumimoji="1" lang="zh-CN" altLang="en-US" sz="3200" b="1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劈尖薄膜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的等厚干涉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15616" y="3687415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牛顿环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仪的等厚干涉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115616" y="4263479"/>
            <a:ext cx="2967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增透膜与高反射膜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2250" y="584200"/>
            <a:ext cx="3815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15.5.1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劈尖薄膜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的等厚干涉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31800" y="1204913"/>
            <a:ext cx="171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分振幅法</a:t>
            </a:r>
          </a:p>
        </p:txBody>
      </p:sp>
      <p:sp>
        <p:nvSpPr>
          <p:cNvPr id="73" name="Text Box 72"/>
          <p:cNvSpPr txBox="1">
            <a:spLocks noChangeArrowheads="1"/>
          </p:cNvSpPr>
          <p:nvPr/>
        </p:nvSpPr>
        <p:spPr bwMode="auto">
          <a:xfrm>
            <a:off x="755651" y="1732012"/>
            <a:ext cx="424839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一束光在界面上反射和折射时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，它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携带的能量也被反射和折射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694064"/>
              </p:ext>
            </p:extLst>
          </p:nvPr>
        </p:nvGraphicFramePr>
        <p:xfrm>
          <a:off x="2051050" y="2924225"/>
          <a:ext cx="14589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56" name="公式" r:id="rId3" imgW="1460160" imgH="825480" progId="Equation.3">
                  <p:embed/>
                </p:oleObj>
              </mc:Choice>
              <mc:Fallback>
                <p:oleObj name="公式" r:id="rId3" imgW="146016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924225"/>
                        <a:ext cx="14589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Box 74"/>
          <p:cNvSpPr txBox="1">
            <a:spLocks noChangeArrowheads="1"/>
          </p:cNvSpPr>
          <p:nvPr/>
        </p:nvSpPr>
        <p:spPr bwMode="auto">
          <a:xfrm>
            <a:off x="755650" y="3068687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由于</a:t>
            </a:r>
          </a:p>
        </p:txBody>
      </p:sp>
      <p:sp>
        <p:nvSpPr>
          <p:cNvPr id="76" name="Text Box 75"/>
          <p:cNvSpPr txBox="1">
            <a:spLocks noChangeArrowheads="1"/>
          </p:cNvSpPr>
          <p:nvPr/>
        </p:nvSpPr>
        <p:spPr bwMode="auto">
          <a:xfrm>
            <a:off x="755650" y="3979912"/>
            <a:ext cx="447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这种光波分割法称为分振幅法。</a:t>
            </a:r>
          </a:p>
        </p:txBody>
      </p: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5686499" y="2833365"/>
            <a:ext cx="2701925" cy="576263"/>
          </a:xfrm>
          <a:prstGeom prst="rect">
            <a:avLst/>
          </a:prstGeom>
          <a:solidFill>
            <a:srgbClr val="00CC99">
              <a:alpha val="2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01" name="Line 5"/>
          <p:cNvSpPr>
            <a:spLocks noChangeShapeType="1"/>
          </p:cNvSpPr>
          <p:nvPr/>
        </p:nvSpPr>
        <p:spPr bwMode="auto">
          <a:xfrm>
            <a:off x="6791399" y="1787203"/>
            <a:ext cx="0" cy="189547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980289"/>
              </p:ext>
            </p:extLst>
          </p:nvPr>
        </p:nvGraphicFramePr>
        <p:xfrm>
          <a:off x="8062986" y="2446015"/>
          <a:ext cx="254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57" name="公式" r:id="rId5" imgW="253800" imgH="368280" progId="Equation.3">
                  <p:embed/>
                </p:oleObj>
              </mc:Choice>
              <mc:Fallback>
                <p:oleObj name="公式" r:id="rId5" imgW="2538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2986" y="2446015"/>
                        <a:ext cx="254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88539"/>
              </p:ext>
            </p:extLst>
          </p:nvPr>
        </p:nvGraphicFramePr>
        <p:xfrm>
          <a:off x="8072511" y="2898453"/>
          <a:ext cx="279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58" name="公式" r:id="rId7" imgW="279360" imgH="368280" progId="Equation.3">
                  <p:embed/>
                </p:oleObj>
              </mc:Choice>
              <mc:Fallback>
                <p:oleObj name="公式" r:id="rId7" imgW="2793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2511" y="2898453"/>
                        <a:ext cx="279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43450"/>
              </p:ext>
            </p:extLst>
          </p:nvPr>
        </p:nvGraphicFramePr>
        <p:xfrm>
          <a:off x="8067749" y="340804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59" name="公式" r:id="rId9" imgW="266400" imgH="380880" progId="Equation.3">
                  <p:embed/>
                </p:oleObj>
              </mc:Choice>
              <mc:Fallback>
                <p:oleObj name="公式" r:id="rId9" imgW="266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7749" y="3408040"/>
                        <a:ext cx="266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" name="Group 12"/>
          <p:cNvGrpSpPr>
            <a:grpSpLocks/>
          </p:cNvGrpSpPr>
          <p:nvPr/>
        </p:nvGrpSpPr>
        <p:grpSpPr bwMode="auto">
          <a:xfrm>
            <a:off x="5502349" y="1623690"/>
            <a:ext cx="1263650" cy="1223963"/>
            <a:chOff x="2958" y="875"/>
            <a:chExt cx="796" cy="771"/>
          </a:xfrm>
        </p:grpSpPr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2958" y="875"/>
              <a:ext cx="796" cy="77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3299" y="1206"/>
              <a:ext cx="90" cy="9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08" name="Group 15"/>
          <p:cNvGrpSpPr>
            <a:grpSpLocks/>
          </p:cNvGrpSpPr>
          <p:nvPr/>
        </p:nvGrpSpPr>
        <p:grpSpPr bwMode="auto">
          <a:xfrm>
            <a:off x="6769174" y="2844478"/>
            <a:ext cx="385762" cy="566737"/>
            <a:chOff x="3756" y="1644"/>
            <a:chExt cx="243" cy="357"/>
          </a:xfrm>
        </p:grpSpPr>
        <p:sp>
          <p:nvSpPr>
            <p:cNvPr id="109" name="Line 16"/>
            <p:cNvSpPr>
              <a:spLocks noChangeAspect="1" noChangeShapeType="1"/>
            </p:cNvSpPr>
            <p:nvPr/>
          </p:nvSpPr>
          <p:spPr bwMode="auto">
            <a:xfrm>
              <a:off x="3756" y="1644"/>
              <a:ext cx="243" cy="35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 rot="21480000">
              <a:off x="3833" y="1752"/>
              <a:ext cx="90" cy="136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1" name="Group 18"/>
          <p:cNvGrpSpPr>
            <a:grpSpLocks/>
          </p:cNvGrpSpPr>
          <p:nvPr/>
        </p:nvGrpSpPr>
        <p:grpSpPr bwMode="auto">
          <a:xfrm>
            <a:off x="7143824" y="2844478"/>
            <a:ext cx="385762" cy="566737"/>
            <a:chOff x="3998" y="1644"/>
            <a:chExt cx="243" cy="357"/>
          </a:xfrm>
        </p:grpSpPr>
        <p:sp>
          <p:nvSpPr>
            <p:cNvPr id="112" name="Line 19"/>
            <p:cNvSpPr>
              <a:spLocks noChangeAspect="1" noChangeShapeType="1"/>
            </p:cNvSpPr>
            <p:nvPr/>
          </p:nvSpPr>
          <p:spPr bwMode="auto">
            <a:xfrm flipH="1">
              <a:off x="3998" y="1644"/>
              <a:ext cx="243" cy="35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3" name="Line 20"/>
            <p:cNvSpPr>
              <a:spLocks noChangeShapeType="1"/>
            </p:cNvSpPr>
            <p:nvPr/>
          </p:nvSpPr>
          <p:spPr bwMode="auto">
            <a:xfrm rot="60000" flipV="1">
              <a:off x="4059" y="1779"/>
              <a:ext cx="91" cy="136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4" name="Group 21"/>
          <p:cNvGrpSpPr>
            <a:grpSpLocks/>
          </p:cNvGrpSpPr>
          <p:nvPr/>
        </p:nvGrpSpPr>
        <p:grpSpPr bwMode="auto">
          <a:xfrm>
            <a:off x="6794574" y="1747515"/>
            <a:ext cx="1068387" cy="1101725"/>
            <a:chOff x="3772" y="953"/>
            <a:chExt cx="673" cy="694"/>
          </a:xfrm>
        </p:grpSpPr>
        <p:sp>
          <p:nvSpPr>
            <p:cNvPr id="115" name="Line 22"/>
            <p:cNvSpPr>
              <a:spLocks noChangeShapeType="1"/>
            </p:cNvSpPr>
            <p:nvPr/>
          </p:nvSpPr>
          <p:spPr bwMode="auto">
            <a:xfrm flipV="1">
              <a:off x="3772" y="953"/>
              <a:ext cx="673" cy="694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6" name="Line 23"/>
            <p:cNvSpPr>
              <a:spLocks noChangeShapeType="1"/>
            </p:cNvSpPr>
            <p:nvPr/>
          </p:nvSpPr>
          <p:spPr bwMode="auto">
            <a:xfrm rot="21540000" flipV="1">
              <a:off x="4059" y="1214"/>
              <a:ext cx="136" cy="13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7" name="Group 24"/>
          <p:cNvGrpSpPr>
            <a:grpSpLocks/>
          </p:cNvGrpSpPr>
          <p:nvPr/>
        </p:nvGrpSpPr>
        <p:grpSpPr bwMode="auto">
          <a:xfrm>
            <a:off x="7527999" y="2079303"/>
            <a:ext cx="774700" cy="765175"/>
            <a:chOff x="4240" y="1162"/>
            <a:chExt cx="488" cy="482"/>
          </a:xfrm>
        </p:grpSpPr>
        <p:sp>
          <p:nvSpPr>
            <p:cNvPr id="118" name="Line 25"/>
            <p:cNvSpPr>
              <a:spLocks noChangeShapeType="1"/>
            </p:cNvSpPr>
            <p:nvPr/>
          </p:nvSpPr>
          <p:spPr bwMode="auto">
            <a:xfrm flipV="1">
              <a:off x="4240" y="1162"/>
              <a:ext cx="488" cy="48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9" name="Line 26"/>
            <p:cNvSpPr>
              <a:spLocks noChangeShapeType="1"/>
            </p:cNvSpPr>
            <p:nvPr/>
          </p:nvSpPr>
          <p:spPr bwMode="auto">
            <a:xfrm flipV="1">
              <a:off x="4332" y="1416"/>
              <a:ext cx="136" cy="13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774753"/>
              </p:ext>
            </p:extLst>
          </p:nvPr>
        </p:nvGraphicFramePr>
        <p:xfrm>
          <a:off x="5218608" y="1360512"/>
          <a:ext cx="21748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60" name="公式" r:id="rId11" imgW="266400" imgH="330120" progId="Equation.3">
                  <p:embed/>
                </p:oleObj>
              </mc:Choice>
              <mc:Fallback>
                <p:oleObj name="公式" r:id="rId11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608" y="1360512"/>
                        <a:ext cx="21748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Oval 49"/>
          <p:cNvSpPr>
            <a:spLocks noChangeAspect="1" noChangeArrowheads="1"/>
          </p:cNvSpPr>
          <p:nvPr/>
        </p:nvSpPr>
        <p:spPr bwMode="auto">
          <a:xfrm>
            <a:off x="5432356" y="1558415"/>
            <a:ext cx="108000" cy="108000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65720"/>
              </p:ext>
            </p:extLst>
          </p:nvPr>
        </p:nvGraphicFramePr>
        <p:xfrm>
          <a:off x="827584" y="3565525"/>
          <a:ext cx="4214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5" name="Equation" r:id="rId3" imgW="2108160" imgH="291960" progId="Equation.DSMT4">
                  <p:embed/>
                </p:oleObj>
              </mc:Choice>
              <mc:Fallback>
                <p:oleObj name="Equation" r:id="rId3" imgW="2108160" imgH="291960" progId="Equation.DSMT4">
                  <p:embed/>
                  <p:pic>
                    <p:nvPicPr>
                      <p:cNvPr id="0" name="对象 16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65525"/>
                        <a:ext cx="42148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3838" y="404664"/>
            <a:ext cx="255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15.1.1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光波的叠加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81032" y="815752"/>
            <a:ext cx="279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E8FE18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endParaRPr kumimoji="1" lang="en-US" altLang="zh-CN" sz="2400" b="0" i="1" u="none" strike="noStrike" kern="0" cap="none" spc="0" normalizeH="0" baseline="0" noProof="0" dirty="0" smtClean="0">
              <a:ln>
                <a:noFill/>
              </a:ln>
              <a:solidFill>
                <a:srgbClr val="E8FE18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5980628" y="1052736"/>
            <a:ext cx="360362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6156176" y="2292350"/>
            <a:ext cx="431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014022" y="476672"/>
            <a:ext cx="368300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E8FE18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E8FE18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E8FE18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7380312" y="1684610"/>
            <a:ext cx="503237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E8FE18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E8FE18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endParaRPr kumimoji="1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srgbClr val="E8FE18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1" u="none" strike="noStrike" kern="0" cap="none" spc="0" normalizeH="0" baseline="0" noProof="0" dirty="0" smtClean="0">
              <a:ln>
                <a:noFill/>
              </a:ln>
              <a:solidFill>
                <a:srgbClr val="E8FE18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reeform 16"/>
          <p:cNvSpPr>
            <a:spLocks/>
          </p:cNvSpPr>
          <p:nvPr/>
        </p:nvSpPr>
        <p:spPr bwMode="auto">
          <a:xfrm rot="20688808">
            <a:off x="6360728" y="955233"/>
            <a:ext cx="1800225" cy="152400"/>
          </a:xfrm>
          <a:custGeom>
            <a:avLst/>
            <a:gdLst>
              <a:gd name="T0" fmla="*/ 0 w 1237"/>
              <a:gd name="T1" fmla="*/ 258 h 529"/>
              <a:gd name="T2" fmla="*/ 72 w 1237"/>
              <a:gd name="T3" fmla="*/ 42 h 529"/>
              <a:gd name="T4" fmla="*/ 145 w 1237"/>
              <a:gd name="T5" fmla="*/ 510 h 529"/>
              <a:gd name="T6" fmla="*/ 216 w 1237"/>
              <a:gd name="T7" fmla="*/ 30 h 529"/>
              <a:gd name="T8" fmla="*/ 300 w 1237"/>
              <a:gd name="T9" fmla="*/ 513 h 529"/>
              <a:gd name="T10" fmla="*/ 384 w 1237"/>
              <a:gd name="T11" fmla="*/ 18 h 529"/>
              <a:gd name="T12" fmla="*/ 468 w 1237"/>
              <a:gd name="T13" fmla="*/ 498 h 529"/>
              <a:gd name="T14" fmla="*/ 552 w 1237"/>
              <a:gd name="T15" fmla="*/ 30 h 529"/>
              <a:gd name="T16" fmla="*/ 612 w 1237"/>
              <a:gd name="T17" fmla="*/ 498 h 529"/>
              <a:gd name="T18" fmla="*/ 685 w 1237"/>
              <a:gd name="T19" fmla="*/ 30 h 529"/>
              <a:gd name="T20" fmla="*/ 768 w 1237"/>
              <a:gd name="T21" fmla="*/ 498 h 529"/>
              <a:gd name="T22" fmla="*/ 840 w 1237"/>
              <a:gd name="T23" fmla="*/ 18 h 529"/>
              <a:gd name="T24" fmla="*/ 901 w 1237"/>
              <a:gd name="T25" fmla="*/ 498 h 529"/>
              <a:gd name="T26" fmla="*/ 975 w 1237"/>
              <a:gd name="T27" fmla="*/ 21 h 529"/>
              <a:gd name="T28" fmla="*/ 1044 w 1237"/>
              <a:gd name="T29" fmla="*/ 498 h 529"/>
              <a:gd name="T30" fmla="*/ 1107 w 1237"/>
              <a:gd name="T31" fmla="*/ 33 h 529"/>
              <a:gd name="T32" fmla="*/ 1164 w 1237"/>
              <a:gd name="T33" fmla="*/ 486 h 529"/>
              <a:gd name="T34" fmla="*/ 1237 w 1237"/>
              <a:gd name="T35" fmla="*/ 29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7" h="529">
                <a:moveTo>
                  <a:pt x="0" y="258"/>
                </a:moveTo>
                <a:cubicBezTo>
                  <a:pt x="14" y="222"/>
                  <a:pt x="48" y="0"/>
                  <a:pt x="72" y="42"/>
                </a:cubicBezTo>
                <a:cubicBezTo>
                  <a:pt x="96" y="84"/>
                  <a:pt x="121" y="512"/>
                  <a:pt x="145" y="510"/>
                </a:cubicBezTo>
                <a:cubicBezTo>
                  <a:pt x="169" y="508"/>
                  <a:pt x="190" y="30"/>
                  <a:pt x="216" y="30"/>
                </a:cubicBezTo>
                <a:cubicBezTo>
                  <a:pt x="242" y="30"/>
                  <a:pt x="272" y="515"/>
                  <a:pt x="300" y="513"/>
                </a:cubicBezTo>
                <a:cubicBezTo>
                  <a:pt x="328" y="511"/>
                  <a:pt x="356" y="20"/>
                  <a:pt x="384" y="18"/>
                </a:cubicBezTo>
                <a:cubicBezTo>
                  <a:pt x="412" y="16"/>
                  <a:pt x="440" y="496"/>
                  <a:pt x="468" y="498"/>
                </a:cubicBezTo>
                <a:cubicBezTo>
                  <a:pt x="496" y="500"/>
                  <a:pt x="528" y="30"/>
                  <a:pt x="552" y="30"/>
                </a:cubicBezTo>
                <a:cubicBezTo>
                  <a:pt x="576" y="30"/>
                  <a:pt x="590" y="498"/>
                  <a:pt x="612" y="498"/>
                </a:cubicBezTo>
                <a:cubicBezTo>
                  <a:pt x="634" y="498"/>
                  <a:pt x="659" y="30"/>
                  <a:pt x="685" y="30"/>
                </a:cubicBezTo>
                <a:cubicBezTo>
                  <a:pt x="711" y="30"/>
                  <a:pt x="742" y="500"/>
                  <a:pt x="768" y="498"/>
                </a:cubicBezTo>
                <a:cubicBezTo>
                  <a:pt x="794" y="496"/>
                  <a:pt x="818" y="18"/>
                  <a:pt x="840" y="18"/>
                </a:cubicBezTo>
                <a:cubicBezTo>
                  <a:pt x="862" y="18"/>
                  <a:pt x="879" y="498"/>
                  <a:pt x="901" y="498"/>
                </a:cubicBezTo>
                <a:cubicBezTo>
                  <a:pt x="923" y="498"/>
                  <a:pt x="951" y="21"/>
                  <a:pt x="975" y="21"/>
                </a:cubicBezTo>
                <a:cubicBezTo>
                  <a:pt x="999" y="21"/>
                  <a:pt x="1022" y="496"/>
                  <a:pt x="1044" y="498"/>
                </a:cubicBezTo>
                <a:cubicBezTo>
                  <a:pt x="1066" y="500"/>
                  <a:pt x="1087" y="35"/>
                  <a:pt x="1107" y="33"/>
                </a:cubicBezTo>
                <a:cubicBezTo>
                  <a:pt x="1127" y="31"/>
                  <a:pt x="1142" y="443"/>
                  <a:pt x="1164" y="486"/>
                </a:cubicBezTo>
                <a:cubicBezTo>
                  <a:pt x="1186" y="529"/>
                  <a:pt x="1222" y="334"/>
                  <a:pt x="1237" y="294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 rot="18771729">
            <a:off x="6220272" y="1547812"/>
            <a:ext cx="2325688" cy="214313"/>
          </a:xfrm>
          <a:custGeom>
            <a:avLst/>
            <a:gdLst>
              <a:gd name="T0" fmla="*/ 0 w 1237"/>
              <a:gd name="T1" fmla="*/ 258 h 529"/>
              <a:gd name="T2" fmla="*/ 72 w 1237"/>
              <a:gd name="T3" fmla="*/ 42 h 529"/>
              <a:gd name="T4" fmla="*/ 145 w 1237"/>
              <a:gd name="T5" fmla="*/ 510 h 529"/>
              <a:gd name="T6" fmla="*/ 216 w 1237"/>
              <a:gd name="T7" fmla="*/ 30 h 529"/>
              <a:gd name="T8" fmla="*/ 300 w 1237"/>
              <a:gd name="T9" fmla="*/ 513 h 529"/>
              <a:gd name="T10" fmla="*/ 384 w 1237"/>
              <a:gd name="T11" fmla="*/ 18 h 529"/>
              <a:gd name="T12" fmla="*/ 468 w 1237"/>
              <a:gd name="T13" fmla="*/ 498 h 529"/>
              <a:gd name="T14" fmla="*/ 552 w 1237"/>
              <a:gd name="T15" fmla="*/ 30 h 529"/>
              <a:gd name="T16" fmla="*/ 612 w 1237"/>
              <a:gd name="T17" fmla="*/ 498 h 529"/>
              <a:gd name="T18" fmla="*/ 685 w 1237"/>
              <a:gd name="T19" fmla="*/ 30 h 529"/>
              <a:gd name="T20" fmla="*/ 768 w 1237"/>
              <a:gd name="T21" fmla="*/ 498 h 529"/>
              <a:gd name="T22" fmla="*/ 840 w 1237"/>
              <a:gd name="T23" fmla="*/ 18 h 529"/>
              <a:gd name="T24" fmla="*/ 901 w 1237"/>
              <a:gd name="T25" fmla="*/ 498 h 529"/>
              <a:gd name="T26" fmla="*/ 975 w 1237"/>
              <a:gd name="T27" fmla="*/ 21 h 529"/>
              <a:gd name="T28" fmla="*/ 1044 w 1237"/>
              <a:gd name="T29" fmla="*/ 498 h 529"/>
              <a:gd name="T30" fmla="*/ 1107 w 1237"/>
              <a:gd name="T31" fmla="*/ 33 h 529"/>
              <a:gd name="T32" fmla="*/ 1164 w 1237"/>
              <a:gd name="T33" fmla="*/ 486 h 529"/>
              <a:gd name="T34" fmla="*/ 1237 w 1237"/>
              <a:gd name="T35" fmla="*/ 294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7" h="529">
                <a:moveTo>
                  <a:pt x="0" y="258"/>
                </a:moveTo>
                <a:cubicBezTo>
                  <a:pt x="14" y="222"/>
                  <a:pt x="48" y="0"/>
                  <a:pt x="72" y="42"/>
                </a:cubicBezTo>
                <a:cubicBezTo>
                  <a:pt x="96" y="84"/>
                  <a:pt x="121" y="512"/>
                  <a:pt x="145" y="510"/>
                </a:cubicBezTo>
                <a:cubicBezTo>
                  <a:pt x="169" y="508"/>
                  <a:pt x="190" y="30"/>
                  <a:pt x="216" y="30"/>
                </a:cubicBezTo>
                <a:cubicBezTo>
                  <a:pt x="242" y="30"/>
                  <a:pt x="272" y="515"/>
                  <a:pt x="300" y="513"/>
                </a:cubicBezTo>
                <a:cubicBezTo>
                  <a:pt x="328" y="511"/>
                  <a:pt x="356" y="20"/>
                  <a:pt x="384" y="18"/>
                </a:cubicBezTo>
                <a:cubicBezTo>
                  <a:pt x="412" y="16"/>
                  <a:pt x="440" y="496"/>
                  <a:pt x="468" y="498"/>
                </a:cubicBezTo>
                <a:cubicBezTo>
                  <a:pt x="496" y="500"/>
                  <a:pt x="528" y="30"/>
                  <a:pt x="552" y="30"/>
                </a:cubicBezTo>
                <a:cubicBezTo>
                  <a:pt x="576" y="30"/>
                  <a:pt x="590" y="498"/>
                  <a:pt x="612" y="498"/>
                </a:cubicBezTo>
                <a:cubicBezTo>
                  <a:pt x="634" y="498"/>
                  <a:pt x="659" y="30"/>
                  <a:pt x="685" y="30"/>
                </a:cubicBezTo>
                <a:cubicBezTo>
                  <a:pt x="711" y="30"/>
                  <a:pt x="742" y="500"/>
                  <a:pt x="768" y="498"/>
                </a:cubicBezTo>
                <a:cubicBezTo>
                  <a:pt x="794" y="496"/>
                  <a:pt x="818" y="18"/>
                  <a:pt x="840" y="18"/>
                </a:cubicBezTo>
                <a:cubicBezTo>
                  <a:pt x="862" y="18"/>
                  <a:pt x="879" y="498"/>
                  <a:pt x="901" y="498"/>
                </a:cubicBezTo>
                <a:cubicBezTo>
                  <a:pt x="923" y="498"/>
                  <a:pt x="951" y="21"/>
                  <a:pt x="975" y="21"/>
                </a:cubicBezTo>
                <a:cubicBezTo>
                  <a:pt x="999" y="21"/>
                  <a:pt x="1022" y="496"/>
                  <a:pt x="1044" y="498"/>
                </a:cubicBezTo>
                <a:cubicBezTo>
                  <a:pt x="1066" y="500"/>
                  <a:pt x="1087" y="35"/>
                  <a:pt x="1107" y="33"/>
                </a:cubicBezTo>
                <a:cubicBezTo>
                  <a:pt x="1127" y="31"/>
                  <a:pt x="1142" y="443"/>
                  <a:pt x="1164" y="486"/>
                </a:cubicBezTo>
                <a:cubicBezTo>
                  <a:pt x="1186" y="529"/>
                  <a:pt x="1222" y="334"/>
                  <a:pt x="1237" y="294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600110"/>
              </p:ext>
            </p:extLst>
          </p:nvPr>
        </p:nvGraphicFramePr>
        <p:xfrm>
          <a:off x="825764" y="1412776"/>
          <a:ext cx="33274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6" name="Equation" r:id="rId5" imgW="1663560" imgH="393480" progId="Equation.DSMT4">
                  <p:embed/>
                </p:oleObj>
              </mc:Choice>
              <mc:Fallback>
                <p:oleObj name="Equation" r:id="rId5" imgW="16635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764" y="1412776"/>
                        <a:ext cx="3327400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580016"/>
              </p:ext>
            </p:extLst>
          </p:nvPr>
        </p:nvGraphicFramePr>
        <p:xfrm>
          <a:off x="787566" y="2126304"/>
          <a:ext cx="35049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7" name="Equation" r:id="rId7" imgW="1752480" imgH="393480" progId="Equation.DSMT4">
                  <p:embed/>
                </p:oleObj>
              </mc:Choice>
              <mc:Fallback>
                <p:oleObj name="Equation" r:id="rId7" imgW="17524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66" y="2126304"/>
                        <a:ext cx="3504960" cy="786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25"/>
          <p:cNvSpPr>
            <a:spLocks/>
          </p:cNvSpPr>
          <p:nvPr/>
        </p:nvSpPr>
        <p:spPr bwMode="auto">
          <a:xfrm>
            <a:off x="627326" y="1646241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100392" y="692696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516216" y="2492896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24333" y="1208627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07315"/>
              </p:ext>
            </p:extLst>
          </p:nvPr>
        </p:nvGraphicFramePr>
        <p:xfrm>
          <a:off x="804863" y="2938463"/>
          <a:ext cx="1600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8" name="Equation" r:id="rId9" imgW="799920" imgH="228600" progId="Equation.DSMT4">
                  <p:embed/>
                </p:oleObj>
              </mc:Choice>
              <mc:Fallback>
                <p:oleObj name="Equation" r:id="rId9" imgW="799920" imgH="228600" progId="Equation.DSMT4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2938463"/>
                        <a:ext cx="1600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513258"/>
              </p:ext>
            </p:extLst>
          </p:nvPr>
        </p:nvGraphicFramePr>
        <p:xfrm>
          <a:off x="836142" y="4221088"/>
          <a:ext cx="51816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9" name="Equation" r:id="rId11" imgW="2590560" imgH="393480" progId="Equation.DSMT4">
                  <p:embed/>
                </p:oleObj>
              </mc:Choice>
              <mc:Fallback>
                <p:oleObj name="Equation" r:id="rId11" imgW="2590560" imgH="39348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142" y="4221088"/>
                        <a:ext cx="51816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699004"/>
              </p:ext>
            </p:extLst>
          </p:nvPr>
        </p:nvGraphicFramePr>
        <p:xfrm>
          <a:off x="836142" y="5157192"/>
          <a:ext cx="965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0" name="Equation" r:id="rId13" imgW="482400" imgH="241200" progId="Equation.DSMT4">
                  <p:embed/>
                </p:oleObj>
              </mc:Choice>
              <mc:Fallback>
                <p:oleObj name="Equation" r:id="rId13" imgW="482400" imgH="2412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142" y="5157192"/>
                        <a:ext cx="965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60593"/>
              </p:ext>
            </p:extLst>
          </p:nvPr>
        </p:nvGraphicFramePr>
        <p:xfrm>
          <a:off x="2996382" y="5157192"/>
          <a:ext cx="1016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1" name="Equation" r:id="rId15" imgW="507960" imgH="241200" progId="Equation.DSMT4">
                  <p:embed/>
                </p:oleObj>
              </mc:Choice>
              <mc:Fallback>
                <p:oleObj name="Equation" r:id="rId15" imgW="507960" imgH="2412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382" y="5157192"/>
                        <a:ext cx="1016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825309"/>
              </p:ext>
            </p:extLst>
          </p:nvPr>
        </p:nvGraphicFramePr>
        <p:xfrm>
          <a:off x="5084614" y="5157192"/>
          <a:ext cx="1092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2" name="Equation" r:id="rId17" imgW="545760" imgH="241200" progId="Equation.DSMT4">
                  <p:embed/>
                </p:oleObj>
              </mc:Choice>
              <mc:Fallback>
                <p:oleObj name="Equation" r:id="rId17" imgW="545760" imgH="2412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614" y="5157192"/>
                        <a:ext cx="1092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880671"/>
              </p:ext>
            </p:extLst>
          </p:nvPr>
        </p:nvGraphicFramePr>
        <p:xfrm>
          <a:off x="2987675" y="5788025"/>
          <a:ext cx="34020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3" name="Equation" r:id="rId19" imgW="1701720" imgH="266400" progId="Equation.DSMT4">
                  <p:embed/>
                </p:oleObj>
              </mc:Choice>
              <mc:Fallback>
                <p:oleObj name="Equation" r:id="rId19" imgW="1701720" imgH="2664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788025"/>
                        <a:ext cx="34020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755650" y="5821164"/>
            <a:ext cx="1996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点合光强为</a:t>
            </a:r>
          </a:p>
        </p:txBody>
      </p:sp>
      <p:sp>
        <p:nvSpPr>
          <p:cNvPr id="27" name="AutoShape 10"/>
          <p:cNvSpPr>
            <a:spLocks noChangeArrowheads="1"/>
          </p:cNvSpPr>
          <p:nvPr/>
        </p:nvSpPr>
        <p:spPr bwMode="auto">
          <a:xfrm>
            <a:off x="7164586" y="5797352"/>
            <a:ext cx="1439862" cy="504825"/>
          </a:xfrm>
          <a:prstGeom prst="wedgeRoundRectCallout">
            <a:avLst>
              <a:gd name="adj1" fmla="val -91898"/>
              <a:gd name="adj2" fmla="val 16352"/>
              <a:gd name="adj3" fmla="val 16667"/>
            </a:avLst>
          </a:prstGeom>
          <a:solidFill>
            <a:srgbClr val="006699">
              <a:alpha val="48000"/>
            </a:srgbClr>
          </a:solidFill>
          <a:ln w="9525">
            <a:solidFill>
              <a:srgbClr val="B2B2B2">
                <a:alpha val="49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干涉项</a:t>
            </a: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739775" y="1011439"/>
            <a:ext cx="4206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假设两光矢量的振动方向平行</a:t>
            </a:r>
            <a:endParaRPr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26" grpId="0"/>
      <p:bldP spid="27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961034"/>
              </p:ext>
            </p:extLst>
          </p:nvPr>
        </p:nvGraphicFramePr>
        <p:xfrm>
          <a:off x="852488" y="1556792"/>
          <a:ext cx="5969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80" name="Equation" r:id="rId3" imgW="2984400" imgH="838080" progId="Equation.DSMT4">
                  <p:embed/>
                </p:oleObj>
              </mc:Choice>
              <mc:Fallback>
                <p:oleObj name="Equation" r:id="rId3" imgW="2984400" imgH="8380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1556792"/>
                        <a:ext cx="5969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39775" y="5509681"/>
            <a:ext cx="80089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一条纹对应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的光程差相同，因而薄膜厚度也相同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，这种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干涉称为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薄膜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等厚干涉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，相应的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干涉条纹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称为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等厚条纹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482600" y="476672"/>
            <a:ext cx="5751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劈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尖薄膜的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等厚干涉（平行光正入射）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AutoShape 10"/>
          <p:cNvSpPr>
            <a:spLocks noChangeArrowheads="1"/>
          </p:cNvSpPr>
          <p:nvPr/>
        </p:nvSpPr>
        <p:spPr bwMode="auto">
          <a:xfrm flipH="1">
            <a:off x="6445448" y="3186757"/>
            <a:ext cx="2159000" cy="649288"/>
          </a:xfrm>
          <a:prstGeom prst="flowChartManualInput">
            <a:avLst/>
          </a:prstGeom>
          <a:solidFill>
            <a:srgbClr val="00CC99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FF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1" name="Line 11"/>
          <p:cNvSpPr>
            <a:spLocks noChangeShapeType="1"/>
          </p:cNvSpPr>
          <p:nvPr/>
        </p:nvSpPr>
        <p:spPr bwMode="auto">
          <a:xfrm>
            <a:off x="7742435" y="2251721"/>
            <a:ext cx="0" cy="1008112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7742782" y="2395736"/>
            <a:ext cx="0" cy="77286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7632674" y="3259832"/>
            <a:ext cx="0" cy="57185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>
            <a:off x="7632674" y="2395736"/>
            <a:ext cx="0" cy="1348932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5470"/>
              </p:ext>
            </p:extLst>
          </p:nvPr>
        </p:nvGraphicFramePr>
        <p:xfrm>
          <a:off x="8100392" y="3763963"/>
          <a:ext cx="3286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81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3763963"/>
                        <a:ext cx="3286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127188"/>
              </p:ext>
            </p:extLst>
          </p:nvPr>
        </p:nvGraphicFramePr>
        <p:xfrm>
          <a:off x="8100392" y="3284984"/>
          <a:ext cx="3297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82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0392" y="3284984"/>
                        <a:ext cx="32976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167771"/>
              </p:ext>
            </p:extLst>
          </p:nvPr>
        </p:nvGraphicFramePr>
        <p:xfrm>
          <a:off x="8152605" y="2891532"/>
          <a:ext cx="266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83" name="公式" r:id="rId9" imgW="343080" imgH="482760" progId="Equation.3">
                  <p:embed/>
                </p:oleObj>
              </mc:Choice>
              <mc:Fallback>
                <p:oleObj name="公式" r:id="rId9" imgW="343080" imgH="482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2605" y="2891532"/>
                        <a:ext cx="266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27"/>
          <p:cNvSpPr txBox="1">
            <a:spLocks noChangeArrowheads="1"/>
          </p:cNvSpPr>
          <p:nvPr/>
        </p:nvSpPr>
        <p:spPr bwMode="auto">
          <a:xfrm>
            <a:off x="802865" y="1052736"/>
            <a:ext cx="53848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若</a:t>
            </a:r>
            <a:r>
              <a:rPr lang="zh-CN" altLang="en-US" sz="20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不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需要考虑半波损失（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介于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之间）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772916" y="3328442"/>
            <a:ext cx="56428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若需要</a:t>
            </a:r>
            <a:r>
              <a:rPr lang="zh-CN" altLang="en-US" sz="20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考虑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半波损失</a:t>
            </a:r>
            <a:r>
              <a:rPr lang="zh-CN" altLang="en-US" sz="20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比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都大或都小）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704682" y="3259833"/>
            <a:ext cx="320922" cy="576212"/>
            <a:chOff x="7020272" y="5517232"/>
            <a:chExt cx="320922" cy="576212"/>
          </a:xfrm>
        </p:grpSpPr>
        <p:sp>
          <p:nvSpPr>
            <p:cNvPr id="64" name="Text Box 74"/>
            <p:cNvSpPr txBox="1">
              <a:spLocks noChangeArrowheads="1"/>
            </p:cNvSpPr>
            <p:nvPr/>
          </p:nvSpPr>
          <p:spPr bwMode="auto">
            <a:xfrm>
              <a:off x="7020272" y="5517232"/>
              <a:ext cx="3209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1" dirty="0" smtClean="0">
                  <a:solidFill>
                    <a:srgbClr val="FFFFFF"/>
                  </a:solidFill>
                  <a:latin typeface="Times New Roman" pitchFamily="18" charset="0"/>
                  <a:ea typeface="仿宋_GB2312" pitchFamily="49" charset="-122"/>
                  <a:cs typeface="Times New Roman" pitchFamily="18" charset="0"/>
                </a:rPr>
                <a:t>e</a:t>
              </a:r>
              <a:endParaRPr lang="zh-CN" altLang="en-US" sz="2400" b="1" i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endParaRPr>
            </a:p>
          </p:txBody>
        </p:sp>
        <p:sp>
          <p:nvSpPr>
            <p:cNvPr id="65" name="Line 11"/>
            <p:cNvSpPr>
              <a:spLocks noChangeShapeType="1"/>
            </p:cNvSpPr>
            <p:nvPr/>
          </p:nvSpPr>
          <p:spPr bwMode="auto">
            <a:xfrm>
              <a:off x="7063702" y="5517232"/>
              <a:ext cx="0" cy="57621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sysDash"/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589546"/>
              </p:ext>
            </p:extLst>
          </p:nvPr>
        </p:nvGraphicFramePr>
        <p:xfrm>
          <a:off x="852488" y="3794125"/>
          <a:ext cx="6426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84" name="Equation" r:id="rId11" imgW="3213000" imgH="838080" progId="Equation.DSMT4">
                  <p:embed/>
                </p:oleObj>
              </mc:Choice>
              <mc:Fallback>
                <p:oleObj name="Equation" r:id="rId11" imgW="3213000" imgH="8380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794125"/>
                        <a:ext cx="6426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5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61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901698" y="1058838"/>
            <a:ext cx="4174357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44500" indent="-444500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劈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尖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薄膜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的等厚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条纹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是平行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于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棱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等间距直条纹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。</a:t>
            </a:r>
            <a:endParaRPr kumimoji="1" lang="zh-CN" altLang="en-US" sz="20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51"/>
          <p:cNvSpPr txBox="1">
            <a:spLocks noChangeArrowheads="1"/>
          </p:cNvSpPr>
          <p:nvPr/>
        </p:nvSpPr>
        <p:spPr bwMode="auto">
          <a:xfrm>
            <a:off x="484188" y="476672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Pct val="65000"/>
              <a:buFont typeface="Wingdings" pitchFamily="2" charset="2"/>
              <a:buChar char="l"/>
            </a:pPr>
            <a:r>
              <a:rPr kumimoji="1" lang="en-US" altLang="zh-CN" sz="2400" b="1">
                <a:solidFill>
                  <a:srgbClr val="FFFF00"/>
                </a:solidFill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</a:rPr>
              <a:t>条纹特征</a:t>
            </a:r>
          </a:p>
        </p:txBody>
      </p:sp>
      <p:sp>
        <p:nvSpPr>
          <p:cNvPr id="6" name="Text Box 52"/>
          <p:cNvSpPr txBox="1">
            <a:spLocks noChangeArrowheads="1"/>
          </p:cNvSpPr>
          <p:nvPr/>
        </p:nvSpPr>
        <p:spPr bwMode="auto">
          <a:xfrm>
            <a:off x="901700" y="2132310"/>
            <a:ext cx="4176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49263" indent="-449263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</a:rPr>
              <a:t>(2)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两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相邻明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条纹（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或暗条纹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）对应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的厚度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差</a:t>
            </a:r>
            <a:endParaRPr kumimoji="1" lang="zh-CN" altLang="en-US" sz="24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Line 40"/>
          <p:cNvSpPr>
            <a:spLocks noChangeAspect="1" noChangeShapeType="1"/>
          </p:cNvSpPr>
          <p:nvPr/>
        </p:nvSpPr>
        <p:spPr bwMode="auto">
          <a:xfrm>
            <a:off x="6690177" y="2412998"/>
            <a:ext cx="1484313" cy="1587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Line 41"/>
          <p:cNvSpPr>
            <a:spLocks noChangeShapeType="1"/>
          </p:cNvSpPr>
          <p:nvPr/>
        </p:nvSpPr>
        <p:spPr bwMode="auto">
          <a:xfrm>
            <a:off x="8101465" y="1990723"/>
            <a:ext cx="0" cy="236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Line 42"/>
          <p:cNvSpPr>
            <a:spLocks noChangeShapeType="1"/>
          </p:cNvSpPr>
          <p:nvPr/>
        </p:nvSpPr>
        <p:spPr bwMode="auto">
          <a:xfrm flipV="1">
            <a:off x="8101465" y="2408235"/>
            <a:ext cx="0" cy="2381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957507"/>
              </p:ext>
            </p:extLst>
          </p:nvPr>
        </p:nvGraphicFramePr>
        <p:xfrm>
          <a:off x="8189744" y="1917648"/>
          <a:ext cx="55872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96" name="Equation" r:id="rId3" imgW="279360" imgH="431640" progId="Equation.DSMT4">
                  <p:embed/>
                </p:oleObj>
              </mc:Choice>
              <mc:Fallback>
                <p:oleObj name="Equation" r:id="rId3" imgW="27936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744" y="1917648"/>
                        <a:ext cx="558720" cy="863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5293177" y="1020760"/>
            <a:ext cx="2395538" cy="1663700"/>
            <a:chOff x="2018" y="2659"/>
            <a:chExt cx="1509" cy="1048"/>
          </a:xfrm>
        </p:grpSpPr>
        <p:sp>
          <p:nvSpPr>
            <p:cNvPr id="18" name="AutoShape 51"/>
            <p:cNvSpPr>
              <a:spLocks noChangeArrowheads="1"/>
            </p:cNvSpPr>
            <p:nvPr/>
          </p:nvSpPr>
          <p:spPr bwMode="auto">
            <a:xfrm rot="3980816">
              <a:off x="2172" y="2505"/>
              <a:ext cx="1048" cy="1356"/>
            </a:xfrm>
            <a:prstGeom prst="parallelogram">
              <a:avLst>
                <a:gd name="adj" fmla="val 25000"/>
              </a:avLst>
            </a:prstGeom>
            <a:solidFill>
              <a:srgbClr val="FFFFFF">
                <a:alpha val="42999"/>
              </a:srgbClr>
            </a:solidFill>
            <a:ln w="9525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AutoShape 52"/>
            <p:cNvSpPr>
              <a:spLocks noChangeArrowheads="1"/>
            </p:cNvSpPr>
            <p:nvPr/>
          </p:nvSpPr>
          <p:spPr bwMode="auto">
            <a:xfrm rot="16200000">
              <a:off x="2699" y="2867"/>
              <a:ext cx="304" cy="1353"/>
            </a:xfrm>
            <a:prstGeom prst="rtTriangle">
              <a:avLst/>
            </a:prstGeom>
            <a:solidFill>
              <a:srgbClr val="FFFFFF">
                <a:alpha val="42000"/>
              </a:srgbClr>
            </a:solidFill>
            <a:ln w="9525">
              <a:solidFill>
                <a:srgbClr val="00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0" name="Line 56"/>
          <p:cNvSpPr>
            <a:spLocks noChangeAspect="1" noChangeShapeType="1"/>
          </p:cNvSpPr>
          <p:nvPr/>
        </p:nvSpPr>
        <p:spPr bwMode="auto">
          <a:xfrm>
            <a:off x="5077277" y="1523998"/>
            <a:ext cx="496888" cy="11334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Group 57"/>
          <p:cNvGrpSpPr>
            <a:grpSpLocks/>
          </p:cNvGrpSpPr>
          <p:nvPr/>
        </p:nvGrpSpPr>
        <p:grpSpPr bwMode="auto">
          <a:xfrm>
            <a:off x="5437640" y="1092198"/>
            <a:ext cx="2008187" cy="1481137"/>
            <a:chOff x="2109" y="2704"/>
            <a:chExt cx="1265" cy="933"/>
          </a:xfrm>
        </p:grpSpPr>
        <p:sp>
          <p:nvSpPr>
            <p:cNvPr id="22" name="Line 58"/>
            <p:cNvSpPr>
              <a:spLocks noChangeAspect="1" noChangeShapeType="1"/>
            </p:cNvSpPr>
            <p:nvPr/>
          </p:nvSpPr>
          <p:spPr bwMode="auto">
            <a:xfrm>
              <a:off x="2351" y="2865"/>
              <a:ext cx="313" cy="71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59"/>
            <p:cNvSpPr>
              <a:spLocks noChangeAspect="1" noChangeShapeType="1"/>
            </p:cNvSpPr>
            <p:nvPr/>
          </p:nvSpPr>
          <p:spPr bwMode="auto">
            <a:xfrm>
              <a:off x="2819" y="2756"/>
              <a:ext cx="313" cy="71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60"/>
            <p:cNvSpPr>
              <a:spLocks noChangeAspect="1" noChangeShapeType="1"/>
            </p:cNvSpPr>
            <p:nvPr/>
          </p:nvSpPr>
          <p:spPr bwMode="auto">
            <a:xfrm>
              <a:off x="2109" y="2923"/>
              <a:ext cx="313" cy="7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61"/>
            <p:cNvSpPr>
              <a:spLocks noChangeAspect="1" noChangeShapeType="1"/>
            </p:cNvSpPr>
            <p:nvPr/>
          </p:nvSpPr>
          <p:spPr bwMode="auto">
            <a:xfrm>
              <a:off x="2583" y="2808"/>
              <a:ext cx="313" cy="7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62"/>
            <p:cNvSpPr>
              <a:spLocks noChangeAspect="1" noChangeShapeType="1"/>
            </p:cNvSpPr>
            <p:nvPr/>
          </p:nvSpPr>
          <p:spPr bwMode="auto">
            <a:xfrm>
              <a:off x="3061" y="2704"/>
              <a:ext cx="313" cy="7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Line 63"/>
          <p:cNvSpPr>
            <a:spLocks noChangeAspect="1" noChangeShapeType="1"/>
          </p:cNvSpPr>
          <p:nvPr/>
        </p:nvSpPr>
        <p:spPr bwMode="auto">
          <a:xfrm>
            <a:off x="7437890" y="2230435"/>
            <a:ext cx="727075" cy="1588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ine 64"/>
          <p:cNvSpPr>
            <a:spLocks noChangeAspect="1" noChangeShapeType="1"/>
          </p:cNvSpPr>
          <p:nvPr/>
        </p:nvSpPr>
        <p:spPr bwMode="auto">
          <a:xfrm>
            <a:off x="6068521" y="975105"/>
            <a:ext cx="125874" cy="28800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Line 65"/>
          <p:cNvSpPr>
            <a:spLocks noChangeAspect="1" noChangeShapeType="1"/>
          </p:cNvSpPr>
          <p:nvPr/>
        </p:nvSpPr>
        <p:spPr bwMode="auto">
          <a:xfrm>
            <a:off x="6824932" y="800973"/>
            <a:ext cx="125874" cy="288000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Line 66"/>
          <p:cNvSpPr>
            <a:spLocks noChangeAspect="1" noChangeShapeType="1"/>
          </p:cNvSpPr>
          <p:nvPr/>
        </p:nvSpPr>
        <p:spPr bwMode="auto">
          <a:xfrm rot="21480000" flipV="1">
            <a:off x="6118204" y="960791"/>
            <a:ext cx="755650" cy="1508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246778"/>
              </p:ext>
            </p:extLst>
          </p:nvPr>
        </p:nvGraphicFramePr>
        <p:xfrm>
          <a:off x="6222378" y="661178"/>
          <a:ext cx="43128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97" name="Equation" r:id="rId5" imgW="215640" imgH="177480" progId="Equation.DSMT4">
                  <p:embed/>
                </p:oleObj>
              </mc:Choice>
              <mc:Fallback>
                <p:oleObj name="Equation" r:id="rId5" imgW="2156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378" y="661178"/>
                        <a:ext cx="43128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AutoShape 68"/>
          <p:cNvSpPr>
            <a:spLocks noChangeArrowheads="1"/>
          </p:cNvSpPr>
          <p:nvPr/>
        </p:nvSpPr>
        <p:spPr bwMode="auto">
          <a:xfrm rot="16200000">
            <a:off x="6975927" y="1928810"/>
            <a:ext cx="168275" cy="796925"/>
          </a:xfrm>
          <a:prstGeom prst="rtTriangle">
            <a:avLst/>
          </a:prstGeom>
          <a:solidFill>
            <a:srgbClr val="FF3300">
              <a:alpha val="58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986314" y="2566957"/>
            <a:ext cx="169862" cy="382645"/>
            <a:chOff x="5896962" y="5519087"/>
            <a:chExt cx="169862" cy="382645"/>
          </a:xfrm>
        </p:grpSpPr>
        <p:graphicFrame>
          <p:nvGraphicFramePr>
            <p:cNvPr id="34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673817"/>
                </p:ext>
              </p:extLst>
            </p:nvPr>
          </p:nvGraphicFramePr>
          <p:xfrm>
            <a:off x="5896962" y="5660432"/>
            <a:ext cx="169862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7598" name="公式" r:id="rId7" imgW="241200" imgH="342720" progId="Equation.3">
                    <p:embed/>
                  </p:oleObj>
                </mc:Choice>
                <mc:Fallback>
                  <p:oleObj name="公式" r:id="rId7" imgW="24120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6962" y="5660432"/>
                          <a:ext cx="169862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任意多边形 34"/>
            <p:cNvSpPr/>
            <p:nvPr/>
          </p:nvSpPr>
          <p:spPr>
            <a:xfrm>
              <a:off x="5940153" y="5519087"/>
              <a:ext cx="19699" cy="93414"/>
            </a:xfrm>
            <a:custGeom>
              <a:avLst/>
              <a:gdLst>
                <a:gd name="connsiteX0" fmla="*/ 0 w 17585"/>
                <a:gd name="connsiteY0" fmla="*/ 0 h 64477"/>
                <a:gd name="connsiteX1" fmla="*/ 17585 w 17585"/>
                <a:gd name="connsiteY1" fmla="*/ 64477 h 64477"/>
                <a:gd name="connsiteX0" fmla="*/ 0 w 17585"/>
                <a:gd name="connsiteY0" fmla="*/ 0 h 85698"/>
                <a:gd name="connsiteX1" fmla="*/ 17585 w 17585"/>
                <a:gd name="connsiteY1" fmla="*/ 85698 h 85698"/>
                <a:gd name="connsiteX0" fmla="*/ 0 w 17585"/>
                <a:gd name="connsiteY0" fmla="*/ 0 h 93414"/>
                <a:gd name="connsiteX1" fmla="*/ 17585 w 17585"/>
                <a:gd name="connsiteY1" fmla="*/ 93414 h 93414"/>
                <a:gd name="connsiteX0" fmla="*/ 0 w 18718"/>
                <a:gd name="connsiteY0" fmla="*/ 0 h 93414"/>
                <a:gd name="connsiteX1" fmla="*/ 17585 w 18718"/>
                <a:gd name="connsiteY1" fmla="*/ 93414 h 93414"/>
                <a:gd name="connsiteX0" fmla="*/ 0 w 19699"/>
                <a:gd name="connsiteY0" fmla="*/ 0 h 93414"/>
                <a:gd name="connsiteX1" fmla="*/ 17585 w 19699"/>
                <a:gd name="connsiteY1" fmla="*/ 93414 h 9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99" h="93414">
                  <a:moveTo>
                    <a:pt x="0" y="0"/>
                  </a:moveTo>
                  <a:cubicBezTo>
                    <a:pt x="17437" y="21493"/>
                    <a:pt x="23297" y="58418"/>
                    <a:pt x="17585" y="93414"/>
                  </a:cubicBezTo>
                </a:path>
              </a:pathLst>
            </a:cu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6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354913"/>
              </p:ext>
            </p:extLst>
          </p:nvPr>
        </p:nvGraphicFramePr>
        <p:xfrm>
          <a:off x="5953125" y="3646488"/>
          <a:ext cx="25654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599" name="Equation" r:id="rId9" imgW="1282680" imgH="431640" progId="Equation.DSMT4">
                  <p:embed/>
                </p:oleObj>
              </mc:Choice>
              <mc:Fallback>
                <p:oleObj name="Equation" r:id="rId9" imgW="128268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646488"/>
                        <a:ext cx="2565400" cy="862012"/>
                      </a:xfrm>
                      <a:prstGeom prst="rect">
                        <a:avLst/>
                      </a:prstGeom>
                      <a:solidFill>
                        <a:srgbClr val="003366">
                          <a:alpha val="52000"/>
                        </a:srgbClr>
                      </a:solidFill>
                      <a:ln w="12700">
                        <a:solidFill>
                          <a:srgbClr val="B2B2B2">
                            <a:alpha val="5000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515902"/>
              </p:ext>
            </p:extLst>
          </p:nvPr>
        </p:nvGraphicFramePr>
        <p:xfrm>
          <a:off x="1403648" y="3212976"/>
          <a:ext cx="2108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00" name="Equation" r:id="rId11" imgW="1054080" imgH="393480" progId="Equation.DSMT4">
                  <p:embed/>
                </p:oleObj>
              </mc:Choice>
              <mc:Fallback>
                <p:oleObj name="Equation" r:id="rId11" imgW="1054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212976"/>
                        <a:ext cx="21081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282332"/>
              </p:ext>
            </p:extLst>
          </p:nvPr>
        </p:nvGraphicFramePr>
        <p:xfrm>
          <a:off x="1416050" y="4005263"/>
          <a:ext cx="2870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01" name="Equation" r:id="rId13" imgW="1434960" imgH="393480" progId="Equation.DSMT4">
                  <p:embed/>
                </p:oleObj>
              </mc:Choice>
              <mc:Fallback>
                <p:oleObj name="Equation" r:id="rId13" imgW="14349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4005263"/>
                        <a:ext cx="2870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AutoShape 86"/>
          <p:cNvSpPr>
            <a:spLocks/>
          </p:cNvSpPr>
          <p:nvPr/>
        </p:nvSpPr>
        <p:spPr bwMode="auto">
          <a:xfrm flipH="1">
            <a:off x="4339084" y="3563290"/>
            <a:ext cx="88900" cy="908050"/>
          </a:xfrm>
          <a:prstGeom prst="leftBrace">
            <a:avLst>
              <a:gd name="adj1" fmla="val 85119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0" name="AutoShape 30"/>
          <p:cNvSpPr>
            <a:spLocks noChangeArrowheads="1"/>
          </p:cNvSpPr>
          <p:nvPr/>
        </p:nvSpPr>
        <p:spPr bwMode="auto">
          <a:xfrm>
            <a:off x="4716016" y="3909315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78"/>
          <p:cNvSpPr>
            <a:spLocks noChangeArrowheads="1"/>
          </p:cNvSpPr>
          <p:nvPr/>
        </p:nvSpPr>
        <p:spPr bwMode="auto">
          <a:xfrm>
            <a:off x="909241" y="4942210"/>
            <a:ext cx="5466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(3)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两相邻明条纹（或暗条纹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）的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间距</a:t>
            </a:r>
          </a:p>
        </p:txBody>
      </p:sp>
      <p:graphicFrame>
        <p:nvGraphicFramePr>
          <p:cNvPr id="42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682834"/>
              </p:ext>
            </p:extLst>
          </p:nvPr>
        </p:nvGraphicFramePr>
        <p:xfrm>
          <a:off x="1403648" y="5517728"/>
          <a:ext cx="2286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602" name="Equation" r:id="rId15" imgW="1143000" imgH="431640" progId="Equation.DSMT4">
                  <p:embed/>
                </p:oleObj>
              </mc:Choice>
              <mc:Fallback>
                <p:oleObj name="Equation" r:id="rId15" imgW="114300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517728"/>
                        <a:ext cx="2286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6685415" y="2379660"/>
            <a:ext cx="355600" cy="322263"/>
            <a:chOff x="2895" y="3503"/>
            <a:chExt cx="224" cy="203"/>
          </a:xfrm>
        </p:grpSpPr>
        <p:sp>
          <p:nvSpPr>
            <p:cNvPr id="11" name="Line 44"/>
            <p:cNvSpPr>
              <a:spLocks noChangeShapeType="1"/>
            </p:cNvSpPr>
            <p:nvPr/>
          </p:nvSpPr>
          <p:spPr bwMode="auto">
            <a:xfrm>
              <a:off x="2895" y="3524"/>
              <a:ext cx="0" cy="16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45"/>
            <p:cNvSpPr>
              <a:spLocks noChangeArrowheads="1"/>
            </p:cNvSpPr>
            <p:nvPr/>
          </p:nvSpPr>
          <p:spPr bwMode="auto">
            <a:xfrm>
              <a:off x="2925" y="3503"/>
              <a:ext cx="194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 i="1" dirty="0" err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 dirty="0" err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  <a:endParaRPr kumimoji="1"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46"/>
          <p:cNvGrpSpPr>
            <a:grpSpLocks/>
          </p:cNvGrpSpPr>
          <p:nvPr/>
        </p:nvGrpSpPr>
        <p:grpSpPr bwMode="auto">
          <a:xfrm>
            <a:off x="7453770" y="2244723"/>
            <a:ext cx="592138" cy="534987"/>
            <a:chOff x="3379" y="3430"/>
            <a:chExt cx="373" cy="337"/>
          </a:xfrm>
        </p:grpSpPr>
        <p:sp>
          <p:nvSpPr>
            <p:cNvPr id="14" name="Line 47"/>
            <p:cNvSpPr>
              <a:spLocks noChangeShapeType="1"/>
            </p:cNvSpPr>
            <p:nvPr/>
          </p:nvSpPr>
          <p:spPr bwMode="auto">
            <a:xfrm>
              <a:off x="3379" y="3430"/>
              <a:ext cx="0" cy="25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 48"/>
            <p:cNvSpPr>
              <a:spLocks noChangeArrowheads="1"/>
            </p:cNvSpPr>
            <p:nvPr/>
          </p:nvSpPr>
          <p:spPr bwMode="auto">
            <a:xfrm>
              <a:off x="3409" y="3514"/>
              <a:ext cx="34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 i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k+1</a:t>
              </a:r>
              <a:endParaRPr kumimoji="1"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7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/>
      <p:bldP spid="6" grpId="0" autoUpdateAnimBg="0"/>
      <p:bldP spid="7" grpId="0" animBg="1"/>
      <p:bldP spid="8" grpId="0" animBg="1"/>
      <p:bldP spid="9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9" grpId="0" animBg="1"/>
      <p:bldP spid="40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60388" y="620688"/>
            <a:ext cx="835517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33400" indent="-533400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(4)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若光源是非单色的，则在薄膜表面形成色彩斑斓的条纹。</a:t>
            </a:r>
          </a:p>
        </p:txBody>
      </p:sp>
      <p:pic>
        <p:nvPicPr>
          <p:cNvPr id="6" name="Picture 8" descr="guang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87088"/>
            <a:ext cx="2743200" cy="3502152"/>
          </a:xfrm>
          <a:prstGeom prst="rect">
            <a:avLst/>
          </a:prstGeom>
          <a:noFill/>
          <a:ln w="38100">
            <a:solidFill>
              <a:srgbClr val="B2B2B2">
                <a:alpha val="3999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60388" y="620837"/>
            <a:ext cx="557075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41325" lvl="0" indent="-44132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(5) 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薄膜厚度的变化导致条纹发生变化。</a:t>
            </a:r>
          </a:p>
        </p:txBody>
      </p:sp>
      <p:pic>
        <p:nvPicPr>
          <p:cNvPr id="5" name="Picture 15" descr="http://open.ccrtvu.com/cai/dxwl/images/m2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5776" y="1556792"/>
            <a:ext cx="3200400" cy="2300288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</p:spPr>
      </p:pic>
      <p:cxnSp>
        <p:nvCxnSpPr>
          <p:cNvPr id="37" name="直接连接符 36"/>
          <p:cNvCxnSpPr/>
          <p:nvPr/>
        </p:nvCxnSpPr>
        <p:spPr>
          <a:xfrm>
            <a:off x="2051721" y="5722992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-1800000">
            <a:off x="1931144" y="5283256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-2700000">
            <a:off x="1788117" y="5086596"/>
            <a:ext cx="1800000" cy="0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324514" y="5013176"/>
            <a:ext cx="0" cy="7200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763417" y="5013176"/>
            <a:ext cx="0" cy="72008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436296" y="5722992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-1800000">
            <a:off x="5315719" y="5283256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rot="-1800000">
            <a:off x="5340849" y="4959120"/>
            <a:ext cx="1800000" cy="0"/>
          </a:xfrm>
          <a:prstGeom prst="line">
            <a:avLst/>
          </a:prstGeom>
          <a:ln>
            <a:solidFill>
              <a:srgbClr val="00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709089" y="5013176"/>
            <a:ext cx="0" cy="7200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147992" y="5013176"/>
            <a:ext cx="0" cy="72008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843808" y="5486752"/>
            <a:ext cx="360000" cy="0"/>
          </a:xfrm>
          <a:prstGeom prst="line">
            <a:avLst/>
          </a:prstGeom>
          <a:ln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239272" y="5486752"/>
            <a:ext cx="360000" cy="0"/>
          </a:xfrm>
          <a:prstGeom prst="line">
            <a:avLst/>
          </a:prstGeom>
          <a:ln>
            <a:solidFill>
              <a:schemeClr val="bg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2" name="Picture 4" descr="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2820988" cy="3222625"/>
          </a:xfrm>
          <a:prstGeom prst="rect">
            <a:avLst/>
          </a:prstGeom>
          <a:noFill/>
          <a:ln w="9525">
            <a:solidFill>
              <a:srgbClr val="B2B2B2">
                <a:alpha val="3999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6630715" y="3079526"/>
            <a:ext cx="939800" cy="158750"/>
          </a:xfrm>
          <a:prstGeom prst="ellipse">
            <a:avLst/>
          </a:prstGeom>
          <a:solidFill>
            <a:srgbClr val="006699">
              <a:alpha val="48000"/>
            </a:srgbClr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Line 6"/>
          <p:cNvSpPr>
            <a:spLocks noChangeShapeType="1"/>
          </p:cNvSpPr>
          <p:nvPr/>
        </p:nvSpPr>
        <p:spPr bwMode="auto">
          <a:xfrm flipV="1">
            <a:off x="6629128" y="2562001"/>
            <a:ext cx="0" cy="611188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 flipV="1">
            <a:off x="7570515" y="2560414"/>
            <a:ext cx="0" cy="611187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857423"/>
              </p:ext>
            </p:extLst>
          </p:nvPr>
        </p:nvGraphicFramePr>
        <p:xfrm flipV="1">
          <a:off x="4919390" y="4130451"/>
          <a:ext cx="215900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97" name="Equation" r:id="rId4" imgW="152280" imgH="152280" progId="Equation.3">
                  <p:embed/>
                </p:oleObj>
              </mc:Choice>
              <mc:Fallback>
                <p:oleObj name="Equation" r:id="rId4" imgW="1522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4919390" y="4130451"/>
                        <a:ext cx="215900" cy="18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9"/>
          <p:cNvSpPr>
            <a:spLocks noChangeShapeType="1"/>
          </p:cNvSpPr>
          <p:nvPr/>
        </p:nvSpPr>
        <p:spPr bwMode="auto">
          <a:xfrm flipV="1">
            <a:off x="5027340" y="3889151"/>
            <a:ext cx="1035050" cy="3143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Line 10"/>
          <p:cNvSpPr>
            <a:spLocks noChangeShapeType="1"/>
          </p:cNvSpPr>
          <p:nvPr/>
        </p:nvSpPr>
        <p:spPr bwMode="auto">
          <a:xfrm flipV="1">
            <a:off x="5011465" y="4211414"/>
            <a:ext cx="107791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Line 11"/>
          <p:cNvSpPr>
            <a:spLocks noChangeShapeType="1"/>
          </p:cNvSpPr>
          <p:nvPr/>
        </p:nvSpPr>
        <p:spPr bwMode="auto">
          <a:xfrm>
            <a:off x="5013053" y="4214589"/>
            <a:ext cx="1063625" cy="3238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0" name="Line 12"/>
          <p:cNvSpPr>
            <a:spLocks noChangeShapeType="1"/>
          </p:cNvSpPr>
          <p:nvPr/>
        </p:nvSpPr>
        <p:spPr bwMode="auto">
          <a:xfrm>
            <a:off x="6048103" y="3890739"/>
            <a:ext cx="728662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6256065" y="3890739"/>
            <a:ext cx="10477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Line 14"/>
          <p:cNvSpPr>
            <a:spLocks noChangeShapeType="1"/>
          </p:cNvSpPr>
          <p:nvPr/>
        </p:nvSpPr>
        <p:spPr bwMode="auto">
          <a:xfrm>
            <a:off x="6257653" y="4212207"/>
            <a:ext cx="10477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>
            <a:off x="6071915" y="4540026"/>
            <a:ext cx="1360488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4" name="Line 16"/>
          <p:cNvSpPr>
            <a:spLocks noChangeShapeType="1"/>
          </p:cNvSpPr>
          <p:nvPr/>
        </p:nvSpPr>
        <p:spPr bwMode="auto">
          <a:xfrm>
            <a:off x="6254478" y="4540026"/>
            <a:ext cx="9842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5" name="Line 17"/>
          <p:cNvSpPr>
            <a:spLocks noChangeShapeType="1"/>
          </p:cNvSpPr>
          <p:nvPr/>
        </p:nvSpPr>
        <p:spPr bwMode="auto">
          <a:xfrm flipV="1">
            <a:off x="6775178" y="3219226"/>
            <a:ext cx="0" cy="68421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V="1">
            <a:off x="6775178" y="3428776"/>
            <a:ext cx="0" cy="1079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Line 19"/>
          <p:cNvSpPr>
            <a:spLocks noChangeShapeType="1"/>
          </p:cNvSpPr>
          <p:nvPr/>
        </p:nvSpPr>
        <p:spPr bwMode="auto">
          <a:xfrm flipV="1">
            <a:off x="7100615" y="3235101"/>
            <a:ext cx="0" cy="9715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flipV="1">
            <a:off x="7101409" y="3422426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9" name="Line 21"/>
          <p:cNvSpPr>
            <a:spLocks noChangeShapeType="1"/>
          </p:cNvSpPr>
          <p:nvPr/>
        </p:nvSpPr>
        <p:spPr bwMode="auto">
          <a:xfrm flipV="1">
            <a:off x="7427640" y="3217639"/>
            <a:ext cx="0" cy="13176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0" name="Line 22"/>
          <p:cNvSpPr>
            <a:spLocks noChangeShapeType="1"/>
          </p:cNvSpPr>
          <p:nvPr/>
        </p:nvSpPr>
        <p:spPr bwMode="auto">
          <a:xfrm flipV="1">
            <a:off x="7427640" y="3427189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" name="Line 23"/>
          <p:cNvSpPr>
            <a:spLocks noChangeShapeType="1"/>
          </p:cNvSpPr>
          <p:nvPr/>
        </p:nvSpPr>
        <p:spPr bwMode="auto">
          <a:xfrm>
            <a:off x="6776765" y="3898676"/>
            <a:ext cx="0" cy="163036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2" name="Line 24"/>
          <p:cNvSpPr>
            <a:spLocks noChangeShapeType="1"/>
          </p:cNvSpPr>
          <p:nvPr/>
        </p:nvSpPr>
        <p:spPr bwMode="auto">
          <a:xfrm>
            <a:off x="6776765" y="4794026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3" name="Line 25"/>
          <p:cNvSpPr>
            <a:spLocks noChangeShapeType="1"/>
          </p:cNvSpPr>
          <p:nvPr/>
        </p:nvSpPr>
        <p:spPr bwMode="auto">
          <a:xfrm>
            <a:off x="7099028" y="4203476"/>
            <a:ext cx="0" cy="132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4" name="Line 26"/>
          <p:cNvSpPr>
            <a:spLocks noChangeShapeType="1"/>
          </p:cNvSpPr>
          <p:nvPr/>
        </p:nvSpPr>
        <p:spPr bwMode="auto">
          <a:xfrm>
            <a:off x="7100615" y="4794026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>
            <a:off x="7427640" y="4536851"/>
            <a:ext cx="0" cy="98901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6" name="Line 28"/>
          <p:cNvSpPr>
            <a:spLocks noChangeShapeType="1"/>
          </p:cNvSpPr>
          <p:nvPr/>
        </p:nvSpPr>
        <p:spPr bwMode="auto">
          <a:xfrm>
            <a:off x="7430815" y="4795614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53413"/>
              </p:ext>
            </p:extLst>
          </p:nvPr>
        </p:nvGraphicFramePr>
        <p:xfrm>
          <a:off x="4655865" y="4043139"/>
          <a:ext cx="228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98" name="公式" r:id="rId6" imgW="228600" imgH="279360" progId="Equation.3">
                  <p:embed/>
                </p:oleObj>
              </mc:Choice>
              <mc:Fallback>
                <p:oleObj name="公式" r:id="rId6" imgW="228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65" y="4043139"/>
                        <a:ext cx="2286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002950"/>
              </p:ext>
            </p:extLst>
          </p:nvPr>
        </p:nvGraphicFramePr>
        <p:xfrm>
          <a:off x="5900465" y="3574826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99" name="公式" r:id="rId8" imgW="228600" imgH="266400" progId="Equation.3">
                  <p:embed/>
                </p:oleObj>
              </mc:Choice>
              <mc:Fallback>
                <p:oleObj name="公式" r:id="rId8" imgW="228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465" y="3574826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235853"/>
              </p:ext>
            </p:extLst>
          </p:nvPr>
        </p:nvGraphicFramePr>
        <p:xfrm>
          <a:off x="6170340" y="5182964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0" name="公式" r:id="rId10" imgW="241200" imgH="266400" progId="Equation.3">
                  <p:embed/>
                </p:oleObj>
              </mc:Choice>
              <mc:Fallback>
                <p:oleObj name="公式" r:id="rId10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340" y="5182964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136142"/>
              </p:ext>
            </p:extLst>
          </p:nvPr>
        </p:nvGraphicFramePr>
        <p:xfrm>
          <a:off x="7653065" y="4511451"/>
          <a:ext cx="342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1" name="公式" r:id="rId12" imgW="342720" imgH="266400" progId="Equation.3">
                  <p:embed/>
                </p:oleObj>
              </mc:Choice>
              <mc:Fallback>
                <p:oleObj name="公式" r:id="rId12" imgW="3427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3065" y="4511451"/>
                        <a:ext cx="342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220323"/>
              </p:ext>
            </p:extLst>
          </p:nvPr>
        </p:nvGraphicFramePr>
        <p:xfrm>
          <a:off x="6175103" y="5538564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2" name="公式" r:id="rId14" imgW="241200" imgH="266400" progId="Equation.3">
                  <p:embed/>
                </p:oleObj>
              </mc:Choice>
              <mc:Fallback>
                <p:oleObj name="公式" r:id="rId14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103" y="5538564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859896"/>
              </p:ext>
            </p:extLst>
          </p:nvPr>
        </p:nvGraphicFramePr>
        <p:xfrm>
          <a:off x="7095853" y="2763614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3" name="公式" r:id="rId16" imgW="228600" imgH="266400" progId="Equation.3">
                  <p:embed/>
                </p:oleObj>
              </mc:Choice>
              <mc:Fallback>
                <p:oleObj name="公式" r:id="rId16" imgW="228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853" y="2763614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Line 35"/>
          <p:cNvSpPr>
            <a:spLocks noChangeShapeType="1"/>
          </p:cNvSpPr>
          <p:nvPr/>
        </p:nvSpPr>
        <p:spPr bwMode="auto">
          <a:xfrm flipV="1">
            <a:off x="6014765" y="4211414"/>
            <a:ext cx="107791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4" name="Oval 36"/>
          <p:cNvSpPr>
            <a:spLocks noChangeArrowheads="1"/>
          </p:cNvSpPr>
          <p:nvPr/>
        </p:nvSpPr>
        <p:spPr bwMode="auto">
          <a:xfrm>
            <a:off x="6000478" y="3852639"/>
            <a:ext cx="144462" cy="720725"/>
          </a:xfrm>
          <a:prstGeom prst="ellipse">
            <a:avLst/>
          </a:prstGeom>
          <a:solidFill>
            <a:srgbClr val="006699">
              <a:alpha val="48000"/>
            </a:srgbClr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5" name="Rectangle 37"/>
          <p:cNvSpPr>
            <a:spLocks noChangeArrowheads="1"/>
          </p:cNvSpPr>
          <p:nvPr/>
        </p:nvSpPr>
        <p:spPr bwMode="auto">
          <a:xfrm rot="2646194">
            <a:off x="6465615" y="4054251"/>
            <a:ext cx="1296988" cy="144463"/>
          </a:xfrm>
          <a:prstGeom prst="rect">
            <a:avLst/>
          </a:prstGeom>
          <a:solidFill>
            <a:srgbClr val="00CC99">
              <a:alpha val="48000"/>
            </a:srgbClr>
          </a:solidFill>
          <a:ln w="9525">
            <a:solidFill>
              <a:srgbClr val="00CC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6" name="Line 38"/>
          <p:cNvSpPr>
            <a:spLocks noChangeShapeType="1"/>
          </p:cNvSpPr>
          <p:nvPr/>
        </p:nvSpPr>
        <p:spPr bwMode="auto">
          <a:xfrm flipV="1">
            <a:off x="6773590" y="5068664"/>
            <a:ext cx="0" cy="1079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7" name="Line 39"/>
          <p:cNvSpPr>
            <a:spLocks noChangeShapeType="1"/>
          </p:cNvSpPr>
          <p:nvPr/>
        </p:nvSpPr>
        <p:spPr bwMode="auto">
          <a:xfrm flipV="1">
            <a:off x="7102203" y="5062314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8" name="Line 40"/>
          <p:cNvSpPr>
            <a:spLocks noChangeShapeType="1"/>
          </p:cNvSpPr>
          <p:nvPr/>
        </p:nvSpPr>
        <p:spPr bwMode="auto">
          <a:xfrm flipV="1">
            <a:off x="7426053" y="5067076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9" name="Rectangle 41"/>
          <p:cNvSpPr>
            <a:spLocks noChangeArrowheads="1"/>
          </p:cNvSpPr>
          <p:nvPr/>
        </p:nvSpPr>
        <p:spPr bwMode="auto">
          <a:xfrm flipV="1">
            <a:off x="6518003" y="5527451"/>
            <a:ext cx="1150937" cy="144463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0" name="Line 42"/>
          <p:cNvSpPr>
            <a:spLocks noChangeShapeType="1"/>
          </p:cNvSpPr>
          <p:nvPr/>
        </p:nvSpPr>
        <p:spPr bwMode="auto">
          <a:xfrm rot="20580000">
            <a:off x="5557565" y="4024089"/>
            <a:ext cx="14446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1" name="Line 43"/>
          <p:cNvSpPr>
            <a:spLocks noChangeShapeType="1"/>
          </p:cNvSpPr>
          <p:nvPr/>
        </p:nvSpPr>
        <p:spPr bwMode="auto">
          <a:xfrm rot="21120000">
            <a:off x="5556992" y="4368617"/>
            <a:ext cx="144463" cy="6480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2" name="Line 44"/>
          <p:cNvSpPr>
            <a:spLocks noChangeShapeType="1"/>
          </p:cNvSpPr>
          <p:nvPr/>
        </p:nvSpPr>
        <p:spPr bwMode="auto">
          <a:xfrm>
            <a:off x="5509940" y="4211414"/>
            <a:ext cx="2159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3" name="Rectangle 45"/>
          <p:cNvSpPr>
            <a:spLocks noChangeArrowheads="1"/>
          </p:cNvSpPr>
          <p:nvPr/>
        </p:nvSpPr>
        <p:spPr bwMode="auto">
          <a:xfrm rot="21128439" flipV="1">
            <a:off x="6508478" y="5370289"/>
            <a:ext cx="1162050" cy="69850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9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31334"/>
              </p:ext>
            </p:extLst>
          </p:nvPr>
        </p:nvGraphicFramePr>
        <p:xfrm>
          <a:off x="7743553" y="5348064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04" name="公式" r:id="rId18" imgW="304560" imgH="279360" progId="Equation.3">
                  <p:embed/>
                </p:oleObj>
              </mc:Choice>
              <mc:Fallback>
                <p:oleObj name="公式" r:id="rId18" imgW="3045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3553" y="5348064"/>
                        <a:ext cx="3048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AutoShape 47"/>
          <p:cNvSpPr>
            <a:spLocks noChangeArrowheads="1"/>
          </p:cNvSpPr>
          <p:nvPr/>
        </p:nvSpPr>
        <p:spPr bwMode="auto">
          <a:xfrm flipH="1">
            <a:off x="6514828" y="5352826"/>
            <a:ext cx="1158875" cy="173038"/>
          </a:xfrm>
          <a:prstGeom prst="rtTriangle">
            <a:avLst/>
          </a:prstGeom>
          <a:solidFill>
            <a:srgbClr val="006699">
              <a:alpha val="52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96" name="Picture 48" descr="Image124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3" t="2289" r="1936" b="50348"/>
          <a:stretch>
            <a:fillRect/>
          </a:stretch>
        </p:blipFill>
        <p:spPr bwMode="auto">
          <a:xfrm>
            <a:off x="6314803" y="1045939"/>
            <a:ext cx="1547812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717803" y="5229200"/>
            <a:ext cx="34496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θ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11188" y="404813"/>
            <a:ext cx="2557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Pct val="65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劈尖干涉的应用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20725" y="1052513"/>
            <a:ext cx="6437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检验平面镜工作表面平整度及局部不平整度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8663" y="4175125"/>
            <a:ext cx="79422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可测量小角度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θ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、微位移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x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、微小直径</a:t>
            </a:r>
            <a:r>
              <a:rPr kumimoji="1" lang="zh-CN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波长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u="none" strike="noStrike" kern="0" cap="none" spc="0" normalizeH="0" baseline="-2500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等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331642" y="5858594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-900000">
            <a:off x="1300974" y="5622354"/>
            <a:ext cx="1800000" cy="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5"/>
          <p:cNvSpPr/>
          <p:nvPr/>
        </p:nvSpPr>
        <p:spPr>
          <a:xfrm>
            <a:off x="1893725" y="5708349"/>
            <a:ext cx="14253" cy="138416"/>
          </a:xfrm>
          <a:custGeom>
            <a:avLst/>
            <a:gdLst>
              <a:gd name="connsiteX0" fmla="*/ 0 w 34505"/>
              <a:gd name="connsiteY0" fmla="*/ 0 h 163902"/>
              <a:gd name="connsiteX1" fmla="*/ 34505 w 34505"/>
              <a:gd name="connsiteY1" fmla="*/ 163902 h 163902"/>
              <a:gd name="connsiteX0" fmla="*/ 0 w 11871"/>
              <a:gd name="connsiteY0" fmla="*/ 0 h 150322"/>
              <a:gd name="connsiteX1" fmla="*/ 11871 w 11871"/>
              <a:gd name="connsiteY1" fmla="*/ 150322 h 150322"/>
              <a:gd name="connsiteX0" fmla="*/ 0 w 11871"/>
              <a:gd name="connsiteY0" fmla="*/ 0 h 143178"/>
              <a:gd name="connsiteX1" fmla="*/ 11871 w 11871"/>
              <a:gd name="connsiteY1" fmla="*/ 143178 h 143178"/>
              <a:gd name="connsiteX0" fmla="*/ 0 w 14253"/>
              <a:gd name="connsiteY0" fmla="*/ 0 h 138416"/>
              <a:gd name="connsiteX1" fmla="*/ 14253 w 14253"/>
              <a:gd name="connsiteY1" fmla="*/ 138416 h 138416"/>
              <a:gd name="connsiteX0" fmla="*/ 0 w 14253"/>
              <a:gd name="connsiteY0" fmla="*/ 0 h 138416"/>
              <a:gd name="connsiteX1" fmla="*/ 14253 w 14253"/>
              <a:gd name="connsiteY1" fmla="*/ 138416 h 138416"/>
              <a:gd name="connsiteX0" fmla="*/ 0 w 14253"/>
              <a:gd name="connsiteY0" fmla="*/ 0 h 138416"/>
              <a:gd name="connsiteX1" fmla="*/ 14253 w 14253"/>
              <a:gd name="connsiteY1" fmla="*/ 138416 h 13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53" h="138416">
                <a:moveTo>
                  <a:pt x="0" y="0"/>
                </a:moveTo>
                <a:cubicBezTo>
                  <a:pt x="11895" y="46139"/>
                  <a:pt x="16646" y="92277"/>
                  <a:pt x="14253" y="138416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2699793" y="5478338"/>
            <a:ext cx="360164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Line 40"/>
          <p:cNvSpPr>
            <a:spLocks noChangeAspect="1" noChangeShapeType="1"/>
          </p:cNvSpPr>
          <p:nvPr/>
        </p:nvSpPr>
        <p:spPr bwMode="auto">
          <a:xfrm>
            <a:off x="3231824" y="5857746"/>
            <a:ext cx="540000" cy="577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Line 63"/>
          <p:cNvSpPr>
            <a:spLocks noChangeAspect="1" noChangeShapeType="1"/>
          </p:cNvSpPr>
          <p:nvPr/>
        </p:nvSpPr>
        <p:spPr bwMode="auto">
          <a:xfrm>
            <a:off x="3239913" y="5468685"/>
            <a:ext cx="540000" cy="1179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>
            <a:off x="3491881" y="5220786"/>
            <a:ext cx="0" cy="2365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Line 42"/>
          <p:cNvSpPr>
            <a:spLocks noChangeShapeType="1"/>
          </p:cNvSpPr>
          <p:nvPr/>
        </p:nvSpPr>
        <p:spPr bwMode="auto">
          <a:xfrm flipV="1">
            <a:off x="3491881" y="5846757"/>
            <a:ext cx="0" cy="2381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325562" y="5358936"/>
            <a:ext cx="338554" cy="51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331640" y="6044736"/>
            <a:ext cx="1549004" cy="0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089390" y="5971346"/>
            <a:ext cx="269626" cy="510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l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6" name="Line 41"/>
          <p:cNvSpPr>
            <a:spLocks noChangeShapeType="1"/>
          </p:cNvSpPr>
          <p:nvPr/>
        </p:nvSpPr>
        <p:spPr bwMode="auto">
          <a:xfrm>
            <a:off x="1331642" y="5956859"/>
            <a:ext cx="0" cy="180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>
            <a:off x="2880644" y="5954934"/>
            <a:ext cx="0" cy="180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646838"/>
              </p:ext>
            </p:extLst>
          </p:nvPr>
        </p:nvGraphicFramePr>
        <p:xfrm>
          <a:off x="4654376" y="5301704"/>
          <a:ext cx="3302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88" name="Equation" r:id="rId3" imgW="1650960" imgH="431640" progId="Equation.DSMT4">
                  <p:embed/>
                </p:oleObj>
              </mc:Choice>
              <mc:Fallback>
                <p:oleObj name="Equation" r:id="rId3" imgW="1650960" imgH="43164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376" y="5301704"/>
                        <a:ext cx="3302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1259633" y="1772816"/>
            <a:ext cx="6696743" cy="2189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4817962" y="3471391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333399"/>
                </a:solidFill>
                <a:latin typeface="Times New Roman" pitchFamily="18" charset="0"/>
                <a:ea typeface="楷体_GB2312" pitchFamily="49" charset="-122"/>
              </a:rPr>
              <a:t>平整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34" name="Group 5"/>
          <p:cNvGrpSpPr>
            <a:grpSpLocks/>
          </p:cNvGrpSpPr>
          <p:nvPr/>
        </p:nvGrpSpPr>
        <p:grpSpPr bwMode="auto">
          <a:xfrm>
            <a:off x="1475929" y="2028405"/>
            <a:ext cx="3024187" cy="1571626"/>
            <a:chOff x="912" y="2638"/>
            <a:chExt cx="1905" cy="990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923" y="3297"/>
              <a:ext cx="891" cy="174"/>
            </a:xfrm>
            <a:prstGeom prst="rect">
              <a:avLst/>
            </a:prstGeom>
            <a:noFill/>
            <a:ln w="19050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 rot="-335260">
              <a:off x="912" y="3064"/>
              <a:ext cx="892" cy="173"/>
            </a:xfrm>
            <a:prstGeom prst="rect">
              <a:avLst/>
            </a:prstGeom>
            <a:noFill/>
            <a:ln w="19050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1755" y="3207"/>
              <a:ext cx="262" cy="78"/>
            </a:xfrm>
            <a:prstGeom prst="rect">
              <a:avLst/>
            </a:prstGeom>
            <a:solidFill>
              <a:srgbClr val="33CC33"/>
            </a:solidFill>
            <a:ln w="19050">
              <a:solidFill>
                <a:srgbClr val="333399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1674" y="2638"/>
              <a:ext cx="8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单色光</a:t>
              </a:r>
            </a:p>
          </p:txBody>
        </p:sp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1826" y="2916"/>
              <a:ext cx="9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标准样板</a:t>
              </a:r>
            </a:p>
          </p:txBody>
        </p:sp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2017" y="3138"/>
              <a:ext cx="8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薄片</a:t>
              </a:r>
            </a:p>
          </p:txBody>
        </p:sp>
        <p:sp>
          <p:nvSpPr>
            <p:cNvPr id="41" name="Text Box 12"/>
            <p:cNvSpPr txBox="1">
              <a:spLocks noChangeArrowheads="1"/>
            </p:cNvSpPr>
            <p:nvPr/>
          </p:nvSpPr>
          <p:spPr bwMode="auto">
            <a:xfrm>
              <a:off x="1826" y="3378"/>
              <a:ext cx="9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被检测平面</a:t>
              </a:r>
            </a:p>
          </p:txBody>
        </p:sp>
      </p:grpSp>
      <p:grpSp>
        <p:nvGrpSpPr>
          <p:cNvPr id="42" name="Group 13"/>
          <p:cNvGrpSpPr>
            <a:grpSpLocks/>
          </p:cNvGrpSpPr>
          <p:nvPr/>
        </p:nvGrpSpPr>
        <p:grpSpPr bwMode="auto">
          <a:xfrm>
            <a:off x="4499992" y="1944267"/>
            <a:ext cx="1439862" cy="1439863"/>
            <a:chOff x="2909" y="2585"/>
            <a:chExt cx="907" cy="907"/>
          </a:xfrm>
        </p:grpSpPr>
        <p:grpSp>
          <p:nvGrpSpPr>
            <p:cNvPr id="43" name="Group 14"/>
            <p:cNvGrpSpPr>
              <a:grpSpLocks/>
            </p:cNvGrpSpPr>
            <p:nvPr/>
          </p:nvGrpSpPr>
          <p:grpSpPr bwMode="auto">
            <a:xfrm>
              <a:off x="2976" y="2592"/>
              <a:ext cx="767" cy="891"/>
              <a:chOff x="2932" y="2593"/>
              <a:chExt cx="767" cy="891"/>
            </a:xfrm>
          </p:grpSpPr>
          <p:grpSp>
            <p:nvGrpSpPr>
              <p:cNvPr id="45" name="Group 15"/>
              <p:cNvGrpSpPr>
                <a:grpSpLocks/>
              </p:cNvGrpSpPr>
              <p:nvPr/>
            </p:nvGrpSpPr>
            <p:grpSpPr bwMode="auto">
              <a:xfrm>
                <a:off x="3363" y="2593"/>
                <a:ext cx="336" cy="884"/>
                <a:chOff x="7310" y="5718"/>
                <a:chExt cx="644" cy="1723"/>
              </a:xfrm>
            </p:grpSpPr>
            <p:sp>
              <p:nvSpPr>
                <p:cNvPr id="51" name="Line 16"/>
                <p:cNvSpPr>
                  <a:spLocks noChangeShapeType="1"/>
                </p:cNvSpPr>
                <p:nvPr/>
              </p:nvSpPr>
              <p:spPr bwMode="auto">
                <a:xfrm>
                  <a:off x="7310" y="5718"/>
                  <a:ext cx="0" cy="172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Line 17"/>
                <p:cNvSpPr>
                  <a:spLocks noChangeShapeType="1"/>
                </p:cNvSpPr>
                <p:nvPr/>
              </p:nvSpPr>
              <p:spPr bwMode="auto">
                <a:xfrm>
                  <a:off x="7532" y="5783"/>
                  <a:ext cx="0" cy="16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18"/>
                <p:cNvSpPr>
                  <a:spLocks noChangeShapeType="1"/>
                </p:cNvSpPr>
                <p:nvPr/>
              </p:nvSpPr>
              <p:spPr bwMode="auto">
                <a:xfrm>
                  <a:off x="7752" y="5928"/>
                  <a:ext cx="0" cy="130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Line 19"/>
                <p:cNvSpPr>
                  <a:spLocks noChangeShapeType="1"/>
                </p:cNvSpPr>
                <p:nvPr/>
              </p:nvSpPr>
              <p:spPr bwMode="auto">
                <a:xfrm>
                  <a:off x="7954" y="6131"/>
                  <a:ext cx="0" cy="91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6" name="Group 20"/>
              <p:cNvGrpSpPr>
                <a:grpSpLocks/>
              </p:cNvGrpSpPr>
              <p:nvPr/>
            </p:nvGrpSpPr>
            <p:grpSpPr bwMode="auto">
              <a:xfrm flipH="1">
                <a:off x="2932" y="2601"/>
                <a:ext cx="332" cy="883"/>
                <a:chOff x="7310" y="5718"/>
                <a:chExt cx="644" cy="1723"/>
              </a:xfrm>
            </p:grpSpPr>
            <p:sp>
              <p:nvSpPr>
                <p:cNvPr id="47" name="Line 21"/>
                <p:cNvSpPr>
                  <a:spLocks noChangeShapeType="1"/>
                </p:cNvSpPr>
                <p:nvPr/>
              </p:nvSpPr>
              <p:spPr bwMode="auto">
                <a:xfrm>
                  <a:off x="7310" y="5718"/>
                  <a:ext cx="0" cy="172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Line 22"/>
                <p:cNvSpPr>
                  <a:spLocks noChangeShapeType="1"/>
                </p:cNvSpPr>
                <p:nvPr/>
              </p:nvSpPr>
              <p:spPr bwMode="auto">
                <a:xfrm>
                  <a:off x="7532" y="5783"/>
                  <a:ext cx="0" cy="160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Line 23"/>
                <p:cNvSpPr>
                  <a:spLocks noChangeShapeType="1"/>
                </p:cNvSpPr>
                <p:nvPr/>
              </p:nvSpPr>
              <p:spPr bwMode="auto">
                <a:xfrm>
                  <a:off x="7752" y="5928"/>
                  <a:ext cx="0" cy="130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24"/>
                <p:cNvSpPr>
                  <a:spLocks noChangeShapeType="1"/>
                </p:cNvSpPr>
                <p:nvPr/>
              </p:nvSpPr>
              <p:spPr bwMode="auto">
                <a:xfrm>
                  <a:off x="7954" y="6131"/>
                  <a:ext cx="0" cy="91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2909" y="2585"/>
              <a:ext cx="907" cy="907"/>
            </a:xfrm>
            <a:prstGeom prst="ellips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26"/>
          <p:cNvGrpSpPr>
            <a:grpSpLocks/>
          </p:cNvGrpSpPr>
          <p:nvPr/>
        </p:nvGrpSpPr>
        <p:grpSpPr bwMode="auto">
          <a:xfrm>
            <a:off x="1845816" y="2068092"/>
            <a:ext cx="746125" cy="998538"/>
            <a:chOff x="1120" y="2660"/>
            <a:chExt cx="470" cy="629"/>
          </a:xfrm>
        </p:grpSpPr>
        <p:sp>
          <p:nvSpPr>
            <p:cNvPr id="56" name="Line 27"/>
            <p:cNvSpPr>
              <a:spLocks noChangeShapeType="1"/>
            </p:cNvSpPr>
            <p:nvPr/>
          </p:nvSpPr>
          <p:spPr bwMode="auto">
            <a:xfrm>
              <a:off x="1120" y="2660"/>
              <a:ext cx="0" cy="2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28"/>
            <p:cNvSpPr>
              <a:spLocks noChangeShapeType="1"/>
            </p:cNvSpPr>
            <p:nvPr/>
          </p:nvSpPr>
          <p:spPr bwMode="auto">
            <a:xfrm>
              <a:off x="1120" y="2822"/>
              <a:ext cx="0" cy="46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29"/>
            <p:cNvSpPr>
              <a:spLocks noChangeShapeType="1"/>
            </p:cNvSpPr>
            <p:nvPr/>
          </p:nvSpPr>
          <p:spPr bwMode="auto">
            <a:xfrm>
              <a:off x="1355" y="2660"/>
              <a:ext cx="0" cy="2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30"/>
            <p:cNvSpPr>
              <a:spLocks noChangeShapeType="1"/>
            </p:cNvSpPr>
            <p:nvPr/>
          </p:nvSpPr>
          <p:spPr bwMode="auto">
            <a:xfrm>
              <a:off x="1355" y="2822"/>
              <a:ext cx="0" cy="46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31"/>
            <p:cNvSpPr>
              <a:spLocks noChangeShapeType="1"/>
            </p:cNvSpPr>
            <p:nvPr/>
          </p:nvSpPr>
          <p:spPr bwMode="auto">
            <a:xfrm>
              <a:off x="1590" y="2660"/>
              <a:ext cx="0" cy="2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32"/>
            <p:cNvSpPr>
              <a:spLocks noChangeShapeType="1"/>
            </p:cNvSpPr>
            <p:nvPr/>
          </p:nvSpPr>
          <p:spPr bwMode="auto">
            <a:xfrm>
              <a:off x="1590" y="2822"/>
              <a:ext cx="0" cy="46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2" name="Group 33"/>
          <p:cNvGrpSpPr>
            <a:grpSpLocks/>
          </p:cNvGrpSpPr>
          <p:nvPr/>
        </p:nvGrpSpPr>
        <p:grpSpPr bwMode="auto">
          <a:xfrm>
            <a:off x="1845819" y="2755480"/>
            <a:ext cx="746126" cy="298450"/>
            <a:chOff x="1120" y="3109"/>
            <a:chExt cx="470" cy="188"/>
          </a:xfrm>
        </p:grpSpPr>
        <p:sp>
          <p:nvSpPr>
            <p:cNvPr id="63" name="Line 34"/>
            <p:cNvSpPr>
              <a:spLocks noChangeShapeType="1"/>
            </p:cNvSpPr>
            <p:nvPr/>
          </p:nvSpPr>
          <p:spPr bwMode="auto">
            <a:xfrm flipV="1">
              <a:off x="1355" y="3111"/>
              <a:ext cx="0" cy="18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35"/>
            <p:cNvSpPr>
              <a:spLocks noChangeShapeType="1"/>
            </p:cNvSpPr>
            <p:nvPr/>
          </p:nvSpPr>
          <p:spPr bwMode="auto">
            <a:xfrm flipV="1">
              <a:off x="1120" y="3111"/>
              <a:ext cx="0" cy="18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36"/>
            <p:cNvSpPr>
              <a:spLocks noChangeShapeType="1"/>
            </p:cNvSpPr>
            <p:nvPr/>
          </p:nvSpPr>
          <p:spPr bwMode="auto">
            <a:xfrm flipV="1">
              <a:off x="1590" y="3109"/>
              <a:ext cx="0" cy="18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6" name="Group 37"/>
          <p:cNvGrpSpPr>
            <a:grpSpLocks/>
          </p:cNvGrpSpPr>
          <p:nvPr/>
        </p:nvGrpSpPr>
        <p:grpSpPr bwMode="auto">
          <a:xfrm>
            <a:off x="6314629" y="1944267"/>
            <a:ext cx="1439862" cy="1439863"/>
            <a:chOff x="3972" y="2585"/>
            <a:chExt cx="907" cy="907"/>
          </a:xfrm>
        </p:grpSpPr>
        <p:sp>
          <p:nvSpPr>
            <p:cNvPr id="67" name="Line 38"/>
            <p:cNvSpPr>
              <a:spLocks noChangeShapeType="1"/>
            </p:cNvSpPr>
            <p:nvPr/>
          </p:nvSpPr>
          <p:spPr bwMode="auto">
            <a:xfrm flipH="1" flipV="1">
              <a:off x="4452" y="2592"/>
              <a:ext cx="5" cy="33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39"/>
            <p:cNvSpPr>
              <a:spLocks noChangeShapeType="1"/>
            </p:cNvSpPr>
            <p:nvPr/>
          </p:nvSpPr>
          <p:spPr bwMode="auto">
            <a:xfrm flipV="1">
              <a:off x="4362" y="3186"/>
              <a:ext cx="1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40"/>
            <p:cNvSpPr>
              <a:spLocks/>
            </p:cNvSpPr>
            <p:nvPr/>
          </p:nvSpPr>
          <p:spPr bwMode="auto">
            <a:xfrm>
              <a:off x="4347" y="2593"/>
              <a:ext cx="4" cy="344"/>
            </a:xfrm>
            <a:custGeom>
              <a:avLst/>
              <a:gdLst>
                <a:gd name="T0" fmla="*/ 0 w 4"/>
                <a:gd name="T1" fmla="*/ 344 h 344"/>
                <a:gd name="T2" fmla="*/ 4 w 4"/>
                <a:gd name="T3" fmla="*/ 0 h 3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44">
                  <a:moveTo>
                    <a:pt x="0" y="344"/>
                  </a:moveTo>
                  <a:lnTo>
                    <a:pt x="4" y="0"/>
                  </a:lnTo>
                </a:path>
              </a:pathLst>
            </a:custGeom>
            <a:solidFill>
              <a:srgbClr val="FFFFFF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 flipH="1" flipV="1">
              <a:off x="4467" y="3162"/>
              <a:ext cx="3" cy="3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val 42"/>
            <p:cNvSpPr>
              <a:spLocks noChangeArrowheads="1"/>
            </p:cNvSpPr>
            <p:nvPr/>
          </p:nvSpPr>
          <p:spPr bwMode="auto">
            <a:xfrm>
              <a:off x="3972" y="2585"/>
              <a:ext cx="907" cy="907"/>
            </a:xfrm>
            <a:prstGeom prst="ellips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4062" y="2835"/>
              <a:ext cx="0" cy="42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44"/>
            <p:cNvSpPr>
              <a:spLocks noChangeShapeType="1"/>
            </p:cNvSpPr>
            <p:nvPr/>
          </p:nvSpPr>
          <p:spPr bwMode="auto">
            <a:xfrm>
              <a:off x="4155" y="2712"/>
              <a:ext cx="0" cy="65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45"/>
            <p:cNvSpPr>
              <a:spLocks noChangeShapeType="1"/>
            </p:cNvSpPr>
            <p:nvPr/>
          </p:nvSpPr>
          <p:spPr bwMode="auto">
            <a:xfrm>
              <a:off x="4266" y="3168"/>
              <a:ext cx="3" cy="29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46"/>
            <p:cNvSpPr>
              <a:spLocks noChangeShapeType="1"/>
            </p:cNvSpPr>
            <p:nvPr/>
          </p:nvSpPr>
          <p:spPr bwMode="auto">
            <a:xfrm flipH="1" flipV="1">
              <a:off x="4692" y="2682"/>
              <a:ext cx="6" cy="69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47"/>
            <p:cNvSpPr>
              <a:spLocks noChangeShapeType="1"/>
            </p:cNvSpPr>
            <p:nvPr/>
          </p:nvSpPr>
          <p:spPr bwMode="auto">
            <a:xfrm flipV="1">
              <a:off x="4788" y="2799"/>
              <a:ext cx="9" cy="4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48"/>
            <p:cNvSpPr>
              <a:spLocks noChangeShapeType="1"/>
            </p:cNvSpPr>
            <p:nvPr/>
          </p:nvSpPr>
          <p:spPr bwMode="auto">
            <a:xfrm>
              <a:off x="4560" y="2613"/>
              <a:ext cx="6" cy="30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Line 49"/>
            <p:cNvSpPr>
              <a:spLocks noChangeShapeType="1"/>
            </p:cNvSpPr>
            <p:nvPr/>
          </p:nvSpPr>
          <p:spPr bwMode="auto">
            <a:xfrm>
              <a:off x="4578" y="3165"/>
              <a:ext cx="3" cy="28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Line 50"/>
            <p:cNvSpPr>
              <a:spLocks noChangeShapeType="1"/>
            </p:cNvSpPr>
            <p:nvPr/>
          </p:nvSpPr>
          <p:spPr bwMode="auto">
            <a:xfrm>
              <a:off x="4248" y="2625"/>
              <a:ext cx="6" cy="32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51"/>
            <p:cNvSpPr>
              <a:spLocks/>
            </p:cNvSpPr>
            <p:nvPr/>
          </p:nvSpPr>
          <p:spPr bwMode="auto">
            <a:xfrm>
              <a:off x="4254" y="2931"/>
              <a:ext cx="48" cy="255"/>
            </a:xfrm>
            <a:custGeom>
              <a:avLst/>
              <a:gdLst>
                <a:gd name="T0" fmla="*/ 0 w 48"/>
                <a:gd name="T1" fmla="*/ 0 h 255"/>
                <a:gd name="T2" fmla="*/ 19 w 48"/>
                <a:gd name="T3" fmla="*/ 36 h 255"/>
                <a:gd name="T4" fmla="*/ 33 w 48"/>
                <a:gd name="T5" fmla="*/ 51 h 255"/>
                <a:gd name="T6" fmla="*/ 46 w 48"/>
                <a:gd name="T7" fmla="*/ 126 h 255"/>
                <a:gd name="T8" fmla="*/ 19 w 48"/>
                <a:gd name="T9" fmla="*/ 210 h 255"/>
                <a:gd name="T10" fmla="*/ 8 w 48"/>
                <a:gd name="T11" fmla="*/ 255 h 2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55">
                  <a:moveTo>
                    <a:pt x="0" y="0"/>
                  </a:moveTo>
                  <a:cubicBezTo>
                    <a:pt x="5" y="13"/>
                    <a:pt x="14" y="23"/>
                    <a:pt x="19" y="36"/>
                  </a:cubicBezTo>
                  <a:cubicBezTo>
                    <a:pt x="22" y="42"/>
                    <a:pt x="33" y="51"/>
                    <a:pt x="33" y="51"/>
                  </a:cubicBezTo>
                  <a:cubicBezTo>
                    <a:pt x="34" y="65"/>
                    <a:pt x="48" y="100"/>
                    <a:pt x="46" y="126"/>
                  </a:cubicBezTo>
                  <a:cubicBezTo>
                    <a:pt x="44" y="152"/>
                    <a:pt x="25" y="189"/>
                    <a:pt x="19" y="210"/>
                  </a:cubicBezTo>
                  <a:cubicBezTo>
                    <a:pt x="14" y="228"/>
                    <a:pt x="8" y="236"/>
                    <a:pt x="8" y="25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52"/>
            <p:cNvSpPr>
              <a:spLocks/>
            </p:cNvSpPr>
            <p:nvPr/>
          </p:nvSpPr>
          <p:spPr bwMode="auto">
            <a:xfrm>
              <a:off x="4350" y="2934"/>
              <a:ext cx="48" cy="255"/>
            </a:xfrm>
            <a:custGeom>
              <a:avLst/>
              <a:gdLst>
                <a:gd name="T0" fmla="*/ 0 w 48"/>
                <a:gd name="T1" fmla="*/ 0 h 255"/>
                <a:gd name="T2" fmla="*/ 19 w 48"/>
                <a:gd name="T3" fmla="*/ 36 h 255"/>
                <a:gd name="T4" fmla="*/ 33 w 48"/>
                <a:gd name="T5" fmla="*/ 51 h 255"/>
                <a:gd name="T6" fmla="*/ 46 w 48"/>
                <a:gd name="T7" fmla="*/ 126 h 255"/>
                <a:gd name="T8" fmla="*/ 19 w 48"/>
                <a:gd name="T9" fmla="*/ 210 h 255"/>
                <a:gd name="T10" fmla="*/ 8 w 48"/>
                <a:gd name="T11" fmla="*/ 255 h 2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55">
                  <a:moveTo>
                    <a:pt x="0" y="0"/>
                  </a:moveTo>
                  <a:cubicBezTo>
                    <a:pt x="5" y="13"/>
                    <a:pt x="14" y="23"/>
                    <a:pt x="19" y="36"/>
                  </a:cubicBezTo>
                  <a:cubicBezTo>
                    <a:pt x="22" y="42"/>
                    <a:pt x="33" y="51"/>
                    <a:pt x="33" y="51"/>
                  </a:cubicBezTo>
                  <a:cubicBezTo>
                    <a:pt x="34" y="65"/>
                    <a:pt x="48" y="100"/>
                    <a:pt x="46" y="126"/>
                  </a:cubicBezTo>
                  <a:cubicBezTo>
                    <a:pt x="44" y="152"/>
                    <a:pt x="25" y="189"/>
                    <a:pt x="19" y="210"/>
                  </a:cubicBezTo>
                  <a:cubicBezTo>
                    <a:pt x="14" y="228"/>
                    <a:pt x="8" y="236"/>
                    <a:pt x="8" y="25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53"/>
            <p:cNvSpPr>
              <a:spLocks/>
            </p:cNvSpPr>
            <p:nvPr/>
          </p:nvSpPr>
          <p:spPr bwMode="auto">
            <a:xfrm>
              <a:off x="4458" y="2913"/>
              <a:ext cx="48" cy="255"/>
            </a:xfrm>
            <a:custGeom>
              <a:avLst/>
              <a:gdLst>
                <a:gd name="T0" fmla="*/ 0 w 48"/>
                <a:gd name="T1" fmla="*/ 0 h 255"/>
                <a:gd name="T2" fmla="*/ 19 w 48"/>
                <a:gd name="T3" fmla="*/ 36 h 255"/>
                <a:gd name="T4" fmla="*/ 33 w 48"/>
                <a:gd name="T5" fmla="*/ 51 h 255"/>
                <a:gd name="T6" fmla="*/ 46 w 48"/>
                <a:gd name="T7" fmla="*/ 126 h 255"/>
                <a:gd name="T8" fmla="*/ 19 w 48"/>
                <a:gd name="T9" fmla="*/ 210 h 255"/>
                <a:gd name="T10" fmla="*/ 8 w 48"/>
                <a:gd name="T11" fmla="*/ 255 h 2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55">
                  <a:moveTo>
                    <a:pt x="0" y="0"/>
                  </a:moveTo>
                  <a:cubicBezTo>
                    <a:pt x="5" y="13"/>
                    <a:pt x="14" y="23"/>
                    <a:pt x="19" y="36"/>
                  </a:cubicBezTo>
                  <a:cubicBezTo>
                    <a:pt x="22" y="42"/>
                    <a:pt x="33" y="51"/>
                    <a:pt x="33" y="51"/>
                  </a:cubicBezTo>
                  <a:cubicBezTo>
                    <a:pt x="34" y="65"/>
                    <a:pt x="48" y="100"/>
                    <a:pt x="46" y="126"/>
                  </a:cubicBezTo>
                  <a:cubicBezTo>
                    <a:pt x="44" y="152"/>
                    <a:pt x="25" y="189"/>
                    <a:pt x="19" y="210"/>
                  </a:cubicBezTo>
                  <a:cubicBezTo>
                    <a:pt x="14" y="228"/>
                    <a:pt x="8" y="236"/>
                    <a:pt x="8" y="25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54"/>
            <p:cNvSpPr>
              <a:spLocks/>
            </p:cNvSpPr>
            <p:nvPr/>
          </p:nvSpPr>
          <p:spPr bwMode="auto">
            <a:xfrm>
              <a:off x="4566" y="2913"/>
              <a:ext cx="48" cy="255"/>
            </a:xfrm>
            <a:custGeom>
              <a:avLst/>
              <a:gdLst>
                <a:gd name="T0" fmla="*/ 0 w 48"/>
                <a:gd name="T1" fmla="*/ 0 h 255"/>
                <a:gd name="T2" fmla="*/ 19 w 48"/>
                <a:gd name="T3" fmla="*/ 36 h 255"/>
                <a:gd name="T4" fmla="*/ 33 w 48"/>
                <a:gd name="T5" fmla="*/ 51 h 255"/>
                <a:gd name="T6" fmla="*/ 46 w 48"/>
                <a:gd name="T7" fmla="*/ 126 h 255"/>
                <a:gd name="T8" fmla="*/ 19 w 48"/>
                <a:gd name="T9" fmla="*/ 210 h 255"/>
                <a:gd name="T10" fmla="*/ 8 w 48"/>
                <a:gd name="T11" fmla="*/ 255 h 2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55">
                  <a:moveTo>
                    <a:pt x="0" y="0"/>
                  </a:moveTo>
                  <a:cubicBezTo>
                    <a:pt x="5" y="13"/>
                    <a:pt x="14" y="23"/>
                    <a:pt x="19" y="36"/>
                  </a:cubicBezTo>
                  <a:cubicBezTo>
                    <a:pt x="22" y="42"/>
                    <a:pt x="33" y="51"/>
                    <a:pt x="33" y="51"/>
                  </a:cubicBezTo>
                  <a:cubicBezTo>
                    <a:pt x="34" y="65"/>
                    <a:pt x="48" y="100"/>
                    <a:pt x="46" y="126"/>
                  </a:cubicBezTo>
                  <a:cubicBezTo>
                    <a:pt x="44" y="152"/>
                    <a:pt x="25" y="189"/>
                    <a:pt x="19" y="210"/>
                  </a:cubicBezTo>
                  <a:cubicBezTo>
                    <a:pt x="14" y="228"/>
                    <a:pt x="8" y="236"/>
                    <a:pt x="8" y="255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4" name="Text Box 4"/>
          <p:cNvSpPr txBox="1">
            <a:spLocks noChangeArrowheads="1"/>
          </p:cNvSpPr>
          <p:nvPr/>
        </p:nvSpPr>
        <p:spPr bwMode="auto">
          <a:xfrm>
            <a:off x="6181379" y="3471391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rPr>
              <a:t>局部不平整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2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 autoUpdateAnimBg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5" grpId="0"/>
      <p:bldP spid="26" grpId="0" animBg="1"/>
      <p:bldP spid="27" grpId="0" animBg="1"/>
      <p:bldP spid="32" grpId="0" animBg="1"/>
      <p:bldP spid="33" grpId="0"/>
      <p:bldP spid="8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2250" y="332656"/>
            <a:ext cx="3815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15.5.2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牛顿环仪的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等厚干涉</a:t>
            </a:r>
          </a:p>
        </p:txBody>
      </p:sp>
      <p:pic>
        <p:nvPicPr>
          <p:cNvPr id="5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503" y="5896832"/>
            <a:ext cx="21732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90" y="5517420"/>
            <a:ext cx="215900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组合 51"/>
          <p:cNvGrpSpPr/>
          <p:nvPr/>
        </p:nvGrpSpPr>
        <p:grpSpPr>
          <a:xfrm>
            <a:off x="7746678" y="5525854"/>
            <a:ext cx="785762" cy="609103"/>
            <a:chOff x="7615238" y="3408487"/>
            <a:chExt cx="785762" cy="609103"/>
          </a:xfrm>
        </p:grpSpPr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7753350" y="3783605"/>
              <a:ext cx="3564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7615238" y="3654129"/>
              <a:ext cx="4968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8028384" y="3408487"/>
              <a:ext cx="0" cy="2365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none" w="med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8028384" y="3779465"/>
              <a:ext cx="0" cy="2381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none" w="med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graphicFrame>
          <p:nvGraphicFramePr>
            <p:cNvPr id="18" name="Object 1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8228110"/>
                </p:ext>
              </p:extLst>
            </p:nvPr>
          </p:nvGraphicFramePr>
          <p:xfrm>
            <a:off x="8172400" y="3528643"/>
            <a:ext cx="22860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576" name="公式" r:id="rId5" imgW="228600" imgH="279360" progId="Equation.3">
                    <p:embed/>
                  </p:oleObj>
                </mc:Choice>
                <mc:Fallback>
                  <p:oleObj name="公式" r:id="rId5" imgW="228600" imgH="2793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2400" y="3528643"/>
                          <a:ext cx="228600" cy="277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组合 62"/>
          <p:cNvGrpSpPr/>
          <p:nvPr/>
        </p:nvGrpSpPr>
        <p:grpSpPr>
          <a:xfrm>
            <a:off x="6749410" y="5618375"/>
            <a:ext cx="900430" cy="253440"/>
            <a:chOff x="6749410" y="5618375"/>
            <a:chExt cx="900430" cy="253440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749410" y="5753257"/>
              <a:ext cx="3240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H="1">
              <a:off x="7289477" y="5758020"/>
              <a:ext cx="36036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graphicFrame>
          <p:nvGraphicFramePr>
            <p:cNvPr id="21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4230542"/>
                </p:ext>
              </p:extLst>
            </p:nvPr>
          </p:nvGraphicFramePr>
          <p:xfrm>
            <a:off x="7092086" y="5618375"/>
            <a:ext cx="228240" cy="253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577" name="Equation" r:id="rId7" imgW="114120" imgH="126720" progId="Equation.DSMT4">
                    <p:embed/>
                  </p:oleObj>
                </mc:Choice>
                <mc:Fallback>
                  <p:oleObj name="Equation" r:id="rId7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2086" y="5618375"/>
                          <a:ext cx="228240" cy="253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314768"/>
              </p:ext>
            </p:extLst>
          </p:nvPr>
        </p:nvGraphicFramePr>
        <p:xfrm>
          <a:off x="2400408" y="836712"/>
          <a:ext cx="15235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78" name="Equation" r:id="rId9" imgW="761760" imgH="393480" progId="Equation.DSMT4">
                  <p:embed/>
                </p:oleObj>
              </mc:Choice>
              <mc:Fallback>
                <p:oleObj name="Equation" r:id="rId9" imgW="761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408" y="836712"/>
                        <a:ext cx="15235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88988" y="958875"/>
            <a:ext cx="1822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光程差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356100" y="955576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</a:t>
            </a:r>
          </a:p>
        </p:txBody>
      </p:sp>
      <p:graphicFrame>
        <p:nvGraphicFramePr>
          <p:cNvPr id="3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669319"/>
              </p:ext>
            </p:extLst>
          </p:nvPr>
        </p:nvGraphicFramePr>
        <p:xfrm>
          <a:off x="894928" y="2252092"/>
          <a:ext cx="66294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79" name="Equation" r:id="rId11" imgW="3314520" imgH="660240" progId="Equation.DSMT4">
                  <p:embed/>
                </p:oleObj>
              </mc:Choice>
              <mc:Fallback>
                <p:oleObj name="Equation" r:id="rId11" imgW="331452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928" y="2252092"/>
                        <a:ext cx="6629400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7679809" y="4610263"/>
            <a:ext cx="0" cy="115212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1" name="Line 11"/>
          <p:cNvSpPr>
            <a:spLocks noChangeShapeType="1"/>
          </p:cNvSpPr>
          <p:nvPr/>
        </p:nvSpPr>
        <p:spPr bwMode="auto">
          <a:xfrm>
            <a:off x="7680156" y="4989523"/>
            <a:ext cx="0" cy="77286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3" name="Line 11"/>
          <p:cNvSpPr>
            <a:spLocks noChangeShapeType="1"/>
          </p:cNvSpPr>
          <p:nvPr/>
        </p:nvSpPr>
        <p:spPr bwMode="auto">
          <a:xfrm>
            <a:off x="7679809" y="5231941"/>
            <a:ext cx="347" cy="674466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827906" y="1700808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牛顿环</a:t>
            </a:r>
            <a:r>
              <a:rPr kumimoji="1"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明</a:t>
            </a: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、</a:t>
            </a:r>
            <a:r>
              <a:rPr kumimoji="1"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暗</a:t>
            </a: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纹条件分别为 </a:t>
            </a:r>
          </a:p>
        </p:txBody>
      </p:sp>
      <p:graphicFrame>
        <p:nvGraphicFramePr>
          <p:cNvPr id="54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611410"/>
              </p:ext>
            </p:extLst>
          </p:nvPr>
        </p:nvGraphicFramePr>
        <p:xfrm>
          <a:off x="1006475" y="4293096"/>
          <a:ext cx="2197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80" name="公式" r:id="rId13" imgW="2197080" imgH="406080" progId="Equation.3">
                  <p:embed/>
                </p:oleObj>
              </mc:Choice>
              <mc:Fallback>
                <p:oleObj name="公式" r:id="rId13" imgW="219708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5" y="4293096"/>
                        <a:ext cx="21971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134599"/>
              </p:ext>
            </p:extLst>
          </p:nvPr>
        </p:nvGraphicFramePr>
        <p:xfrm>
          <a:off x="2433464" y="4797152"/>
          <a:ext cx="914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81" name="公式" r:id="rId15" imgW="914400" imgH="761760" progId="Equation.3">
                  <p:embed/>
                </p:oleObj>
              </mc:Choice>
              <mc:Fallback>
                <p:oleObj name="公式" r:id="rId15" imgW="91440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464" y="4797152"/>
                        <a:ext cx="9144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83342"/>
              </p:ext>
            </p:extLst>
          </p:nvPr>
        </p:nvGraphicFramePr>
        <p:xfrm>
          <a:off x="3203575" y="4307384"/>
          <a:ext cx="1968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82" name="公式" r:id="rId17" imgW="1968480" imgH="342720" progId="Equation.3">
                  <p:embed/>
                </p:oleObj>
              </mc:Choice>
              <mc:Fallback>
                <p:oleObj name="公式" r:id="rId17" imgW="19684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307384"/>
                        <a:ext cx="1968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784225" y="3645024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由几何关系得</a:t>
            </a:r>
          </a:p>
        </p:txBody>
      </p:sp>
      <p:sp>
        <p:nvSpPr>
          <p:cNvPr id="58" name="Rectangle 28"/>
          <p:cNvSpPr>
            <a:spLocks noChangeArrowheads="1"/>
          </p:cNvSpPr>
          <p:nvPr/>
        </p:nvSpPr>
        <p:spPr bwMode="auto">
          <a:xfrm>
            <a:off x="4356100" y="495164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(2)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575648" y="3458135"/>
            <a:ext cx="1088905" cy="2923193"/>
            <a:chOff x="6575648" y="3458135"/>
            <a:chExt cx="1088905" cy="2923193"/>
          </a:xfrm>
        </p:grpSpPr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8083088"/>
                </p:ext>
              </p:extLst>
            </p:nvPr>
          </p:nvGraphicFramePr>
          <p:xfrm>
            <a:off x="6627490" y="6103516"/>
            <a:ext cx="254000" cy="277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583" name="公式" r:id="rId19" imgW="253800" imgH="279360" progId="Equation.3">
                    <p:embed/>
                  </p:oleObj>
                </mc:Choice>
                <mc:Fallback>
                  <p:oleObj name="公式" r:id="rId19" imgW="253800" imgH="2793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7490" y="6103516"/>
                          <a:ext cx="254000" cy="277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6746553" y="3931507"/>
              <a:ext cx="0" cy="19431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710139" y="3890183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6575648" y="3458135"/>
              <a:ext cx="38985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i="1" dirty="0" smtClean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kumimoji="1" lang="en-US" altLang="zh-CN" sz="24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9"/>
            <p:cNvSpPr>
              <a:spLocks noChangeAspect="1" noChangeShapeType="1"/>
            </p:cNvSpPr>
            <p:nvPr/>
          </p:nvSpPr>
          <p:spPr bwMode="auto">
            <a:xfrm>
              <a:off x="6746553" y="3931507"/>
              <a:ext cx="918000" cy="183444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graphicFrame>
          <p:nvGraphicFramePr>
            <p:cNvPr id="64" name="Object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9994515"/>
                </p:ext>
              </p:extLst>
            </p:nvPr>
          </p:nvGraphicFramePr>
          <p:xfrm>
            <a:off x="7308304" y="4676056"/>
            <a:ext cx="241300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1584" name="公式" r:id="rId21" imgW="241200" imgH="266400" progId="Equation.3">
                    <p:embed/>
                  </p:oleObj>
                </mc:Choice>
                <mc:Fallback>
                  <p:oleObj name="公式" r:id="rId21" imgW="241200" imgH="266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8304" y="4676056"/>
                          <a:ext cx="241300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Text Box 29"/>
          <p:cNvSpPr txBox="1">
            <a:spLocks noChangeArrowheads="1"/>
          </p:cNvSpPr>
          <p:nvPr/>
        </p:nvSpPr>
        <p:spPr bwMode="auto">
          <a:xfrm>
            <a:off x="798513" y="5694347"/>
            <a:ext cx="442155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将 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代入牛顿环明、暗纹条件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可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得明、暗纹半径。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5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utoUpdateAnimBg="0"/>
      <p:bldP spid="29" grpId="0"/>
      <p:bldP spid="40" grpId="0" animBg="1"/>
      <p:bldP spid="41" grpId="0" animBg="1"/>
      <p:bldP spid="43" grpId="0" animBg="1"/>
      <p:bldP spid="53" grpId="0" autoUpdateAnimBg="0"/>
      <p:bldP spid="57" grpId="0"/>
      <p:bldP spid="58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762390"/>
              </p:ext>
            </p:extLst>
          </p:nvPr>
        </p:nvGraphicFramePr>
        <p:xfrm>
          <a:off x="1963738" y="1125538"/>
          <a:ext cx="53340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42" name="Equation" r:id="rId3" imgW="2666880" imgH="444240" progId="Equation.DSMT4">
                  <p:embed/>
                </p:oleObj>
              </mc:Choice>
              <mc:Fallback>
                <p:oleObj name="Equation" r:id="rId3" imgW="2666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1125538"/>
                        <a:ext cx="5334000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91491"/>
              </p:ext>
            </p:extLst>
          </p:nvPr>
        </p:nvGraphicFramePr>
        <p:xfrm>
          <a:off x="1984375" y="2176463"/>
          <a:ext cx="44196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43" name="Equation" r:id="rId5" imgW="2209680" imgH="266400" progId="Equation.DSMT4">
                  <p:embed/>
                </p:oleObj>
              </mc:Choice>
              <mc:Fallback>
                <p:oleObj name="Equation" r:id="rId5" imgW="220968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2176463"/>
                        <a:ext cx="44196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771525" y="523875"/>
            <a:ext cx="3974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牛顿环明、暗纹半径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分别为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914400" y="2827784"/>
            <a:ext cx="3946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级和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k+N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级暗纹半径分别为</a:t>
            </a:r>
          </a:p>
        </p:txBody>
      </p:sp>
      <p:sp>
        <p:nvSpPr>
          <p:cNvPr id="47" name="AutoShape 10"/>
          <p:cNvSpPr>
            <a:spLocks/>
          </p:cNvSpPr>
          <p:nvPr/>
        </p:nvSpPr>
        <p:spPr bwMode="auto">
          <a:xfrm>
            <a:off x="1995488" y="3702050"/>
            <a:ext cx="88900" cy="692150"/>
          </a:xfrm>
          <a:prstGeom prst="leftBrace">
            <a:avLst>
              <a:gd name="adj1" fmla="val 64881"/>
              <a:gd name="adj2" fmla="val 50000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7414"/>
              </p:ext>
            </p:extLst>
          </p:nvPr>
        </p:nvGraphicFramePr>
        <p:xfrm>
          <a:off x="6372200" y="3645024"/>
          <a:ext cx="167616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44" name="Equation" r:id="rId7" imgW="838080" imgH="457200" progId="Equation.DSMT4">
                  <p:embed/>
                </p:oleObj>
              </mc:Choice>
              <mc:Fallback>
                <p:oleObj name="Equation" r:id="rId7" imgW="838080" imgH="457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3645024"/>
                        <a:ext cx="1676160" cy="9144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4860032" y="3994150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73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auto">
          <a:xfrm>
            <a:off x="971550" y="4799013"/>
            <a:ext cx="75612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可见，只要测出任意两条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暗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的半径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数出它们之间的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级次差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就可以计算该透镜的曲率半径。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992621"/>
              </p:ext>
            </p:extLst>
          </p:nvPr>
        </p:nvGraphicFramePr>
        <p:xfrm>
          <a:off x="2195736" y="3501008"/>
          <a:ext cx="1295280" cy="48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45" name="Equation" r:id="rId9" imgW="647640" imgH="241200" progId="Equation.DSMT4">
                  <p:embed/>
                </p:oleObj>
              </mc:Choice>
              <mc:Fallback>
                <p:oleObj name="Equation" r:id="rId9" imgW="647640" imgH="24120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501008"/>
                        <a:ext cx="1295280" cy="48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282373"/>
              </p:ext>
            </p:extLst>
          </p:nvPr>
        </p:nvGraphicFramePr>
        <p:xfrm>
          <a:off x="2195736" y="4093147"/>
          <a:ext cx="2234880" cy="48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46" name="Equation" r:id="rId11" imgW="1117440" imgH="241200" progId="Equation.DSMT4">
                  <p:embed/>
                </p:oleObj>
              </mc:Choice>
              <mc:Fallback>
                <p:oleObj name="Equation" r:id="rId11" imgW="1117440" imgH="241200" progId="Equation.DSMT4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093147"/>
                        <a:ext cx="2234880" cy="48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7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4" grpId="0"/>
      <p:bldP spid="47" grpId="0" animBg="1"/>
      <p:bldP spid="49" grpId="0" animBg="1"/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Picture 3" descr="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836712"/>
            <a:ext cx="2820988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7194550" y="2865438"/>
            <a:ext cx="939800" cy="158750"/>
          </a:xfrm>
          <a:prstGeom prst="ellipse">
            <a:avLst/>
          </a:prstGeom>
          <a:solidFill>
            <a:srgbClr val="006699">
              <a:alpha val="48000"/>
            </a:srgbClr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7192963" y="2347913"/>
            <a:ext cx="0" cy="611187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8134350" y="2346325"/>
            <a:ext cx="0" cy="611188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909744"/>
              </p:ext>
            </p:extLst>
          </p:nvPr>
        </p:nvGraphicFramePr>
        <p:xfrm flipV="1">
          <a:off x="5483225" y="3916363"/>
          <a:ext cx="215900" cy="18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29" name="Equation" r:id="rId4" imgW="152280" imgH="152280" progId="Equation.3">
                  <p:embed/>
                </p:oleObj>
              </mc:Choice>
              <mc:Fallback>
                <p:oleObj name="Equation" r:id="rId4" imgW="1522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5483225" y="3916363"/>
                        <a:ext cx="215900" cy="18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5591175" y="3675063"/>
            <a:ext cx="1035050" cy="3143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5575300" y="3997325"/>
            <a:ext cx="107791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576888" y="4000500"/>
            <a:ext cx="1063625" cy="3238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611938" y="3676650"/>
            <a:ext cx="728662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6819900" y="3676650"/>
            <a:ext cx="10477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6821488" y="3995738"/>
            <a:ext cx="10477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6635750" y="4325938"/>
            <a:ext cx="1360488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6818313" y="4325938"/>
            <a:ext cx="98425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7339013" y="3005138"/>
            <a:ext cx="0" cy="684212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7664450" y="3021013"/>
            <a:ext cx="0" cy="9715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7991475" y="3003550"/>
            <a:ext cx="0" cy="13176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7340600" y="3684588"/>
            <a:ext cx="0" cy="1630362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>
            <a:off x="7340600" y="4579938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>
            <a:off x="7662863" y="3989388"/>
            <a:ext cx="0" cy="1331912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7664450" y="4579938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7991475" y="4322763"/>
            <a:ext cx="0" cy="989012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>
            <a:off x="7994650" y="4581525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777856"/>
              </p:ext>
            </p:extLst>
          </p:nvPr>
        </p:nvGraphicFramePr>
        <p:xfrm>
          <a:off x="5207000" y="3810000"/>
          <a:ext cx="2540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0" name="公式" r:id="rId6" imgW="253800" imgH="317160" progId="Equation.3">
                  <p:embed/>
                </p:oleObj>
              </mc:Choice>
              <mc:Fallback>
                <p:oleObj name="公式" r:id="rId6" imgW="2538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3810000"/>
                        <a:ext cx="2540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145700"/>
              </p:ext>
            </p:extLst>
          </p:nvPr>
        </p:nvGraphicFramePr>
        <p:xfrm>
          <a:off x="6454775" y="3351213"/>
          <a:ext cx="20478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1" name="公式" r:id="rId8" imgW="253800" imgH="291960" progId="Equation.3">
                  <p:embed/>
                </p:oleObj>
              </mc:Choice>
              <mc:Fallback>
                <p:oleObj name="公式" r:id="rId8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3351213"/>
                        <a:ext cx="20478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423428"/>
              </p:ext>
            </p:extLst>
          </p:nvPr>
        </p:nvGraphicFramePr>
        <p:xfrm>
          <a:off x="8377238" y="4954588"/>
          <a:ext cx="22383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2" name="公式" r:id="rId10" imgW="279360" imgH="304560" progId="Equation.3">
                  <p:embed/>
                </p:oleObj>
              </mc:Choice>
              <mc:Fallback>
                <p:oleObj name="公式" r:id="rId10" imgW="27936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238" y="4954588"/>
                        <a:ext cx="223837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223857"/>
              </p:ext>
            </p:extLst>
          </p:nvPr>
        </p:nvGraphicFramePr>
        <p:xfrm>
          <a:off x="8196263" y="4287838"/>
          <a:ext cx="315912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3" name="公式" r:id="rId12" imgW="393480" imgH="291960" progId="Equation.3">
                  <p:embed/>
                </p:oleObj>
              </mc:Choice>
              <mc:Fallback>
                <p:oleObj name="公式" r:id="rId12" imgW="39348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263" y="4287838"/>
                        <a:ext cx="315912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461443"/>
              </p:ext>
            </p:extLst>
          </p:nvPr>
        </p:nvGraphicFramePr>
        <p:xfrm>
          <a:off x="8380413" y="5314950"/>
          <a:ext cx="223837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4" name="公式" r:id="rId14" imgW="279360" imgH="291960" progId="Equation.3">
                  <p:embed/>
                </p:oleObj>
              </mc:Choice>
              <mc:Fallback>
                <p:oleObj name="公式" r:id="rId14" imgW="27936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413" y="5314950"/>
                        <a:ext cx="223837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143666"/>
              </p:ext>
            </p:extLst>
          </p:nvPr>
        </p:nvGraphicFramePr>
        <p:xfrm>
          <a:off x="7650163" y="2540000"/>
          <a:ext cx="204787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5" name="公式" r:id="rId16" imgW="253800" imgH="291960" progId="Equation.3">
                  <p:embed/>
                </p:oleObj>
              </mc:Choice>
              <mc:Fallback>
                <p:oleObj name="公式" r:id="rId16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163" y="2540000"/>
                        <a:ext cx="204787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4" descr="image050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514" r="7797" b="58186"/>
          <a:stretch>
            <a:fillRect/>
          </a:stretch>
        </p:blipFill>
        <p:spPr bwMode="auto">
          <a:xfrm>
            <a:off x="6729413" y="476250"/>
            <a:ext cx="1874837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Line 35"/>
          <p:cNvSpPr>
            <a:spLocks noChangeShapeType="1"/>
          </p:cNvSpPr>
          <p:nvPr/>
        </p:nvSpPr>
        <p:spPr bwMode="auto">
          <a:xfrm flipV="1">
            <a:off x="6578600" y="3997325"/>
            <a:ext cx="107791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6"/>
          <p:cNvSpPr>
            <a:spLocks noChangeArrowheads="1"/>
          </p:cNvSpPr>
          <p:nvPr/>
        </p:nvSpPr>
        <p:spPr bwMode="auto">
          <a:xfrm>
            <a:off x="6564313" y="3638550"/>
            <a:ext cx="144462" cy="720725"/>
          </a:xfrm>
          <a:prstGeom prst="ellipse">
            <a:avLst/>
          </a:prstGeom>
          <a:solidFill>
            <a:srgbClr val="006699">
              <a:alpha val="48000"/>
            </a:srgbClr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37"/>
          <p:cNvSpPr>
            <a:spLocks noChangeArrowheads="1"/>
          </p:cNvSpPr>
          <p:nvPr/>
        </p:nvSpPr>
        <p:spPr bwMode="auto">
          <a:xfrm rot="2646194">
            <a:off x="7029450" y="3840163"/>
            <a:ext cx="1296988" cy="144462"/>
          </a:xfrm>
          <a:prstGeom prst="rect">
            <a:avLst/>
          </a:prstGeom>
          <a:solidFill>
            <a:srgbClr val="00CC99">
              <a:alpha val="48000"/>
            </a:srgbClr>
          </a:solidFill>
          <a:ln w="9525">
            <a:solidFill>
              <a:srgbClr val="00CC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 flipV="1">
            <a:off x="7337425" y="4854575"/>
            <a:ext cx="0" cy="1079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 flipV="1">
            <a:off x="7666038" y="4848225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 flipV="1">
            <a:off x="7989888" y="4852988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41"/>
          <p:cNvSpPr>
            <a:spLocks noChangeArrowheads="1"/>
          </p:cNvSpPr>
          <p:nvPr/>
        </p:nvSpPr>
        <p:spPr bwMode="auto">
          <a:xfrm flipV="1">
            <a:off x="7081838" y="5313363"/>
            <a:ext cx="1150937" cy="144462"/>
          </a:xfrm>
          <a:prstGeom prst="rect">
            <a:avLst/>
          </a:prstGeom>
          <a:solidFill>
            <a:srgbClr val="CCFFFF">
              <a:alpha val="50000"/>
            </a:srgbClr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Freeform 42"/>
          <p:cNvSpPr>
            <a:spLocks noChangeAspect="1"/>
          </p:cNvSpPr>
          <p:nvPr/>
        </p:nvSpPr>
        <p:spPr bwMode="auto">
          <a:xfrm rot="16200000">
            <a:off x="7565232" y="4660106"/>
            <a:ext cx="184150" cy="1125537"/>
          </a:xfrm>
          <a:custGeom>
            <a:avLst/>
            <a:gdLst>
              <a:gd name="T0" fmla="*/ 97 w 189"/>
              <a:gd name="T1" fmla="*/ 1 h 1155"/>
              <a:gd name="T2" fmla="*/ 174 w 189"/>
              <a:gd name="T3" fmla="*/ 0 h 1155"/>
              <a:gd name="T4" fmla="*/ 189 w 189"/>
              <a:gd name="T5" fmla="*/ 1155 h 1155"/>
              <a:gd name="T6" fmla="*/ 93 w 189"/>
              <a:gd name="T7" fmla="*/ 1149 h 1155"/>
              <a:gd name="T8" fmla="*/ 33 w 189"/>
              <a:gd name="T9" fmla="*/ 905 h 1155"/>
              <a:gd name="T10" fmla="*/ 13 w 189"/>
              <a:gd name="T11" fmla="*/ 665 h 1155"/>
              <a:gd name="T12" fmla="*/ 13 w 189"/>
              <a:gd name="T13" fmla="*/ 469 h 1155"/>
              <a:gd name="T14" fmla="*/ 45 w 189"/>
              <a:gd name="T15" fmla="*/ 221 h 1155"/>
              <a:gd name="T16" fmla="*/ 65 w 189"/>
              <a:gd name="T17" fmla="*/ 125 h 1155"/>
              <a:gd name="T18" fmla="*/ 97 w 189"/>
              <a:gd name="T19" fmla="*/ 1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9" h="1155">
                <a:moveTo>
                  <a:pt x="97" y="1"/>
                </a:moveTo>
                <a:cubicBezTo>
                  <a:pt x="96" y="0"/>
                  <a:pt x="171" y="9"/>
                  <a:pt x="174" y="0"/>
                </a:cubicBezTo>
                <a:cubicBezTo>
                  <a:pt x="177" y="0"/>
                  <a:pt x="186" y="1152"/>
                  <a:pt x="189" y="1155"/>
                </a:cubicBezTo>
                <a:cubicBezTo>
                  <a:pt x="186" y="1152"/>
                  <a:pt x="96" y="1155"/>
                  <a:pt x="93" y="1149"/>
                </a:cubicBezTo>
                <a:cubicBezTo>
                  <a:pt x="90" y="1149"/>
                  <a:pt x="46" y="986"/>
                  <a:pt x="33" y="905"/>
                </a:cubicBezTo>
                <a:cubicBezTo>
                  <a:pt x="28" y="854"/>
                  <a:pt x="15" y="738"/>
                  <a:pt x="13" y="665"/>
                </a:cubicBezTo>
                <a:cubicBezTo>
                  <a:pt x="19" y="598"/>
                  <a:pt x="0" y="536"/>
                  <a:pt x="13" y="469"/>
                </a:cubicBezTo>
                <a:cubicBezTo>
                  <a:pt x="16" y="384"/>
                  <a:pt x="30" y="303"/>
                  <a:pt x="45" y="221"/>
                </a:cubicBezTo>
                <a:cubicBezTo>
                  <a:pt x="51" y="188"/>
                  <a:pt x="57" y="157"/>
                  <a:pt x="65" y="125"/>
                </a:cubicBezTo>
                <a:cubicBezTo>
                  <a:pt x="74" y="88"/>
                  <a:pt x="96" y="0"/>
                  <a:pt x="97" y="1"/>
                </a:cubicBezTo>
                <a:close/>
              </a:path>
            </a:pathLst>
          </a:custGeom>
          <a:solidFill>
            <a:srgbClr val="CCFFFF">
              <a:alpha val="50000"/>
            </a:srgbClr>
          </a:solidFill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20580000">
            <a:off x="6121400" y="3810000"/>
            <a:ext cx="144463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rot="21120000">
            <a:off x="6121400" y="4149725"/>
            <a:ext cx="144463" cy="730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073775" y="3997325"/>
            <a:ext cx="2159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" name="Objec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958271"/>
              </p:ext>
            </p:extLst>
          </p:nvPr>
        </p:nvGraphicFramePr>
        <p:xfrm>
          <a:off x="7499350" y="5403850"/>
          <a:ext cx="3048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6" name="公式" r:id="rId20" imgW="304560" imgH="330120" progId="Equation.3">
                  <p:embed/>
                </p:oleObj>
              </mc:Choice>
              <mc:Fallback>
                <p:oleObj name="公式" r:id="rId20" imgW="30456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9350" y="5403850"/>
                        <a:ext cx="30480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04278"/>
              </p:ext>
            </p:extLst>
          </p:nvPr>
        </p:nvGraphicFramePr>
        <p:xfrm>
          <a:off x="7596188" y="5235575"/>
          <a:ext cx="125412" cy="14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37" name="Equation" r:id="rId22" imgW="114120" imgH="114120" progId="Equation.3">
                  <p:embed/>
                </p:oleObj>
              </mc:Choice>
              <mc:Fallback>
                <p:oleObj name="Equation" r:id="rId22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5235575"/>
                        <a:ext cx="125412" cy="14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49"/>
          <p:cNvSpPr txBox="1">
            <a:spLocks noChangeArrowheads="1"/>
          </p:cNvSpPr>
          <p:nvPr/>
        </p:nvSpPr>
        <p:spPr bwMode="auto">
          <a:xfrm>
            <a:off x="539552" y="4600575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Pct val="65000"/>
              <a:buFont typeface="Wingdings" pitchFamily="2" charset="2"/>
              <a:buChar char="l"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条纹特征</a:t>
            </a:r>
          </a:p>
        </p:txBody>
      </p:sp>
      <p:sp>
        <p:nvSpPr>
          <p:cNvPr id="47" name="Text Box 52"/>
          <p:cNvSpPr txBox="1">
            <a:spLocks noChangeArrowheads="1"/>
          </p:cNvSpPr>
          <p:nvPr/>
        </p:nvSpPr>
        <p:spPr bwMode="auto">
          <a:xfrm>
            <a:off x="655439" y="5014913"/>
            <a:ext cx="627768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8001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2573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145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71700" indent="-3429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FontTx/>
              <a:buAutoNum type="arabicParenBoth"/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以接触点</a:t>
            </a:r>
            <a:r>
              <a:rPr kumimoji="1" lang="en-US" altLang="zh-CN" sz="2000" b="1" i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O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为中心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的中间疏、边缘密的同心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圆环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727" y="5586413"/>
            <a:ext cx="52629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(2)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若接触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良好，中央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为暗纹</a:t>
            </a:r>
            <a:r>
              <a:rPr kumimoji="1" lang="en-US" altLang="zh-CN" sz="20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——</a:t>
            </a:r>
            <a:r>
              <a:rPr kumimoji="1" lang="zh-CN" altLang="en-US" sz="2000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半波损失。</a:t>
            </a:r>
          </a:p>
        </p:txBody>
      </p:sp>
      <p:sp>
        <p:nvSpPr>
          <p:cNvPr id="49" name="Text Box 54"/>
          <p:cNvSpPr txBox="1">
            <a:spLocks noChangeArrowheads="1"/>
          </p:cNvSpPr>
          <p:nvPr/>
        </p:nvSpPr>
        <p:spPr bwMode="auto">
          <a:xfrm>
            <a:off x="669727" y="6089650"/>
            <a:ext cx="50064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由中心向外，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干涉条纹的级次 </a:t>
            </a:r>
            <a:r>
              <a:rPr kumimoji="1"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k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增大。</a:t>
            </a:r>
            <a:endParaRPr kumimoji="1" lang="zh-CN" altLang="en-US" sz="2000" b="1" dirty="0">
              <a:solidFill>
                <a:srgbClr val="66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 flipV="1">
            <a:off x="7339013" y="3214688"/>
            <a:ext cx="0" cy="1079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Line 19"/>
          <p:cNvSpPr>
            <a:spLocks noChangeShapeType="1"/>
          </p:cNvSpPr>
          <p:nvPr/>
        </p:nvSpPr>
        <p:spPr bwMode="auto">
          <a:xfrm flipV="1">
            <a:off x="7661909" y="3208338"/>
            <a:ext cx="0" cy="1031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Line 21"/>
          <p:cNvSpPr>
            <a:spLocks noChangeShapeType="1"/>
          </p:cNvSpPr>
          <p:nvPr/>
        </p:nvSpPr>
        <p:spPr bwMode="auto">
          <a:xfrm flipV="1">
            <a:off x="7991475" y="3213100"/>
            <a:ext cx="0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1000452" name="Picture 4" descr="C:\Users\John\Desktop\无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66800"/>
            <a:ext cx="705802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47231" y="5912445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（吐）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709427" y="5912445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（吞）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808611" y="5909210"/>
            <a:ext cx="17331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（无牛顿环）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503238" y="2125290"/>
            <a:ext cx="228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非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相干叠加：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322421"/>
              </p:ext>
            </p:extLst>
          </p:nvPr>
        </p:nvGraphicFramePr>
        <p:xfrm>
          <a:off x="1403648" y="2743646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85" name="Equation" r:id="rId3" imgW="482400" imgH="228600" progId="Equation.DSMT4">
                  <p:embed/>
                </p:oleObj>
              </mc:Choice>
              <mc:Fallback>
                <p:oleObj name="Equation" r:id="rId3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743646"/>
                        <a:ext cx="965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077913"/>
              </p:ext>
            </p:extLst>
          </p:nvPr>
        </p:nvGraphicFramePr>
        <p:xfrm>
          <a:off x="1403648" y="3366467"/>
          <a:ext cx="111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86"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366467"/>
                        <a:ext cx="1117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2483768" y="3367235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随机变化</a:t>
            </a:r>
            <a:endParaRPr kumimoji="1" lang="zh-CN" alt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 Box 14"/>
          <p:cNvSpPr txBox="1">
            <a:spLocks noChangeArrowheads="1"/>
          </p:cNvSpPr>
          <p:nvPr/>
        </p:nvSpPr>
        <p:spPr bwMode="auto">
          <a:xfrm>
            <a:off x="741363" y="2696790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15"/>
          <p:cNvSpPr txBox="1">
            <a:spLocks noChangeArrowheads="1"/>
          </p:cNvSpPr>
          <p:nvPr/>
        </p:nvSpPr>
        <p:spPr bwMode="auto">
          <a:xfrm>
            <a:off x="738188" y="3333898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en-US" altLang="zh-CN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389960"/>
              </p:ext>
            </p:extLst>
          </p:nvPr>
        </p:nvGraphicFramePr>
        <p:xfrm>
          <a:off x="2987675" y="525463"/>
          <a:ext cx="34020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87" name="Equation" r:id="rId7" imgW="1701720" imgH="266400" progId="Equation.DSMT4">
                  <p:embed/>
                </p:oleObj>
              </mc:Choice>
              <mc:Fallback>
                <p:oleObj name="Equation" r:id="rId7" imgW="17017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25463"/>
                        <a:ext cx="34020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755650" y="558304"/>
            <a:ext cx="1996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点合光强为</a:t>
            </a:r>
          </a:p>
        </p:txBody>
      </p:sp>
      <p:sp>
        <p:nvSpPr>
          <p:cNvPr id="56" name="AutoShape 10"/>
          <p:cNvSpPr>
            <a:spLocks noChangeArrowheads="1"/>
          </p:cNvSpPr>
          <p:nvPr/>
        </p:nvSpPr>
        <p:spPr bwMode="auto">
          <a:xfrm>
            <a:off x="7164586" y="534492"/>
            <a:ext cx="1439862" cy="504825"/>
          </a:xfrm>
          <a:prstGeom prst="wedgeRoundRectCallout">
            <a:avLst>
              <a:gd name="adj1" fmla="val -91898"/>
              <a:gd name="adj2" fmla="val 16352"/>
              <a:gd name="adj3" fmla="val 16667"/>
            </a:avLst>
          </a:prstGeom>
          <a:solidFill>
            <a:srgbClr val="006699">
              <a:alpha val="48000"/>
            </a:srgbClr>
          </a:solidFill>
          <a:ln w="9525">
            <a:solidFill>
              <a:srgbClr val="B2B2B2">
                <a:alpha val="49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干涉项</a:t>
            </a:r>
          </a:p>
        </p:txBody>
      </p:sp>
      <p:sp>
        <p:nvSpPr>
          <p:cNvPr id="59" name="AutoShape 30"/>
          <p:cNvSpPr>
            <a:spLocks noChangeArrowheads="1"/>
          </p:cNvSpPr>
          <p:nvPr/>
        </p:nvSpPr>
        <p:spPr bwMode="auto">
          <a:xfrm>
            <a:off x="2872790" y="2897980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066167"/>
              </p:ext>
            </p:extLst>
          </p:nvPr>
        </p:nvGraphicFramePr>
        <p:xfrm>
          <a:off x="2990800" y="1124744"/>
          <a:ext cx="51816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88" name="Equation" r:id="rId9" imgW="2590560" imgH="393480" progId="Equation.DSMT4">
                  <p:embed/>
                </p:oleObj>
              </mc:Choice>
              <mc:Fallback>
                <p:oleObj name="Equation" r:id="rId9" imgW="2590560" imgH="3934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00" y="1124744"/>
                        <a:ext cx="51816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009026"/>
              </p:ext>
            </p:extLst>
          </p:nvPr>
        </p:nvGraphicFramePr>
        <p:xfrm>
          <a:off x="4139952" y="2718246"/>
          <a:ext cx="1397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89" name="Equation" r:id="rId11" imgW="698400" imgH="241200" progId="Equation.DSMT4">
                  <p:embed/>
                </p:oleObj>
              </mc:Choice>
              <mc:Fallback>
                <p:oleObj name="Equation" r:id="rId11" imgW="698400" imgH="24120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2718246"/>
                        <a:ext cx="1397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AutoShape 30"/>
          <p:cNvSpPr>
            <a:spLocks noChangeArrowheads="1"/>
          </p:cNvSpPr>
          <p:nvPr/>
        </p:nvSpPr>
        <p:spPr bwMode="auto">
          <a:xfrm>
            <a:off x="5840884" y="2887662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936637"/>
              </p:ext>
            </p:extLst>
          </p:nvPr>
        </p:nvGraphicFramePr>
        <p:xfrm>
          <a:off x="7064375" y="2709093"/>
          <a:ext cx="139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0" name="Equation" r:id="rId13" imgW="698400" imgH="241200" progId="Equation.DSMT4">
                  <p:embed/>
                </p:oleObj>
              </mc:Choice>
              <mc:Fallback>
                <p:oleObj name="Equation" r:id="rId13" imgW="698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2709093"/>
                        <a:ext cx="1395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147707"/>
              </p:ext>
            </p:extLst>
          </p:nvPr>
        </p:nvGraphicFramePr>
        <p:xfrm>
          <a:off x="4139952" y="3400474"/>
          <a:ext cx="1397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1" name="Equation" r:id="rId15" imgW="698400" imgH="241200" progId="Equation.DSMT4">
                  <p:embed/>
                </p:oleObj>
              </mc:Choice>
              <mc:Fallback>
                <p:oleObj name="Equation" r:id="rId15" imgW="698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3400474"/>
                        <a:ext cx="1397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AutoShape 30"/>
          <p:cNvSpPr>
            <a:spLocks noChangeArrowheads="1"/>
          </p:cNvSpPr>
          <p:nvPr/>
        </p:nvSpPr>
        <p:spPr bwMode="auto">
          <a:xfrm>
            <a:off x="5840884" y="3523182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43081"/>
              </p:ext>
            </p:extLst>
          </p:nvPr>
        </p:nvGraphicFramePr>
        <p:xfrm>
          <a:off x="7064375" y="3388524"/>
          <a:ext cx="139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2" name="Equation" r:id="rId16" imgW="698400" imgH="241200" progId="Equation.DSMT4">
                  <p:embed/>
                </p:oleObj>
              </mc:Choice>
              <mc:Fallback>
                <p:oleObj name="Equation" r:id="rId16" imgW="698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3388524"/>
                        <a:ext cx="1395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89059"/>
              </p:ext>
            </p:extLst>
          </p:nvPr>
        </p:nvGraphicFramePr>
        <p:xfrm>
          <a:off x="2771800" y="2132856"/>
          <a:ext cx="139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3" name="Equation" r:id="rId18" imgW="698400" imgH="241200" progId="Equation.DSMT4">
                  <p:embed/>
                </p:oleObj>
              </mc:Choice>
              <mc:Fallback>
                <p:oleObj name="Equation" r:id="rId18" imgW="698400" imgH="241200" progId="Equation.DSMT4">
                  <p:embed/>
                  <p:pic>
                    <p:nvPicPr>
                      <p:cNvPr id="0" name="对象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132856"/>
                        <a:ext cx="1395413" cy="4826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39552" y="4243411"/>
            <a:ext cx="1975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相干叠加：</a:t>
            </a:r>
            <a:endParaRPr kumimoji="1" lang="zh-CN" altLang="en-US" sz="2400" b="1" dirty="0">
              <a:solidFill>
                <a:srgbClr val="FFFFFF"/>
              </a:solidFill>
              <a:ea typeface="仿宋_GB2312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990068"/>
              </p:ext>
            </p:extLst>
          </p:nvPr>
        </p:nvGraphicFramePr>
        <p:xfrm>
          <a:off x="1403648" y="4940200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4" name="Equation" r:id="rId20" imgW="482400" imgH="228600" progId="Equation.DSMT4">
                  <p:embed/>
                </p:oleObj>
              </mc:Choice>
              <mc:Fallback>
                <p:oleObj name="Equation" r:id="rId20" imgW="482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940200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341905"/>
              </p:ext>
            </p:extLst>
          </p:nvPr>
        </p:nvGraphicFramePr>
        <p:xfrm>
          <a:off x="1403648" y="5564088"/>
          <a:ext cx="111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5" name="Equation" r:id="rId22" imgW="558720" imgH="228600" progId="Equation.DSMT4">
                  <p:embed/>
                </p:oleObj>
              </mc:Choice>
              <mc:Fallback>
                <p:oleObj name="Equation" r:id="rId22" imgW="55872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564088"/>
                        <a:ext cx="1117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utoShape 25"/>
          <p:cNvSpPr>
            <a:spLocks/>
          </p:cNvSpPr>
          <p:nvPr/>
        </p:nvSpPr>
        <p:spPr bwMode="auto">
          <a:xfrm rot="10800000">
            <a:off x="3339480" y="5134608"/>
            <a:ext cx="152400" cy="792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2483768" y="5558655"/>
            <a:ext cx="8803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恒定</a:t>
            </a:r>
            <a:r>
              <a:rPr kumimoji="1" lang="zh-CN" altLang="en-US" sz="2400" b="1" dirty="0" smtClean="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zh-CN" altLang="en-US" sz="2400" b="1" dirty="0">
              <a:solidFill>
                <a:srgbClr val="FFCC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AutoShape 30"/>
          <p:cNvSpPr>
            <a:spLocks noChangeArrowheads="1"/>
          </p:cNvSpPr>
          <p:nvPr/>
        </p:nvSpPr>
        <p:spPr bwMode="auto">
          <a:xfrm>
            <a:off x="3851399" y="5372248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470271"/>
              </p:ext>
            </p:extLst>
          </p:nvPr>
        </p:nvGraphicFramePr>
        <p:xfrm>
          <a:off x="5048795" y="5250656"/>
          <a:ext cx="139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6" name="Equation" r:id="rId24" imgW="698400" imgH="241200" progId="Equation.DSMT4">
                  <p:embed/>
                </p:oleObj>
              </mc:Choice>
              <mc:Fallback>
                <p:oleObj name="Equation" r:id="rId24" imgW="698400" imgH="241200" progId="Equation.DSMT4">
                  <p:embed/>
                  <p:pic>
                    <p:nvPicPr>
                      <p:cNvPr id="0" name="对象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795" y="5250656"/>
                        <a:ext cx="1395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109137"/>
              </p:ext>
            </p:extLst>
          </p:nvPr>
        </p:nvGraphicFramePr>
        <p:xfrm>
          <a:off x="2771800" y="4221088"/>
          <a:ext cx="139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7" name="Equation" r:id="rId26" imgW="698400" imgH="241200" progId="Equation.DSMT4">
                  <p:embed/>
                </p:oleObj>
              </mc:Choice>
              <mc:Fallback>
                <p:oleObj name="Equation" r:id="rId26" imgW="698400" imgH="241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4221088"/>
                        <a:ext cx="1395413" cy="482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1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emph" presetSubtype="0" repeatCount="3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35" presetClass="emph" presetSubtype="0" repeatCount="3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2" grpId="0"/>
      <p:bldP spid="46" grpId="0"/>
      <p:bldP spid="47" grpId="0"/>
      <p:bldP spid="55" grpId="0"/>
      <p:bldP spid="56" grpId="0" animBg="1"/>
      <p:bldP spid="59" grpId="0" animBg="1"/>
      <p:bldP spid="60" grpId="0" animBg="1"/>
      <p:bldP spid="63" grpId="0" animBg="1"/>
      <p:bldP spid="30" grpId="0"/>
      <p:bldP spid="37" grpId="0" animBg="1"/>
      <p:bldP spid="38" grpId="0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44538" y="304800"/>
            <a:ext cx="80041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用白光垂直照射浮在水面上的油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滴，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如图所示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。空气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折射率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kern="0" baseline="-2500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=1.00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折射率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u="none" strike="noStrike" kern="0" cap="none" spc="0" normalizeH="0" baseline="-2500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=1.20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水折射率</a:t>
            </a:r>
            <a:r>
              <a:rPr kumimoji="1" lang="en-US" altLang="zh-CN" sz="2400" b="1" i="1" u="none" strike="noStrike" kern="0" cap="none" spc="0" normalizeH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kern="0" baseline="-2500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=1.33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11200" y="1268760"/>
            <a:ext cx="469136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533400" lvl="0" indent="-533400"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油滴外围最薄处对应亮区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还是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暗区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？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38175" y="2132856"/>
            <a:ext cx="50139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533400" indent="-53340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从油滴边缘数起，第三级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波长为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480 nm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的蓝色区域油层的厚度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82998" y="3068960"/>
            <a:ext cx="50289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根据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题意，不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需要考虑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半波损失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892896"/>
              </p:ext>
            </p:extLst>
          </p:nvPr>
        </p:nvGraphicFramePr>
        <p:xfrm>
          <a:off x="3311525" y="3713163"/>
          <a:ext cx="474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2" name="Equation" r:id="rId3" imgW="2374560" imgH="228600" progId="Equation.DSMT4">
                  <p:embed/>
                </p:oleObj>
              </mc:Choice>
              <mc:Fallback>
                <p:oleObj name="Equation" r:id="rId3" imgW="237456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25" y="3713163"/>
                        <a:ext cx="474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112150" y="4155906"/>
            <a:ext cx="24256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干涉极小条件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112149" y="4797152"/>
            <a:ext cx="76365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油滴外围最薄处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= 0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满足干涉极大条件，对应亮区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    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444022"/>
              </p:ext>
            </p:extLst>
          </p:nvPr>
        </p:nvGraphicFramePr>
        <p:xfrm>
          <a:off x="3289300" y="4076700"/>
          <a:ext cx="47498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3" name="Equation" r:id="rId5" imgW="2374560" imgH="393480" progId="Equation.DSMT4">
                  <p:embed/>
                </p:oleObj>
              </mc:Choice>
              <mc:Fallback>
                <p:oleObj name="Equation" r:id="rId5" imgW="23745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4076700"/>
                        <a:ext cx="47498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227763" y="1484089"/>
            <a:ext cx="2160587" cy="287338"/>
          </a:xfrm>
          <a:prstGeom prst="rect">
            <a:avLst/>
          </a:prstGeom>
          <a:solidFill>
            <a:srgbClr val="CCFFFF">
              <a:alpha val="78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0825" y="39052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9400" y="3157454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解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50825" y="1317972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pic>
        <p:nvPicPr>
          <p:cNvPr id="18" name="Picture 17" descr="图片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0"/>
          <a:stretch>
            <a:fillRect/>
          </a:stretch>
        </p:blipFill>
        <p:spPr bwMode="auto">
          <a:xfrm>
            <a:off x="6588125" y="1196752"/>
            <a:ext cx="15128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128025" y="3691880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干涉极大条件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070255"/>
              </p:ext>
            </p:extLst>
          </p:nvPr>
        </p:nvGraphicFramePr>
        <p:xfrm>
          <a:off x="5816600" y="3178175"/>
          <a:ext cx="104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4" name="Equation" r:id="rId8" imgW="520560" imgH="228600" progId="Equation.DSMT4">
                  <p:embed/>
                </p:oleObj>
              </mc:Choice>
              <mc:Fallback>
                <p:oleObj name="Equation" r:id="rId8" imgW="52056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178175"/>
                        <a:ext cx="1041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654050" y="5268292"/>
            <a:ext cx="50289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第三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级蓝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区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即第三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蓝色明纹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769801"/>
              </p:ext>
            </p:extLst>
          </p:nvPr>
        </p:nvGraphicFramePr>
        <p:xfrm>
          <a:off x="4583113" y="5756275"/>
          <a:ext cx="350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5" name="Equation" r:id="rId10" imgW="1752480" imgH="431640" progId="Equation.DSMT4">
                  <p:embed/>
                </p:oleObj>
              </mc:Choice>
              <mc:Fallback>
                <p:oleObj name="Equation" r:id="rId10" imgW="175248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5756275"/>
                        <a:ext cx="3505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528004"/>
              </p:ext>
            </p:extLst>
          </p:nvPr>
        </p:nvGraphicFramePr>
        <p:xfrm>
          <a:off x="1208088" y="5995988"/>
          <a:ext cx="172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6" name="Equation" r:id="rId12" imgW="863280" imgH="228600" progId="Equation.DSMT4">
                  <p:embed/>
                </p:oleObj>
              </mc:Choice>
              <mc:Fallback>
                <p:oleObj name="Equation" r:id="rId12" imgW="86328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995988"/>
                        <a:ext cx="172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275856" y="6106889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73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701190" y="1484784"/>
            <a:ext cx="1252805" cy="1800200"/>
            <a:chOff x="6701190" y="1340768"/>
            <a:chExt cx="1252805" cy="1800200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6713129" y="1916968"/>
              <a:ext cx="1224000" cy="122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6861120" y="2060952"/>
              <a:ext cx="936000" cy="9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7013520" y="2213352"/>
              <a:ext cx="648000" cy="64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7165920" y="2365752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701190" y="1346484"/>
              <a:ext cx="0" cy="12241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953995" y="1340768"/>
              <a:ext cx="0" cy="12241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7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1" grpId="0"/>
      <p:bldP spid="12" grpId="0"/>
      <p:bldP spid="14" grpId="0" animBg="1"/>
      <p:bldP spid="15" grpId="0"/>
      <p:bldP spid="16" grpId="0"/>
      <p:bldP spid="17" grpId="0"/>
      <p:bldP spid="20" grpId="0"/>
      <p:bldP spid="22" grpId="0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2329" y="1340768"/>
            <a:ext cx="79201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cs typeface="Times New Roman" pitchFamily="18" charset="0"/>
              </a:rPr>
              <a:t>增透膜：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itchFamily="18" charset="0"/>
              </a:rPr>
              <a:t>利用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itchFamily="18" charset="0"/>
              </a:rPr>
              <a:t>真空蒸镀技术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itchFamily="18" charset="0"/>
              </a:rPr>
              <a:t>在镜头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imes New Roman" pitchFamily="18" charset="0"/>
              </a:rPr>
              <a:t>镀上一层透明薄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膜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，只要薄膜厚度及折射率适当，就可使反射光干涉相消，而透射光干涉加强。这种使透射光增强的薄膜叫做增透膜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611188" y="3068960"/>
            <a:ext cx="367278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kumimoji="1"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高反</a:t>
            </a:r>
            <a:r>
              <a:rPr kumimoji="1"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膜：</a:t>
            </a:r>
            <a:r>
              <a:rPr lang="zh-CN" altLang="en-US" sz="2400" b="1" kern="0" dirty="0" smtClean="0">
                <a:solidFill>
                  <a:schemeClr val="bg1"/>
                </a:solidFill>
              </a:rPr>
              <a:t>在</a:t>
            </a:r>
            <a:r>
              <a:rPr lang="zh-CN" altLang="en-US" sz="2400" b="1" kern="0" dirty="0">
                <a:solidFill>
                  <a:schemeClr val="bg1"/>
                </a:solidFill>
              </a:rPr>
              <a:t>光学元件表面镀上一层或多层薄膜，选择适当薄膜材料及厚度，即可使反射光干涉加强，而透射光干涉相消，这种使反射率大大增加的薄膜叫做高反射膜。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Picture 3" descr="http://i3.hexunimg.cn/2015-02-27/1735849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5511" y="3379688"/>
            <a:ext cx="3429000" cy="22717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4860032" y="5867425"/>
            <a:ext cx="3646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屏蔽宇宙空间中极强的红外线照射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222250" y="584200"/>
            <a:ext cx="3196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15.5.3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增透膜与高反膜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3" name="Picture 2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150"/>
            <a:ext cx="4160837" cy="30464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" b="1871"/>
          <a:stretch>
            <a:fillRect/>
          </a:stretch>
        </p:blipFill>
        <p:spPr bwMode="auto">
          <a:xfrm>
            <a:off x="4607247" y="3213100"/>
            <a:ext cx="4213225" cy="26638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43608" y="4581525"/>
            <a:ext cx="2632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>
                <a:solidFill>
                  <a:srgbClr val="00FF00"/>
                </a:solidFill>
                <a:ea typeface="黑体" pitchFamily="49" charset="-122"/>
              </a:rPr>
              <a:t>光学镀膜产品</a:t>
            </a:r>
          </a:p>
        </p:txBody>
      </p:sp>
    </p:spTree>
    <p:extLst>
      <p:ext uri="{BB962C8B-B14F-4D97-AF65-F5344CB8AC3E}">
        <p14:creationId xmlns:p14="http://schemas.microsoft.com/office/powerpoint/2010/main" val="14062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2120" y="4725144"/>
            <a:ext cx="2304000" cy="12471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54745" y="4167188"/>
            <a:ext cx="2304000" cy="542925"/>
          </a:xfrm>
          <a:prstGeom prst="rect">
            <a:avLst/>
          </a:prstGeom>
          <a:solidFill>
            <a:srgbClr val="9900CC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002655"/>
              </p:ext>
            </p:extLst>
          </p:nvPr>
        </p:nvGraphicFramePr>
        <p:xfrm>
          <a:off x="5758477" y="4303315"/>
          <a:ext cx="227013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4" name="公式" r:id="rId3" imgW="228600" imgH="279360" progId="Equation.3">
                  <p:embed/>
                </p:oleObj>
              </mc:Choice>
              <mc:Fallback>
                <p:oleObj name="公式" r:id="rId3" imgW="22860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77" y="4303315"/>
                        <a:ext cx="227013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388042"/>
              </p:ext>
            </p:extLst>
          </p:nvPr>
        </p:nvGraphicFramePr>
        <p:xfrm>
          <a:off x="6688742" y="3717032"/>
          <a:ext cx="11426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5" name="Equation" r:id="rId5" imgW="571320" imgH="228600" progId="Equation.DSMT4">
                  <p:embed/>
                </p:oleObj>
              </mc:Choice>
              <mc:Fallback>
                <p:oleObj name="Equation" r:id="rId5" imgW="5713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742" y="3717032"/>
                        <a:ext cx="11426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505596"/>
              </p:ext>
            </p:extLst>
          </p:nvPr>
        </p:nvGraphicFramePr>
        <p:xfrm>
          <a:off x="6689858" y="4221088"/>
          <a:ext cx="11678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6" name="Equation" r:id="rId7" imgW="583920" imgH="228600" progId="Equation.DSMT4">
                  <p:embed/>
                </p:oleObj>
              </mc:Choice>
              <mc:Fallback>
                <p:oleObj name="Equation" r:id="rId7" imgW="5839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858" y="4221088"/>
                        <a:ext cx="11678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255775"/>
              </p:ext>
            </p:extLst>
          </p:nvPr>
        </p:nvGraphicFramePr>
        <p:xfrm>
          <a:off x="6688742" y="4725144"/>
          <a:ext cx="11426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7" name="Equation" r:id="rId9" imgW="571320" imgH="228600" progId="Equation.DSMT4">
                  <p:embed/>
                </p:oleObj>
              </mc:Choice>
              <mc:Fallback>
                <p:oleObj name="Equation" r:id="rId9" imgW="5713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8742" y="4725144"/>
                        <a:ext cx="11426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156454"/>
              </p:ext>
            </p:extLst>
          </p:nvPr>
        </p:nvGraphicFramePr>
        <p:xfrm>
          <a:off x="1115616" y="3501008"/>
          <a:ext cx="4521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8" name="Equation" r:id="rId11" imgW="2260440" imgH="393480" progId="Equation.DSMT4">
                  <p:embed/>
                </p:oleObj>
              </mc:Choice>
              <mc:Fallback>
                <p:oleObj name="Equation" r:id="rId11" imgW="226044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501008"/>
                        <a:ext cx="4521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143773"/>
              </p:ext>
            </p:extLst>
          </p:nvPr>
        </p:nvGraphicFramePr>
        <p:xfrm>
          <a:off x="1115616" y="5013672"/>
          <a:ext cx="3479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79" name="Equation" r:id="rId13" imgW="1739880" imgH="431640" progId="Equation.DSMT4">
                  <p:embed/>
                </p:oleObj>
              </mc:Choice>
              <mc:Fallback>
                <p:oleObj name="Equation" r:id="rId13" imgW="173988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013672"/>
                        <a:ext cx="34798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736600" y="277813"/>
            <a:ext cx="8012113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波长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550 nm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黄绿光对人眼和照像底片最敏感。要使照像机对此波长反射小，可在照像机镜头上镀一层氟化镁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MgF</a:t>
            </a:r>
            <a:r>
              <a:rPr kumimoji="1" lang="en-US" altLang="zh-CN" sz="2400" b="1" i="0" u="none" strike="noStrike" kern="0" cap="none" spc="0" normalizeH="0" baseline="-3000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薄膜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已知氟化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镁折射率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u="none" strike="noStrike" kern="0" cap="none" spc="0" normalizeH="0" baseline="-2500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=1.38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玻璃折射率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kern="0" baseline="-2500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=1.55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239713" y="2362200"/>
            <a:ext cx="570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解 </a:t>
            </a: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755650" y="2972371"/>
            <a:ext cx="3664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两条反射光干涉减弱条件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750888" y="4339779"/>
            <a:ext cx="3751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增透膜的最小厚度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k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=1)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323850" y="26035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53833" y="349250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741363" y="1787525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氟化镁薄膜的最小厚度。</a:t>
            </a:r>
          </a:p>
        </p:txBody>
      </p: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236538" y="17732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741363" y="2376488"/>
            <a:ext cx="45929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根据题意，不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需要考虑半波损失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>
            <a:off x="6383283" y="3145178"/>
            <a:ext cx="0" cy="1008112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6383630" y="3289193"/>
            <a:ext cx="0" cy="772868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6273522" y="4153289"/>
            <a:ext cx="0" cy="57185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>
            <a:off x="6273522" y="3289193"/>
            <a:ext cx="0" cy="1348932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162718"/>
              </p:ext>
            </p:extLst>
          </p:nvPr>
        </p:nvGraphicFramePr>
        <p:xfrm>
          <a:off x="5457825" y="2446338"/>
          <a:ext cx="104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80" name="Equation" r:id="rId15" imgW="520560" imgH="228600" progId="Equation.DSMT4">
                  <p:embed/>
                </p:oleObj>
              </mc:Choice>
              <mc:Fallback>
                <p:oleObj name="Equation" r:id="rId15" imgW="520560" imgH="2286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2446338"/>
                        <a:ext cx="1041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8005571" y="4238015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氟化镁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8005571" y="3748970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空气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8005571" y="4757082"/>
            <a:ext cx="7008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noProof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玻璃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  <p:bldP spid="14" grpId="0" autoUpdateAnimBg="0"/>
      <p:bldP spid="15" grpId="0" autoUpdateAnimBg="0"/>
      <p:bldP spid="16" grpId="0" autoUpdateAnimBg="0"/>
      <p:bldP spid="18" grpId="0"/>
      <p:bldP spid="19" grpId="0"/>
      <p:bldP spid="20" grpId="0"/>
      <p:bldP spid="21" grpId="0"/>
      <p:bldP spid="31" grpId="0" animBg="1"/>
      <p:bldP spid="32" grpId="0" animBg="1"/>
      <p:bldP spid="33" grpId="0" animBg="1"/>
      <p:bldP spid="34" grpId="0" animBg="1"/>
      <p:bldP spid="27" grpId="0"/>
      <p:bldP spid="28" grpId="0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1550" y="908050"/>
            <a:ext cx="7127875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§15.6  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迈克耳孙干涉仪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2633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迈克耳孙干涉仪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3838" y="444500"/>
            <a:ext cx="3376245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15.6.1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迈克耳孙干涉仪</a:t>
            </a: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</a:t>
            </a:r>
            <a:endParaRPr kumimoji="1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2600" y="1243013"/>
            <a:ext cx="20393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干涉仪结构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18825699">
            <a:off x="6539706" y="2151857"/>
            <a:ext cx="912813" cy="158750"/>
          </a:xfrm>
          <a:prstGeom prst="rect">
            <a:avLst/>
          </a:prstGeom>
          <a:solidFill>
            <a:srgbClr val="00CC99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18825699">
            <a:off x="7196932" y="2237581"/>
            <a:ext cx="914400" cy="176213"/>
          </a:xfrm>
          <a:prstGeom prst="rect">
            <a:avLst/>
          </a:prstGeom>
          <a:solidFill>
            <a:srgbClr val="00CC99">
              <a:alpha val="39999"/>
            </a:srgbClr>
          </a:solidFill>
          <a:ln w="12700">
            <a:solidFill>
              <a:srgbClr val="CCFF33">
                <a:alpha val="52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429375" y="1057275"/>
            <a:ext cx="919163" cy="128588"/>
            <a:chOff x="3494" y="1165"/>
            <a:chExt cx="579" cy="81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494" y="1246"/>
              <a:ext cx="55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3622" y="1165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3787" y="1165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677" y="1165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3897" y="1165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3567" y="1165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3732" y="1165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42" y="1165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3952" y="1165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4007" y="1165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3511" y="1165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22" name="Object 21"/>
          <p:cNvGraphicFramePr>
            <a:graphicFrameLocks/>
          </p:cNvGraphicFramePr>
          <p:nvPr/>
        </p:nvGraphicFramePr>
        <p:xfrm>
          <a:off x="7399338" y="993775"/>
          <a:ext cx="3556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4" name="公式" r:id="rId3" imgW="444240" imgH="419040" progId="Equation.3">
                  <p:embed/>
                </p:oleObj>
              </mc:Choice>
              <mc:Fallback>
                <p:oleObj name="公式" r:id="rId3" imgW="44424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9338" y="993775"/>
                        <a:ext cx="3556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8445500" y="1916113"/>
            <a:ext cx="115888" cy="903287"/>
            <a:chOff x="4349" y="1683"/>
            <a:chExt cx="73" cy="569"/>
          </a:xfrm>
        </p:grpSpPr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4349" y="1699"/>
              <a:ext cx="0" cy="55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4355" y="1683"/>
              <a:ext cx="67" cy="45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4355" y="1740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V="1">
              <a:off x="4355" y="1796"/>
              <a:ext cx="67" cy="45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V="1">
              <a:off x="4355" y="1853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V="1">
              <a:off x="4355" y="1909"/>
              <a:ext cx="67" cy="45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4355" y="1966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V="1">
              <a:off x="4355" y="2023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V="1">
              <a:off x="4355" y="2079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 flipV="1">
              <a:off x="4355" y="2136"/>
              <a:ext cx="67" cy="4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V="1">
              <a:off x="4355" y="2192"/>
              <a:ext cx="67" cy="45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5" name="Object 34"/>
          <p:cNvGraphicFramePr>
            <a:graphicFrameLocks/>
          </p:cNvGraphicFramePr>
          <p:nvPr/>
        </p:nvGraphicFramePr>
        <p:xfrm>
          <a:off x="8428038" y="2849563"/>
          <a:ext cx="4572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5" name="公式" r:id="rId5" imgW="457200" imgH="368280" progId="Equation.3">
                  <p:embed/>
                </p:oleObj>
              </mc:Choice>
              <mc:Fallback>
                <p:oleObj name="公式" r:id="rId5" imgW="45720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8038" y="2849563"/>
                        <a:ext cx="4572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/>
          </p:cNvGraphicFramePr>
          <p:nvPr/>
        </p:nvGraphicFramePr>
        <p:xfrm>
          <a:off x="7321550" y="1628775"/>
          <a:ext cx="3063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6" name="公式" r:id="rId7" imgW="380880" imgH="419040" progId="Equation.3">
                  <p:embed/>
                </p:oleObj>
              </mc:Choice>
              <mc:Fallback>
                <p:oleObj name="公式" r:id="rId7" imgW="3808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1550" y="1628775"/>
                        <a:ext cx="306388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/>
          </p:cNvGraphicFramePr>
          <p:nvPr/>
        </p:nvGraphicFramePr>
        <p:xfrm>
          <a:off x="7970838" y="1700213"/>
          <a:ext cx="33496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7" name="公式" r:id="rId9" imgW="419040" imgH="419040" progId="Equation.3">
                  <p:embed/>
                </p:oleObj>
              </mc:Choice>
              <mc:Fallback>
                <p:oleObj name="公式" r:id="rId9" imgW="41904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0838" y="1700213"/>
                        <a:ext cx="334962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653947"/>
              </p:ext>
            </p:extLst>
          </p:nvPr>
        </p:nvGraphicFramePr>
        <p:xfrm>
          <a:off x="7812360" y="3170808"/>
          <a:ext cx="355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8" name="Equation" r:id="rId11" imgW="177480" imgH="164880" progId="Equation.DSMT4">
                  <p:embed/>
                </p:oleObj>
              </mc:Choice>
              <mc:Fallback>
                <p:oleObj name="Equation" r:id="rId11" imgW="177480" imgH="1648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3170808"/>
                        <a:ext cx="355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39"/>
          <p:cNvSpPr>
            <a:spLocks noChangeShapeType="1"/>
          </p:cNvSpPr>
          <p:nvPr/>
        </p:nvSpPr>
        <p:spPr bwMode="auto">
          <a:xfrm flipH="1">
            <a:off x="6748463" y="1944688"/>
            <a:ext cx="611187" cy="661987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5330825" y="2144713"/>
            <a:ext cx="106363" cy="10636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2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683240"/>
              </p:ext>
            </p:extLst>
          </p:nvPr>
        </p:nvGraphicFramePr>
        <p:xfrm>
          <a:off x="5089525" y="2079625"/>
          <a:ext cx="2159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89" name="公式" r:id="rId13" imgW="253800" imgH="317160" progId="Equation.3">
                  <p:embed/>
                </p:oleObj>
              </mc:Choice>
              <mc:Fallback>
                <p:oleObj name="公式" r:id="rId13" imgW="2538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525" y="2079625"/>
                        <a:ext cx="2159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/>
          </p:cNvGraphicFramePr>
          <p:nvPr/>
        </p:nvGraphicFramePr>
        <p:xfrm>
          <a:off x="8042275" y="2492375"/>
          <a:ext cx="17303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0" name="公式" r:id="rId15" imgW="215640" imgH="304560" progId="Equation.3">
                  <p:embed/>
                </p:oleObj>
              </mc:Choice>
              <mc:Fallback>
                <p:oleObj name="公式" r:id="rId15" imgW="21564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2275" y="2492375"/>
                        <a:ext cx="17303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167248"/>
              </p:ext>
            </p:extLst>
          </p:nvPr>
        </p:nvGraphicFramePr>
        <p:xfrm>
          <a:off x="6680200" y="2852936"/>
          <a:ext cx="244475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1" name="公式" r:id="rId17" imgW="304560" imgH="330120" progId="Equation.3">
                  <p:embed/>
                </p:oleObj>
              </mc:Choice>
              <mc:Fallback>
                <p:oleObj name="公式" r:id="rId17" imgW="30456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200" y="2852936"/>
                        <a:ext cx="244475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08004"/>
              </p:ext>
            </p:extLst>
          </p:nvPr>
        </p:nvGraphicFramePr>
        <p:xfrm>
          <a:off x="6699136" y="1538288"/>
          <a:ext cx="17712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2" name="Equation" r:id="rId19" imgW="88560" imgH="164880" progId="Equation.DSMT4">
                  <p:embed/>
                </p:oleObj>
              </mc:Choice>
              <mc:Fallback>
                <p:oleObj name="Equation" r:id="rId19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136" y="1538288"/>
                        <a:ext cx="17712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/>
          </p:cNvGraphicFramePr>
          <p:nvPr/>
        </p:nvGraphicFramePr>
        <p:xfrm>
          <a:off x="7138988" y="2852738"/>
          <a:ext cx="182562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3" name="公式" r:id="rId21" imgW="228600" imgH="330120" progId="Equation.3">
                  <p:embed/>
                </p:oleObj>
              </mc:Choice>
              <mc:Fallback>
                <p:oleObj name="公式" r:id="rId21" imgW="22860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2852738"/>
                        <a:ext cx="182562" cy="26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6923088" y="2203451"/>
            <a:ext cx="106362" cy="792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 flipH="1" flipV="1">
            <a:off x="7010400" y="2109788"/>
            <a:ext cx="34925" cy="176212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6946901" y="2166935"/>
            <a:ext cx="82800" cy="11160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 flipH="1" flipV="1">
            <a:off x="7572019" y="2282825"/>
            <a:ext cx="176213" cy="69850"/>
          </a:xfrm>
          <a:prstGeom prst="line">
            <a:avLst/>
          </a:prstGeom>
          <a:noFill/>
          <a:ln w="19050">
            <a:solidFill>
              <a:srgbClr val="CC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 flipH="1" flipV="1">
            <a:off x="7523163" y="2341563"/>
            <a:ext cx="177800" cy="72000"/>
          </a:xfrm>
          <a:prstGeom prst="line">
            <a:avLst/>
          </a:prstGeom>
          <a:noFill/>
          <a:ln w="19050">
            <a:solidFill>
              <a:srgbClr val="CC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2" name="Objec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073214"/>
              </p:ext>
            </p:extLst>
          </p:nvPr>
        </p:nvGraphicFramePr>
        <p:xfrm>
          <a:off x="7394575" y="645766"/>
          <a:ext cx="385763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4" name="公式" r:id="rId23" imgW="482400" imgH="419040" progId="Equation.3">
                  <p:embed/>
                </p:oleObj>
              </mc:Choice>
              <mc:Fallback>
                <p:oleObj name="公式" r:id="rId23" imgW="48240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4575" y="645766"/>
                        <a:ext cx="385763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6012040" y="654050"/>
            <a:ext cx="360363" cy="736600"/>
            <a:chOff x="1897" y="911"/>
            <a:chExt cx="227" cy="464"/>
          </a:xfrm>
        </p:grpSpPr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1897" y="1058"/>
              <a:ext cx="22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>
              <a:off x="1897" y="1239"/>
              <a:ext cx="227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2018" y="911"/>
              <a:ext cx="0" cy="1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 flipV="1">
              <a:off x="2018" y="1239"/>
              <a:ext cx="0" cy="136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897" y="9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d</a:t>
              </a:r>
              <a:endParaRPr kumimoji="1" lang="en-US" altLang="zh-CN" sz="2400" b="1" i="1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6429375" y="736600"/>
            <a:ext cx="919163" cy="134938"/>
            <a:chOff x="2363" y="963"/>
            <a:chExt cx="579" cy="85"/>
          </a:xfrm>
        </p:grpSpPr>
        <p:sp>
          <p:nvSpPr>
            <p:cNvPr id="60" name="Line 59"/>
            <p:cNvSpPr>
              <a:spLocks noChangeShapeType="1"/>
            </p:cNvSpPr>
            <p:nvPr/>
          </p:nvSpPr>
          <p:spPr bwMode="auto">
            <a:xfrm>
              <a:off x="2363" y="1048"/>
              <a:ext cx="55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2491" y="963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 flipV="1">
              <a:off x="2656" y="963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V="1">
              <a:off x="2546" y="963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 flipV="1">
              <a:off x="2766" y="963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 flipV="1">
              <a:off x="2436" y="963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65"/>
            <p:cNvSpPr>
              <a:spLocks noChangeShapeType="1"/>
            </p:cNvSpPr>
            <p:nvPr/>
          </p:nvSpPr>
          <p:spPr bwMode="auto">
            <a:xfrm flipV="1">
              <a:off x="2601" y="963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 flipV="1">
              <a:off x="2711" y="963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67"/>
            <p:cNvSpPr>
              <a:spLocks noChangeShapeType="1"/>
            </p:cNvSpPr>
            <p:nvPr/>
          </p:nvSpPr>
          <p:spPr bwMode="auto">
            <a:xfrm flipV="1">
              <a:off x="2821" y="963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 flipV="1">
              <a:off x="2876" y="963"/>
              <a:ext cx="66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 flipV="1">
              <a:off x="2380" y="963"/>
              <a:ext cx="67" cy="67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6948488" y="1192213"/>
            <a:ext cx="0" cy="982662"/>
            <a:chOff x="4377" y="1250"/>
            <a:chExt cx="0" cy="619"/>
          </a:xfrm>
        </p:grpSpPr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4377" y="1250"/>
              <a:ext cx="0" cy="619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 flipV="1">
              <a:off x="4377" y="1434"/>
              <a:ext cx="0" cy="22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7007225" y="1198563"/>
            <a:ext cx="3175" cy="914400"/>
            <a:chOff x="2727" y="1254"/>
            <a:chExt cx="2" cy="576"/>
          </a:xfrm>
        </p:grpSpPr>
        <p:sp>
          <p:nvSpPr>
            <p:cNvPr id="84" name="Line 83"/>
            <p:cNvSpPr>
              <a:spLocks noChangeShapeType="1"/>
            </p:cNvSpPr>
            <p:nvPr/>
          </p:nvSpPr>
          <p:spPr bwMode="auto">
            <a:xfrm flipV="1">
              <a:off x="2729" y="1254"/>
              <a:ext cx="0" cy="57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Line 84"/>
            <p:cNvSpPr>
              <a:spLocks noChangeShapeType="1"/>
            </p:cNvSpPr>
            <p:nvPr/>
          </p:nvSpPr>
          <p:spPr bwMode="auto">
            <a:xfrm>
              <a:off x="2727" y="1522"/>
              <a:ext cx="0" cy="22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7033418" y="2301875"/>
            <a:ext cx="978" cy="1792288"/>
            <a:chOff x="7033418" y="2301875"/>
            <a:chExt cx="978" cy="1792288"/>
          </a:xfrm>
        </p:grpSpPr>
        <p:sp>
          <p:nvSpPr>
            <p:cNvPr id="87" name="Line 86"/>
            <p:cNvSpPr>
              <a:spLocks noChangeShapeType="1"/>
            </p:cNvSpPr>
            <p:nvPr/>
          </p:nvSpPr>
          <p:spPr bwMode="auto">
            <a:xfrm>
              <a:off x="7034396" y="2301875"/>
              <a:ext cx="0" cy="1792288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Line 87"/>
            <p:cNvSpPr>
              <a:spLocks noChangeShapeType="1"/>
            </p:cNvSpPr>
            <p:nvPr/>
          </p:nvSpPr>
          <p:spPr bwMode="auto">
            <a:xfrm>
              <a:off x="7033418" y="2817813"/>
              <a:ext cx="0" cy="358775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7034213" y="2286000"/>
            <a:ext cx="539750" cy="0"/>
            <a:chOff x="2744" y="1939"/>
            <a:chExt cx="340" cy="0"/>
          </a:xfrm>
        </p:grpSpPr>
        <p:sp>
          <p:nvSpPr>
            <p:cNvPr id="90" name="Line 89"/>
            <p:cNvSpPr>
              <a:spLocks noChangeShapeType="1"/>
            </p:cNvSpPr>
            <p:nvPr/>
          </p:nvSpPr>
          <p:spPr bwMode="auto">
            <a:xfrm flipH="1">
              <a:off x="2744" y="1939"/>
              <a:ext cx="340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2835" y="1939"/>
              <a:ext cx="227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7745413" y="2351882"/>
            <a:ext cx="701675" cy="0"/>
            <a:chOff x="4879" y="1982"/>
            <a:chExt cx="442" cy="0"/>
          </a:xfrm>
        </p:grpSpPr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4879" y="1982"/>
              <a:ext cx="442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5021" y="1982"/>
              <a:ext cx="227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6983413" y="2341606"/>
            <a:ext cx="539750" cy="131"/>
            <a:chOff x="2712" y="3129204"/>
            <a:chExt cx="340" cy="131"/>
          </a:xfrm>
        </p:grpSpPr>
        <p:sp>
          <p:nvSpPr>
            <p:cNvPr id="96" name="Line 95"/>
            <p:cNvSpPr>
              <a:spLocks noChangeShapeType="1"/>
            </p:cNvSpPr>
            <p:nvPr/>
          </p:nvSpPr>
          <p:spPr bwMode="auto">
            <a:xfrm>
              <a:off x="2712" y="3129204"/>
              <a:ext cx="340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Line 96"/>
            <p:cNvSpPr>
              <a:spLocks noChangeShapeType="1"/>
            </p:cNvSpPr>
            <p:nvPr/>
          </p:nvSpPr>
          <p:spPr bwMode="auto">
            <a:xfrm flipH="1">
              <a:off x="2789" y="3129335"/>
              <a:ext cx="227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696200" y="2413217"/>
            <a:ext cx="738188" cy="793"/>
            <a:chOff x="7696200" y="2415598"/>
            <a:chExt cx="738188" cy="793"/>
          </a:xfrm>
        </p:grpSpPr>
        <p:sp>
          <p:nvSpPr>
            <p:cNvPr id="99" name="Line 98"/>
            <p:cNvSpPr>
              <a:spLocks noChangeShapeType="1"/>
            </p:cNvSpPr>
            <p:nvPr/>
          </p:nvSpPr>
          <p:spPr bwMode="auto">
            <a:xfrm flipH="1">
              <a:off x="7696200" y="2415598"/>
              <a:ext cx="738188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Line 99"/>
            <p:cNvSpPr>
              <a:spLocks noChangeShapeType="1"/>
            </p:cNvSpPr>
            <p:nvPr/>
          </p:nvSpPr>
          <p:spPr bwMode="auto">
            <a:xfrm flipH="1">
              <a:off x="7897813" y="2416391"/>
              <a:ext cx="360363" cy="0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6991350" y="2339975"/>
            <a:ext cx="0" cy="1741488"/>
            <a:chOff x="2717" y="1973"/>
            <a:chExt cx="0" cy="1097"/>
          </a:xfrm>
        </p:grpSpPr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>
              <a:off x="2717" y="1973"/>
              <a:ext cx="0" cy="1097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Line 102"/>
            <p:cNvSpPr>
              <a:spLocks noChangeShapeType="1"/>
            </p:cNvSpPr>
            <p:nvPr/>
          </p:nvSpPr>
          <p:spPr bwMode="auto">
            <a:xfrm>
              <a:off x="2717" y="2161"/>
              <a:ext cx="0" cy="226"/>
            </a:xfrm>
            <a:prstGeom prst="line">
              <a:avLst/>
            </a:prstGeom>
            <a:noFill/>
            <a:ln w="19050">
              <a:solidFill>
                <a:srgbClr val="CCFF33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5378450" y="1844675"/>
            <a:ext cx="503238" cy="3603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378450" y="2200275"/>
            <a:ext cx="503238" cy="36036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5954713" y="2204105"/>
            <a:ext cx="971550" cy="1587"/>
            <a:chOff x="5954713" y="2204105"/>
            <a:chExt cx="971550" cy="1587"/>
          </a:xfrm>
        </p:grpSpPr>
        <p:sp>
          <p:nvSpPr>
            <p:cNvPr id="72" name="Line 71"/>
            <p:cNvSpPr>
              <a:spLocks noChangeShapeType="1"/>
            </p:cNvSpPr>
            <p:nvPr/>
          </p:nvSpPr>
          <p:spPr bwMode="auto">
            <a:xfrm>
              <a:off x="5954713" y="2205692"/>
              <a:ext cx="9715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 bwMode="auto">
            <a:xfrm flipV="1">
              <a:off x="6097588" y="2204105"/>
              <a:ext cx="288925" cy="1587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954713" y="1844675"/>
            <a:ext cx="503237" cy="149"/>
            <a:chOff x="5954713" y="1844675"/>
            <a:chExt cx="503237" cy="149"/>
          </a:xfrm>
        </p:grpSpPr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5954713" y="1844675"/>
              <a:ext cx="503237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 flipV="1">
              <a:off x="6097588" y="1844824"/>
              <a:ext cx="28892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5954713" y="2564904"/>
            <a:ext cx="503237" cy="496"/>
            <a:chOff x="5954713" y="2564904"/>
            <a:chExt cx="503237" cy="496"/>
          </a:xfrm>
        </p:grpSpPr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5954713" y="2565400"/>
              <a:ext cx="503237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 flipV="1">
              <a:off x="6097588" y="2564904"/>
              <a:ext cx="28892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4" name="Oval 103"/>
          <p:cNvSpPr>
            <a:spLocks noChangeArrowheads="1"/>
          </p:cNvSpPr>
          <p:nvPr/>
        </p:nvSpPr>
        <p:spPr bwMode="auto">
          <a:xfrm rot="5400000">
            <a:off x="5459413" y="2071688"/>
            <a:ext cx="900112" cy="233362"/>
          </a:xfrm>
          <a:prstGeom prst="ellipse">
            <a:avLst/>
          </a:prstGeom>
          <a:solidFill>
            <a:srgbClr val="99CCFF">
              <a:alpha val="5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CC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6280150" y="3216275"/>
            <a:ext cx="1485900" cy="209550"/>
          </a:xfrm>
          <a:prstGeom prst="ellipse">
            <a:avLst/>
          </a:prstGeom>
          <a:solidFill>
            <a:srgbClr val="0099CC">
              <a:alpha val="6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CC99">
                    <a:alpha val="50000"/>
                  </a:srgbClr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 flipV="1">
            <a:off x="7105650" y="765175"/>
            <a:ext cx="1368425" cy="1439863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7" name="Text Box 106"/>
          <p:cNvSpPr txBox="1">
            <a:spLocks noChangeArrowheads="1"/>
          </p:cNvSpPr>
          <p:nvPr/>
        </p:nvSpPr>
        <p:spPr bwMode="auto">
          <a:xfrm>
            <a:off x="485775" y="1891481"/>
            <a:ext cx="1729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工作原理</a:t>
            </a:r>
          </a:p>
        </p:txBody>
      </p:sp>
      <p:sp>
        <p:nvSpPr>
          <p:cNvPr id="108" name="Text Box 107"/>
          <p:cNvSpPr txBox="1">
            <a:spLocks noChangeArrowheads="1"/>
          </p:cNvSpPr>
          <p:nvPr/>
        </p:nvSpPr>
        <p:spPr bwMode="auto">
          <a:xfrm>
            <a:off x="684213" y="2539752"/>
            <a:ext cx="29819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光束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'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'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发生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</a:t>
            </a:r>
          </a:p>
        </p:txBody>
      </p:sp>
      <p:sp>
        <p:nvSpPr>
          <p:cNvPr id="109" name="Text Box 111"/>
          <p:cNvSpPr txBox="1">
            <a:spLocks noChangeArrowheads="1"/>
          </p:cNvSpPr>
          <p:nvPr/>
        </p:nvSpPr>
        <p:spPr bwMode="auto">
          <a:xfrm>
            <a:off x="684213" y="4270375"/>
            <a:ext cx="34081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调整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M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M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后面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调节螺钉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，即可观察到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薄膜干涉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的各种情况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pic>
        <p:nvPicPr>
          <p:cNvPr id="112" name="Picture 11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93"/>
          <a:stretch>
            <a:fillRect/>
          </a:stretch>
        </p:blipFill>
        <p:spPr bwMode="auto">
          <a:xfrm>
            <a:off x="5724525" y="4365625"/>
            <a:ext cx="2525713" cy="1719263"/>
          </a:xfrm>
          <a:prstGeom prst="rect">
            <a:avLst/>
          </a:prstGeom>
          <a:noFill/>
          <a:ln w="38100">
            <a:solidFill>
              <a:srgbClr val="80808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 Box 115"/>
          <p:cNvSpPr txBox="1">
            <a:spLocks noChangeArrowheads="1"/>
          </p:cNvSpPr>
          <p:nvPr/>
        </p:nvSpPr>
        <p:spPr bwMode="auto">
          <a:xfrm>
            <a:off x="6011863" y="6165850"/>
            <a:ext cx="197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9900"/>
                </a:solidFill>
                <a:latin typeface="Arial" pitchFamily="34" charset="0"/>
                <a:ea typeface="楷体_GB2312" pitchFamily="49" charset="-122"/>
              </a:rPr>
              <a:t>迈克耳孙干涉仪</a:t>
            </a:r>
          </a:p>
        </p:txBody>
      </p:sp>
      <p:sp>
        <p:nvSpPr>
          <p:cNvPr id="119" name="Line 71"/>
          <p:cNvSpPr>
            <a:spLocks noChangeShapeType="1"/>
          </p:cNvSpPr>
          <p:nvPr/>
        </p:nvSpPr>
        <p:spPr bwMode="auto">
          <a:xfrm>
            <a:off x="5425851" y="2206536"/>
            <a:ext cx="455837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3" name="对象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78627"/>
              </p:ext>
            </p:extLst>
          </p:nvPr>
        </p:nvGraphicFramePr>
        <p:xfrm>
          <a:off x="5804808" y="2667192"/>
          <a:ext cx="27936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5" name="Equation" r:id="rId26" imgW="139680" imgH="164880" progId="Equation.DSMT4">
                  <p:embed/>
                </p:oleObj>
              </mc:Choice>
              <mc:Fallback>
                <p:oleObj name="Equation" r:id="rId26" imgW="139680" imgH="164880" progId="Equation.DSMT4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4808" y="2667192"/>
                        <a:ext cx="27936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Oval 40"/>
          <p:cNvSpPr>
            <a:spLocks noChangeArrowheads="1"/>
          </p:cNvSpPr>
          <p:nvPr/>
        </p:nvSpPr>
        <p:spPr bwMode="auto">
          <a:xfrm>
            <a:off x="6963254" y="3723189"/>
            <a:ext cx="106363" cy="10636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038885"/>
              </p:ext>
            </p:extLst>
          </p:nvPr>
        </p:nvGraphicFramePr>
        <p:xfrm>
          <a:off x="7092280" y="3645024"/>
          <a:ext cx="32976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96" name="Equation" r:id="rId28" imgW="164880" imgH="177480" progId="Equation.DSMT4">
                  <p:embed/>
                </p:oleObj>
              </mc:Choice>
              <mc:Fallback>
                <p:oleObj name="Equation" r:id="rId28" imgW="16488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280" y="3645024"/>
                        <a:ext cx="32976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88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5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/>
      <p:bldP spid="8" grpId="0" animBg="1"/>
      <p:bldP spid="40" grpId="0" animBg="1"/>
      <p:bldP spid="41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" grpId="0" animBg="1"/>
      <p:bldP spid="6" grpId="0" animBg="1"/>
      <p:bldP spid="104" grpId="0" animBg="1"/>
      <p:bldP spid="105" grpId="0" animBg="1"/>
      <p:bldP spid="106" grpId="0" animBg="1"/>
      <p:bldP spid="107" grpId="0" autoUpdateAnimBg="0"/>
      <p:bldP spid="108" grpId="0" autoUpdateAnimBg="0"/>
      <p:bldP spid="109" grpId="0"/>
      <p:bldP spid="113" grpId="0"/>
      <p:bldP spid="119" grpId="0" animBg="1"/>
      <p:bldP spid="1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03225" y="2819856"/>
            <a:ext cx="2727029" cy="79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、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有小</a:t>
            </a:r>
          </a:p>
          <a:p>
            <a:pPr marL="0" marR="0" lvl="0" indent="0" defTabSz="914400" eaLnBrk="1" fontAlgn="base" latinLnBrk="0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  夹角。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82588" y="5300663"/>
            <a:ext cx="63193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平移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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干涉条纹移过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条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则有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159146"/>
              </p:ext>
            </p:extLst>
          </p:nvPr>
        </p:nvGraphicFramePr>
        <p:xfrm>
          <a:off x="4945888" y="5780412"/>
          <a:ext cx="14983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007" name="Equation" r:id="rId3" imgW="749160" imgH="393480" progId="Equation.DSMT4">
                  <p:embed/>
                </p:oleObj>
              </mc:Choice>
              <mc:Fallback>
                <p:oleObj name="Equation" r:id="rId3" imgW="7491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888" y="5780412"/>
                        <a:ext cx="14983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17539" y="3684473"/>
            <a:ext cx="2435770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当光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平行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入射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等厚条纹。</a:t>
            </a:r>
          </a:p>
        </p:txBody>
      </p:sp>
      <p:pic>
        <p:nvPicPr>
          <p:cNvPr id="7" name="Picture 6" descr="未命名插图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951163"/>
            <a:ext cx="5186363" cy="2133600"/>
          </a:xfrm>
          <a:prstGeom prst="rect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06400" y="1119188"/>
            <a:ext cx="2727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、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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平行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23850" y="409575"/>
            <a:ext cx="1729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条纹特点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63575" y="1747838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等倾条纹。</a:t>
            </a:r>
          </a:p>
        </p:txBody>
      </p:sp>
      <p:pic>
        <p:nvPicPr>
          <p:cNvPr id="11" name="Picture 10" descr="未命名插图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8" y="503238"/>
            <a:ext cx="5184775" cy="2185987"/>
          </a:xfrm>
          <a:prstGeom prst="rect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151209"/>
              </p:ext>
            </p:extLst>
          </p:nvPr>
        </p:nvGraphicFramePr>
        <p:xfrm>
          <a:off x="971600" y="5958234"/>
          <a:ext cx="20822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008" name="Equation" r:id="rId7" imgW="1041120" imgH="228600" progId="Equation.DSMT4">
                  <p:embed/>
                </p:oleObj>
              </mc:Choice>
              <mc:Fallback>
                <p:oleObj name="Equation" r:id="rId7" imgW="1041120" imgH="22860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958234"/>
                        <a:ext cx="20822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563888" y="6106889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73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6" grpId="0"/>
      <p:bldP spid="8" grpId="0" autoUpdateAnimBg="0"/>
      <p:bldP spid="9" grpId="0" autoUpdateAnimBg="0"/>
      <p:bldP spid="10" grpId="0" autoUpdateAnimBg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82600" y="2705001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应用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20725" y="3422551"/>
            <a:ext cx="3230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微小位移测量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5013" y="534444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测折射率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5013" y="4387180"/>
            <a:ext cx="1356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测波长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666950"/>
              </p:ext>
            </p:extLst>
          </p:nvPr>
        </p:nvGraphicFramePr>
        <p:xfrm>
          <a:off x="3779912" y="3284984"/>
          <a:ext cx="14983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5" name="Equation" r:id="rId3" imgW="749160" imgH="393480" progId="Equation.DSMT4">
                  <p:embed/>
                </p:oleObj>
              </mc:Choice>
              <mc:Fallback>
                <p:oleObj name="Equation" r:id="rId3" imgW="7491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3284984"/>
                        <a:ext cx="14983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482602"/>
              </p:ext>
            </p:extLst>
          </p:nvPr>
        </p:nvGraphicFramePr>
        <p:xfrm>
          <a:off x="3779912" y="4221088"/>
          <a:ext cx="1244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6" name="Equation" r:id="rId5" imgW="622080" imgH="393480" progId="Equation.DSMT4">
                  <p:embed/>
                </p:oleObj>
              </mc:Choice>
              <mc:Fallback>
                <p:oleObj name="Equation" r:id="rId5" imgW="622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4221088"/>
                        <a:ext cx="12441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38920"/>
              </p:ext>
            </p:extLst>
          </p:nvPr>
        </p:nvGraphicFramePr>
        <p:xfrm>
          <a:off x="2771800" y="5373216"/>
          <a:ext cx="254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7" name="Equation" r:id="rId7" imgW="1269720" imgH="228600" progId="Equation.DSMT4">
                  <p:embed/>
                </p:oleObj>
              </mc:Choice>
              <mc:Fallback>
                <p:oleObj name="Equation" r:id="rId7" imgW="12697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373216"/>
                        <a:ext cx="2540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1013" y="477838"/>
            <a:ext cx="439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迈克耳孙干涉仪优点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98500" y="1046163"/>
            <a:ext cx="7819008" cy="141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indent="630238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设计精巧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相干光在空间完全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分开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，便于在光路中安插待测样品或其它器件，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可以通过移动反射镜改变光程差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673169"/>
              </p:ext>
            </p:extLst>
          </p:nvPr>
        </p:nvGraphicFramePr>
        <p:xfrm>
          <a:off x="6711950" y="5188967"/>
          <a:ext cx="1498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8" name="Equation" r:id="rId9" imgW="749160" imgH="393480" progId="Equation.DSMT4">
                  <p:embed/>
                </p:oleObj>
              </mc:Choice>
              <mc:Fallback>
                <p:oleObj name="Equation" r:id="rId9" imgW="74916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5188967"/>
                        <a:ext cx="1498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5435575" y="5500911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73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6" grpId="0" autoUpdateAnimBg="0"/>
      <p:bldP spid="10" grpId="0" autoUpdateAnimBg="0"/>
      <p:bldP spid="11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5650" y="1049338"/>
            <a:ext cx="7632700" cy="5794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§15.7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光的衍射  惠更斯－菲涅耳原理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355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光的衍射现象及其分类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惠更斯</a:t>
            </a:r>
            <a:r>
              <a:rPr kumimoji="1"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－ </a:t>
            </a:r>
            <a:r>
              <a:rPr kumimoji="1"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菲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涅耳原理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16013" y="4375150"/>
            <a:ext cx="324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菲涅耳衍射积分公式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7963" y="317500"/>
            <a:ext cx="4201791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15.7.1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光的衍射现象及其分类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6250" y="811213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光的衍射现象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49325" y="5634012"/>
            <a:ext cx="7655123" cy="9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R="0" lvl="0" indent="630238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noProof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</a:t>
            </a:r>
            <a:r>
              <a:rPr kumimoji="1" lang="zh-CN" altLang="en-US" sz="2400" b="1" kern="0" noProof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遇到</a:t>
            </a:r>
            <a:r>
              <a:rPr kumimoji="1" lang="zh-CN" altLang="en-US" sz="2400" b="1" kern="0" noProof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障碍物时，它将偏离直线传播路径而进入障碍物背后的区域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现象。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27075" y="1316038"/>
            <a:ext cx="1047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现象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28663" y="5229200"/>
            <a:ext cx="1047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</a:t>
            </a:r>
          </a:p>
        </p:txBody>
      </p:sp>
      <p:pic>
        <p:nvPicPr>
          <p:cNvPr id="25" name="Picture 3" descr="f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357159"/>
            <a:ext cx="1397000" cy="1397000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"/>
          <a:stretch>
            <a:fillRect/>
          </a:stretch>
        </p:blipFill>
        <p:spPr bwMode="auto">
          <a:xfrm>
            <a:off x="5508625" y="1052736"/>
            <a:ext cx="2051050" cy="1728787"/>
          </a:xfrm>
          <a:prstGeom prst="rect">
            <a:avLst/>
          </a:prstGeom>
          <a:solidFill>
            <a:srgbClr val="FF9900"/>
          </a:solidFill>
          <a:ln w="952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5435600" y="2798609"/>
            <a:ext cx="2193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剃须刀边缘衍射</a:t>
            </a:r>
            <a:r>
              <a:rPr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2557215" y="2797021"/>
            <a:ext cx="1582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圆孔衍射</a:t>
            </a: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  <p:pic>
        <p:nvPicPr>
          <p:cNvPr id="29" name="Picture 11" descr="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3379634"/>
            <a:ext cx="2601912" cy="164782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2550865" y="5003646"/>
            <a:ext cx="145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矩孔衍射</a:t>
            </a: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</a:p>
        </p:txBody>
      </p:sp>
      <p:pic>
        <p:nvPicPr>
          <p:cNvPr id="31" name="Picture 13" descr="20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8" b="9113"/>
          <a:stretch>
            <a:fillRect/>
          </a:stretch>
        </p:blipFill>
        <p:spPr bwMode="auto">
          <a:xfrm>
            <a:off x="5649913" y="3285971"/>
            <a:ext cx="1835150" cy="1741488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5608638" y="5063971"/>
            <a:ext cx="1949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lang="zh-CN" altLang="en-US" sz="20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矩形网络衍射</a:t>
            </a:r>
            <a:r>
              <a:rPr lang="zh-CN" altLang="en-US" sz="20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454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utoUpdateAnimBg="0"/>
      <p:bldP spid="10" grpId="0"/>
      <p:bldP spid="11" grpId="0"/>
      <p:bldP spid="27" grpId="0"/>
      <p:bldP spid="28" grpId="0"/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908175" y="1735648"/>
            <a:ext cx="43332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频率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相同； </a:t>
            </a: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存在相互平行的振动分量；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具有恒定的初相位差。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77875" y="1177925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相干光条件</a:t>
            </a:r>
            <a:endParaRPr kumimoji="1" lang="zh-CN" altLang="en-US" sz="2400" b="1" dirty="0">
              <a:solidFill>
                <a:srgbClr val="66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3838" y="512763"/>
            <a:ext cx="316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15.1.2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光波的相干条件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750" y="3414478"/>
            <a:ext cx="12811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说明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55650" y="4037919"/>
            <a:ext cx="58801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第一条是任何波发生干涉的必要条件。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3589" y="4645585"/>
            <a:ext cx="433323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41325" indent="-44132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第二条是对矢量波而言的。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3588" y="5301208"/>
            <a:ext cx="7696843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1325" indent="-44132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第三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条是对光波而言的。光波的波源是原子、分子等微观客体，波列的初相位是随机的。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98500" y="1502569"/>
            <a:ext cx="781900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indent="630238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光束在某方向受到限制，它就在该方向上扩展；限制越厉害，扩展越厉害，光孔的线度与衍射图样的扩展之间存在着反比关系，这一结论称为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衍射反比律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10692" name="Picture 4" descr="C:\Users\John\Desktop\无标题-11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309342"/>
            <a:ext cx="71913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76250" y="811213"/>
            <a:ext cx="20393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衍射反比律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44222" y="5376451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（矩形孔）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11384" y="5376451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（圆孔）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482791" y="5373216"/>
            <a:ext cx="1217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（单缝）</a:t>
            </a:r>
            <a:endParaRPr lang="zh-CN" altLang="en-US" sz="2000" b="1" dirty="0">
              <a:solidFill>
                <a:srgbClr val="00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3" name="Picture 4" descr="C:\Users\John\Desktop\无标题-11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3309342"/>
            <a:ext cx="71913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3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51</a:t>
            </a:fld>
            <a:endParaRPr lang="zh-CN" alt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594671" y="954088"/>
            <a:ext cx="1752600" cy="1371600"/>
            <a:chOff x="2928" y="719"/>
            <a:chExt cx="1104" cy="864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2928" y="1151"/>
              <a:ext cx="1104" cy="0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2928" y="1007"/>
              <a:ext cx="1104" cy="144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928" y="1151"/>
              <a:ext cx="1104" cy="144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928" y="863"/>
              <a:ext cx="1104" cy="288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928" y="1151"/>
              <a:ext cx="1104" cy="288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928" y="719"/>
              <a:ext cx="1104" cy="43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928" y="1151"/>
              <a:ext cx="1104" cy="43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10"/>
            <p:cNvSpPr>
              <a:spLocks noChangeAspect="1" noChangeShapeType="1"/>
            </p:cNvSpPr>
            <p:nvPr/>
          </p:nvSpPr>
          <p:spPr bwMode="auto">
            <a:xfrm>
              <a:off x="3668" y="1150"/>
              <a:ext cx="116" cy="1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Line 11"/>
            <p:cNvSpPr>
              <a:spLocks noChangeAspect="1" noChangeShapeType="1"/>
            </p:cNvSpPr>
            <p:nvPr/>
          </p:nvSpPr>
          <p:spPr bwMode="auto">
            <a:xfrm flipV="1">
              <a:off x="3665" y="1038"/>
              <a:ext cx="116" cy="1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2"/>
            <p:cNvSpPr>
              <a:spLocks noChangeAspect="1" noChangeShapeType="1"/>
            </p:cNvSpPr>
            <p:nvPr/>
          </p:nvSpPr>
          <p:spPr bwMode="auto">
            <a:xfrm>
              <a:off x="3659" y="1245"/>
              <a:ext cx="116" cy="1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3"/>
            <p:cNvSpPr>
              <a:spLocks noChangeAspect="1" noChangeShapeType="1"/>
            </p:cNvSpPr>
            <p:nvPr/>
          </p:nvSpPr>
          <p:spPr bwMode="auto">
            <a:xfrm flipV="1">
              <a:off x="3650" y="932"/>
              <a:ext cx="116" cy="30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Line 14"/>
            <p:cNvSpPr>
              <a:spLocks noChangeAspect="1" noChangeShapeType="1"/>
            </p:cNvSpPr>
            <p:nvPr/>
          </p:nvSpPr>
          <p:spPr bwMode="auto">
            <a:xfrm>
              <a:off x="3650" y="1338"/>
              <a:ext cx="116" cy="30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Line 15"/>
            <p:cNvSpPr>
              <a:spLocks noChangeAspect="1" noChangeShapeType="1"/>
            </p:cNvSpPr>
            <p:nvPr/>
          </p:nvSpPr>
          <p:spPr bwMode="auto">
            <a:xfrm flipV="1">
              <a:off x="3626" y="831"/>
              <a:ext cx="116" cy="4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Line 16"/>
            <p:cNvSpPr>
              <a:spLocks noChangeAspect="1" noChangeShapeType="1"/>
            </p:cNvSpPr>
            <p:nvPr/>
          </p:nvSpPr>
          <p:spPr bwMode="auto">
            <a:xfrm>
              <a:off x="3620" y="1421"/>
              <a:ext cx="116" cy="4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146675" y="4100513"/>
            <a:ext cx="1373188" cy="1373187"/>
            <a:chOff x="3242" y="2701"/>
            <a:chExt cx="865" cy="865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242" y="2702"/>
              <a:ext cx="865" cy="864"/>
              <a:chOff x="3242" y="2702"/>
              <a:chExt cx="865" cy="864"/>
            </a:xfrm>
          </p:grpSpPr>
          <p:sp>
            <p:nvSpPr>
              <p:cNvPr id="27" name="Line 19"/>
              <p:cNvSpPr>
                <a:spLocks noChangeShapeType="1"/>
              </p:cNvSpPr>
              <p:nvPr/>
            </p:nvSpPr>
            <p:spPr bwMode="auto">
              <a:xfrm>
                <a:off x="3242" y="3134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Line 20"/>
              <p:cNvSpPr>
                <a:spLocks noChangeShapeType="1"/>
              </p:cNvSpPr>
              <p:nvPr/>
            </p:nvSpPr>
            <p:spPr bwMode="auto">
              <a:xfrm>
                <a:off x="3242" y="3278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Line 21"/>
              <p:cNvSpPr>
                <a:spLocks noChangeShapeType="1"/>
              </p:cNvSpPr>
              <p:nvPr/>
            </p:nvSpPr>
            <p:spPr bwMode="auto">
              <a:xfrm>
                <a:off x="3242" y="3422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Line 22"/>
              <p:cNvSpPr>
                <a:spLocks noChangeShapeType="1"/>
              </p:cNvSpPr>
              <p:nvPr/>
            </p:nvSpPr>
            <p:spPr bwMode="auto">
              <a:xfrm>
                <a:off x="3242" y="2990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Line 23"/>
              <p:cNvSpPr>
                <a:spLocks noChangeShapeType="1"/>
              </p:cNvSpPr>
              <p:nvPr/>
            </p:nvSpPr>
            <p:spPr bwMode="auto">
              <a:xfrm>
                <a:off x="3242" y="3566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Line 24"/>
              <p:cNvSpPr>
                <a:spLocks noChangeShapeType="1"/>
              </p:cNvSpPr>
              <p:nvPr/>
            </p:nvSpPr>
            <p:spPr bwMode="auto">
              <a:xfrm>
                <a:off x="3242" y="2846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242" y="2702"/>
                <a:ext cx="865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>
              <a:off x="3470" y="3133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>
              <a:off x="3470" y="3277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3470" y="2701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>
              <a:off x="3470" y="3422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3470" y="3566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3470" y="2990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>
              <a:off x="3470" y="2845"/>
              <a:ext cx="136" cy="0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54038" y="4110476"/>
            <a:ext cx="38042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夫琅禾费衍射 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远场衍射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539750" y="1183126"/>
            <a:ext cx="34948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菲涅耳衍射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近场衍射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495300" y="388938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光的衍射分类</a:t>
            </a: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4518471" y="1563688"/>
            <a:ext cx="152400" cy="152400"/>
          </a:xfrm>
          <a:prstGeom prst="ellipse">
            <a:avLst/>
          </a:prstGeom>
          <a:solidFill>
            <a:srgbClr val="FFCC99"/>
          </a:solidFill>
          <a:ln w="9525">
            <a:solidFill>
              <a:srgbClr val="FFCC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8252271" y="525463"/>
            <a:ext cx="0" cy="2319337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623681"/>
              </p:ext>
            </p:extLst>
          </p:nvPr>
        </p:nvGraphicFramePr>
        <p:xfrm>
          <a:off x="4427984" y="1189038"/>
          <a:ext cx="29368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047" name="公式" r:id="rId3" imgW="291960" imgH="317160" progId="Equation.3">
                  <p:embed/>
                </p:oleObj>
              </mc:Choice>
              <mc:Fallback>
                <p:oleObj name="公式" r:id="rId3" imgW="2919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189038"/>
                        <a:ext cx="29368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8180834" y="763588"/>
            <a:ext cx="427037" cy="1503362"/>
            <a:chOff x="5187" y="486"/>
            <a:chExt cx="269" cy="947"/>
          </a:xfrm>
        </p:grpSpPr>
        <p:graphicFrame>
          <p:nvGraphicFramePr>
            <p:cNvPr id="43" name="Object 42"/>
            <p:cNvGraphicFramePr>
              <a:graphicFrameLocks noChangeAspect="1"/>
            </p:cNvGraphicFramePr>
            <p:nvPr/>
          </p:nvGraphicFramePr>
          <p:xfrm>
            <a:off x="5280" y="486"/>
            <a:ext cx="1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4048" name="公式" r:id="rId5" imgW="279360" imgH="291960" progId="Equation.3">
                    <p:embed/>
                  </p:oleObj>
                </mc:Choice>
                <mc:Fallback>
                  <p:oleObj name="公式" r:id="rId5" imgW="2793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486"/>
                          <a:ext cx="17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/>
            <p:cNvGraphicFramePr>
              <a:graphicFrameLocks noChangeAspect="1"/>
            </p:cNvGraphicFramePr>
            <p:nvPr/>
          </p:nvGraphicFramePr>
          <p:xfrm>
            <a:off x="5254" y="1162"/>
            <a:ext cx="20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4049" name="公式" r:id="rId7" imgW="317160" imgH="431640" progId="Equation.3">
                    <p:embed/>
                  </p:oleObj>
                </mc:Choice>
                <mc:Fallback>
                  <p:oleObj name="公式" r:id="rId7" imgW="31716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4" y="1162"/>
                          <a:ext cx="200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5187" y="618"/>
              <a:ext cx="96" cy="96"/>
            </a:xfrm>
            <a:prstGeom prst="ellipse">
              <a:avLst/>
            </a:prstGeom>
            <a:solidFill>
              <a:srgbClr val="66FFFF"/>
            </a:solidFill>
            <a:ln w="9525">
              <a:solidFill>
                <a:srgbClr val="66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5187" y="1117"/>
              <a:ext cx="96" cy="96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FFCC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347271" y="504825"/>
            <a:ext cx="384175" cy="2201863"/>
            <a:chOff x="4032" y="436"/>
            <a:chExt cx="242" cy="1387"/>
          </a:xfrm>
        </p:grpSpPr>
        <p:sp>
          <p:nvSpPr>
            <p:cNvPr id="49" name="Line 48"/>
            <p:cNvSpPr>
              <a:spLocks noChangeShapeType="1"/>
            </p:cNvSpPr>
            <p:nvPr/>
          </p:nvSpPr>
          <p:spPr bwMode="auto">
            <a:xfrm>
              <a:off x="4032" y="1439"/>
              <a:ext cx="0" cy="38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4032" y="479"/>
              <a:ext cx="0" cy="38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51" name="Object 50"/>
            <p:cNvGraphicFramePr>
              <a:graphicFrameLocks noChangeAspect="1"/>
            </p:cNvGraphicFramePr>
            <p:nvPr/>
          </p:nvGraphicFramePr>
          <p:xfrm>
            <a:off x="4113" y="436"/>
            <a:ext cx="161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4050" name="公式" r:id="rId9" imgW="253800" imgH="317160" progId="Equation.3">
                    <p:embed/>
                  </p:oleObj>
                </mc:Choice>
                <mc:Fallback>
                  <p:oleObj name="公式" r:id="rId9" imgW="253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3" y="436"/>
                          <a:ext cx="161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6519863" y="3602038"/>
            <a:ext cx="323850" cy="2252662"/>
            <a:chOff x="4107" y="2387"/>
            <a:chExt cx="204" cy="1419"/>
          </a:xfrm>
        </p:grpSpPr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4107" y="2462"/>
              <a:ext cx="0" cy="38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4107" y="3422"/>
              <a:ext cx="0" cy="384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55" name="Object 54"/>
            <p:cNvGraphicFramePr>
              <a:graphicFrameLocks noChangeAspect="1"/>
            </p:cNvGraphicFramePr>
            <p:nvPr/>
          </p:nvGraphicFramePr>
          <p:xfrm>
            <a:off x="4150" y="2387"/>
            <a:ext cx="161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4051" name="公式" r:id="rId11" imgW="253800" imgH="317160" progId="Equation.3">
                    <p:embed/>
                  </p:oleObj>
                </mc:Choice>
                <mc:Fallback>
                  <p:oleObj name="公式" r:id="rId11" imgW="2538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2387"/>
                          <a:ext cx="161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846138" y="2040376"/>
            <a:ext cx="3240087" cy="124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44513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光源</a:t>
            </a:r>
            <a:r>
              <a:rPr kumimoji="1" lang="en-US" altLang="zh-CN" sz="2000" b="1" i="1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观察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屏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kumimoji="1"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或二者之一</a:t>
            </a:r>
            <a:r>
              <a:rPr kumimoji="1"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到衍射屏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的距离为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有限远时的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57" name="Text Box 56"/>
          <p:cNvSpPr txBox="1">
            <a:spLocks noChangeArrowheads="1"/>
          </p:cNvSpPr>
          <p:nvPr/>
        </p:nvSpPr>
        <p:spPr bwMode="auto">
          <a:xfrm>
            <a:off x="876300" y="4869301"/>
            <a:ext cx="3335338" cy="86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44513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光源</a:t>
            </a:r>
            <a:r>
              <a:rPr kumimoji="1" lang="en-US" altLang="zh-CN" sz="2000" b="1" i="1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观察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屏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到衍射屏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的距离均为无穷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远时的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827473"/>
              </p:ext>
            </p:extLst>
          </p:nvPr>
        </p:nvGraphicFramePr>
        <p:xfrm>
          <a:off x="7903021" y="2484438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052" name="公式" r:id="rId13" imgW="279360" imgH="291960" progId="Equation.3">
                  <p:embed/>
                </p:oleObj>
              </mc:Choice>
              <mc:Fallback>
                <p:oleObj name="公式" r:id="rId13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3021" y="2484438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526534" y="2852936"/>
            <a:ext cx="1757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kumimoji="1" lang="zh-CN" altLang="en-US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菲涅耳衍射 </a:t>
            </a:r>
            <a:r>
              <a:rPr kumimoji="1"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364163" y="5922963"/>
            <a:ext cx="2012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 </a:t>
            </a:r>
            <a:r>
              <a:rPr kumimoji="1" lang="zh-CN" altLang="en-US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夫琅禾费衍射 </a:t>
            </a:r>
            <a:r>
              <a:rPr kumimoji="1" lang="en-US" altLang="zh-CN" sz="20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7043738" y="4003675"/>
            <a:ext cx="688975" cy="2809875"/>
            <a:chOff x="4437" y="2640"/>
            <a:chExt cx="434" cy="1770"/>
          </a:xfrm>
        </p:grpSpPr>
        <p:grpSp>
          <p:nvGrpSpPr>
            <p:cNvPr id="62" name="Group 61"/>
            <p:cNvGrpSpPr>
              <a:grpSpLocks/>
            </p:cNvGrpSpPr>
            <p:nvPr/>
          </p:nvGrpSpPr>
          <p:grpSpPr bwMode="auto">
            <a:xfrm>
              <a:off x="4437" y="2640"/>
              <a:ext cx="288" cy="1770"/>
              <a:chOff x="4437" y="2640"/>
              <a:chExt cx="288" cy="1770"/>
            </a:xfrm>
          </p:grpSpPr>
          <p:sp>
            <p:nvSpPr>
              <p:cNvPr id="68" name="Line 62"/>
              <p:cNvSpPr>
                <a:spLocks noChangeShapeType="1"/>
              </p:cNvSpPr>
              <p:nvPr/>
            </p:nvSpPr>
            <p:spPr bwMode="auto">
              <a:xfrm rot="3188387" flipV="1">
                <a:off x="3981" y="3096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Line 63"/>
              <p:cNvSpPr>
                <a:spLocks noChangeShapeType="1"/>
              </p:cNvSpPr>
              <p:nvPr/>
            </p:nvSpPr>
            <p:spPr bwMode="auto">
              <a:xfrm rot="3188387" flipV="1">
                <a:off x="3981" y="3237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Line 64"/>
              <p:cNvSpPr>
                <a:spLocks noChangeShapeType="1"/>
              </p:cNvSpPr>
              <p:nvPr/>
            </p:nvSpPr>
            <p:spPr bwMode="auto">
              <a:xfrm rot="3188387" flipV="1">
                <a:off x="3981" y="3377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Line 65"/>
              <p:cNvSpPr>
                <a:spLocks noChangeShapeType="1"/>
              </p:cNvSpPr>
              <p:nvPr/>
            </p:nvSpPr>
            <p:spPr bwMode="auto">
              <a:xfrm rot="3188387" flipV="1">
                <a:off x="3981" y="3526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Line 66"/>
              <p:cNvSpPr>
                <a:spLocks noChangeShapeType="1"/>
              </p:cNvSpPr>
              <p:nvPr/>
            </p:nvSpPr>
            <p:spPr bwMode="auto">
              <a:xfrm rot="3188387" flipV="1">
                <a:off x="3981" y="3666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3" name="Line 67"/>
            <p:cNvSpPr>
              <a:spLocks noChangeShapeType="1"/>
            </p:cNvSpPr>
            <p:nvPr/>
          </p:nvSpPr>
          <p:spPr bwMode="auto">
            <a:xfrm rot="21300000">
              <a:off x="4780" y="3399"/>
              <a:ext cx="91" cy="9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Line 68"/>
            <p:cNvSpPr>
              <a:spLocks noChangeShapeType="1"/>
            </p:cNvSpPr>
            <p:nvPr/>
          </p:nvSpPr>
          <p:spPr bwMode="auto">
            <a:xfrm rot="21300000">
              <a:off x="4713" y="3482"/>
              <a:ext cx="91" cy="9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Line 69"/>
            <p:cNvSpPr>
              <a:spLocks noChangeShapeType="1"/>
            </p:cNvSpPr>
            <p:nvPr/>
          </p:nvSpPr>
          <p:spPr bwMode="auto">
            <a:xfrm rot="21300000">
              <a:off x="4564" y="3648"/>
              <a:ext cx="91" cy="9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Line 70"/>
            <p:cNvSpPr>
              <a:spLocks noChangeShapeType="1"/>
            </p:cNvSpPr>
            <p:nvPr/>
          </p:nvSpPr>
          <p:spPr bwMode="auto">
            <a:xfrm rot="21300000">
              <a:off x="4489" y="3727"/>
              <a:ext cx="91" cy="9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Line 71"/>
            <p:cNvSpPr>
              <a:spLocks noChangeShapeType="1"/>
            </p:cNvSpPr>
            <p:nvPr/>
          </p:nvSpPr>
          <p:spPr bwMode="auto">
            <a:xfrm rot="21300000">
              <a:off x="4643" y="3563"/>
              <a:ext cx="91" cy="9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6519863" y="3873500"/>
            <a:ext cx="1914525" cy="1371600"/>
            <a:chOff x="4107" y="2558"/>
            <a:chExt cx="1206" cy="864"/>
          </a:xfrm>
        </p:grpSpPr>
        <p:grpSp>
          <p:nvGrpSpPr>
            <p:cNvPr id="74" name="Group 73"/>
            <p:cNvGrpSpPr>
              <a:grpSpLocks/>
            </p:cNvGrpSpPr>
            <p:nvPr/>
          </p:nvGrpSpPr>
          <p:grpSpPr bwMode="auto">
            <a:xfrm>
              <a:off x="4107" y="2558"/>
              <a:ext cx="1206" cy="864"/>
              <a:chOff x="4107" y="2558"/>
              <a:chExt cx="1206" cy="864"/>
            </a:xfrm>
          </p:grpSpPr>
          <p:sp>
            <p:nvSpPr>
              <p:cNvPr id="80" name="Line 74"/>
              <p:cNvSpPr>
                <a:spLocks noChangeShapeType="1"/>
              </p:cNvSpPr>
              <p:nvPr/>
            </p:nvSpPr>
            <p:spPr bwMode="auto">
              <a:xfrm flipV="1">
                <a:off x="4107" y="2558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" name="Line 75"/>
              <p:cNvSpPr>
                <a:spLocks noChangeShapeType="1"/>
              </p:cNvSpPr>
              <p:nvPr/>
            </p:nvSpPr>
            <p:spPr bwMode="auto">
              <a:xfrm flipV="1">
                <a:off x="4107" y="2702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" name="Line 76"/>
              <p:cNvSpPr>
                <a:spLocks noChangeShapeType="1"/>
              </p:cNvSpPr>
              <p:nvPr/>
            </p:nvSpPr>
            <p:spPr bwMode="auto">
              <a:xfrm flipV="1">
                <a:off x="4107" y="284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3" name="Line 77"/>
              <p:cNvSpPr>
                <a:spLocks noChangeShapeType="1"/>
              </p:cNvSpPr>
              <p:nvPr/>
            </p:nvSpPr>
            <p:spPr bwMode="auto">
              <a:xfrm flipV="1">
                <a:off x="4113" y="299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Line 78"/>
              <p:cNvSpPr>
                <a:spLocks noChangeShapeType="1"/>
              </p:cNvSpPr>
              <p:nvPr/>
            </p:nvSpPr>
            <p:spPr bwMode="auto">
              <a:xfrm flipV="1">
                <a:off x="4113" y="3134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5" name="Line 79"/>
            <p:cNvSpPr>
              <a:spLocks noChangeAspect="1" noChangeShapeType="1"/>
            </p:cNvSpPr>
            <p:nvPr/>
          </p:nvSpPr>
          <p:spPr bwMode="auto">
            <a:xfrm rot="60000" flipV="1">
              <a:off x="5141" y="3140"/>
              <a:ext cx="143" cy="36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Line 80"/>
            <p:cNvSpPr>
              <a:spLocks noChangeAspect="1" noChangeShapeType="1"/>
            </p:cNvSpPr>
            <p:nvPr/>
          </p:nvSpPr>
          <p:spPr bwMode="auto">
            <a:xfrm rot="60000" flipV="1">
              <a:off x="5114" y="3003"/>
              <a:ext cx="143" cy="36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Line 81"/>
            <p:cNvSpPr>
              <a:spLocks noChangeAspect="1" noChangeShapeType="1"/>
            </p:cNvSpPr>
            <p:nvPr/>
          </p:nvSpPr>
          <p:spPr bwMode="auto">
            <a:xfrm rot="60000" flipV="1">
              <a:off x="5033" y="2589"/>
              <a:ext cx="143" cy="36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Line 82"/>
            <p:cNvSpPr>
              <a:spLocks noChangeAspect="1" noChangeShapeType="1"/>
            </p:cNvSpPr>
            <p:nvPr/>
          </p:nvSpPr>
          <p:spPr bwMode="auto">
            <a:xfrm rot="60000" flipV="1">
              <a:off x="5088" y="2859"/>
              <a:ext cx="143" cy="36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Line 83"/>
            <p:cNvSpPr>
              <a:spLocks noChangeAspect="1" noChangeShapeType="1"/>
            </p:cNvSpPr>
            <p:nvPr/>
          </p:nvSpPr>
          <p:spPr bwMode="auto">
            <a:xfrm rot="60000" flipV="1">
              <a:off x="5057" y="2725"/>
              <a:ext cx="143" cy="36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6343650" y="3513138"/>
            <a:ext cx="1905000" cy="1382712"/>
            <a:chOff x="3996" y="2331"/>
            <a:chExt cx="1200" cy="871"/>
          </a:xfrm>
        </p:grpSpPr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3996" y="2331"/>
              <a:ext cx="1200" cy="871"/>
              <a:chOff x="3996" y="2331"/>
              <a:chExt cx="1200" cy="871"/>
            </a:xfrm>
          </p:grpSpPr>
          <p:sp>
            <p:nvSpPr>
              <p:cNvPr id="92" name="Line 86"/>
              <p:cNvSpPr>
                <a:spLocks noChangeShapeType="1"/>
              </p:cNvSpPr>
              <p:nvPr/>
            </p:nvSpPr>
            <p:spPr bwMode="auto">
              <a:xfrm rot="20201819" flipV="1">
                <a:off x="3996" y="2331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Line 87"/>
              <p:cNvSpPr>
                <a:spLocks noChangeShapeType="1"/>
              </p:cNvSpPr>
              <p:nvPr/>
            </p:nvSpPr>
            <p:spPr bwMode="auto">
              <a:xfrm rot="20201819" flipV="1">
                <a:off x="3996" y="2477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Line 88"/>
              <p:cNvSpPr>
                <a:spLocks noChangeShapeType="1"/>
              </p:cNvSpPr>
              <p:nvPr/>
            </p:nvSpPr>
            <p:spPr bwMode="auto">
              <a:xfrm rot="20201819" flipV="1">
                <a:off x="3996" y="2623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Line 89"/>
              <p:cNvSpPr>
                <a:spLocks noChangeShapeType="1"/>
              </p:cNvSpPr>
              <p:nvPr/>
            </p:nvSpPr>
            <p:spPr bwMode="auto">
              <a:xfrm rot="20201819" flipV="1">
                <a:off x="3996" y="2769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Line 90"/>
              <p:cNvSpPr>
                <a:spLocks noChangeShapeType="1"/>
              </p:cNvSpPr>
              <p:nvPr/>
            </p:nvSpPr>
            <p:spPr bwMode="auto">
              <a:xfrm rot="20201819" flipV="1">
                <a:off x="3996" y="2914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7" name="Line 91"/>
            <p:cNvSpPr>
              <a:spLocks noChangeShapeType="1"/>
            </p:cNvSpPr>
            <p:nvPr/>
          </p:nvSpPr>
          <p:spPr bwMode="auto">
            <a:xfrm rot="20940000" flipV="1">
              <a:off x="4570" y="2436"/>
              <a:ext cx="91" cy="4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Line 92"/>
            <p:cNvSpPr>
              <a:spLocks noChangeShapeType="1"/>
            </p:cNvSpPr>
            <p:nvPr/>
          </p:nvSpPr>
          <p:spPr bwMode="auto">
            <a:xfrm rot="20940000" flipV="1">
              <a:off x="4649" y="2523"/>
              <a:ext cx="91" cy="4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Line 93"/>
            <p:cNvSpPr>
              <a:spLocks noChangeShapeType="1"/>
            </p:cNvSpPr>
            <p:nvPr/>
          </p:nvSpPr>
          <p:spPr bwMode="auto">
            <a:xfrm rot="20940000" flipV="1">
              <a:off x="4725" y="2611"/>
              <a:ext cx="91" cy="4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Line 94"/>
            <p:cNvSpPr>
              <a:spLocks noChangeShapeType="1"/>
            </p:cNvSpPr>
            <p:nvPr/>
          </p:nvSpPr>
          <p:spPr bwMode="auto">
            <a:xfrm rot="20940000" flipV="1">
              <a:off x="4812" y="2695"/>
              <a:ext cx="91" cy="4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Line 95"/>
            <p:cNvSpPr>
              <a:spLocks noChangeShapeType="1"/>
            </p:cNvSpPr>
            <p:nvPr/>
          </p:nvSpPr>
          <p:spPr bwMode="auto">
            <a:xfrm rot="20940000" flipV="1">
              <a:off x="4882" y="2786"/>
              <a:ext cx="91" cy="4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6366321" y="1173163"/>
            <a:ext cx="1962150" cy="914400"/>
            <a:chOff x="4044" y="857"/>
            <a:chExt cx="1236" cy="576"/>
          </a:xfrm>
        </p:grpSpPr>
        <p:sp>
          <p:nvSpPr>
            <p:cNvPr id="98" name="Line 97"/>
            <p:cNvSpPr>
              <a:spLocks noChangeAspect="1" noChangeShapeType="1"/>
            </p:cNvSpPr>
            <p:nvPr/>
          </p:nvSpPr>
          <p:spPr bwMode="auto">
            <a:xfrm>
              <a:off x="4044" y="1147"/>
              <a:ext cx="1236" cy="137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9" name="Line 98"/>
            <p:cNvSpPr>
              <a:spLocks noChangeAspect="1" noChangeShapeType="1"/>
            </p:cNvSpPr>
            <p:nvPr/>
          </p:nvSpPr>
          <p:spPr bwMode="auto">
            <a:xfrm>
              <a:off x="4044" y="857"/>
              <a:ext cx="1211" cy="419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Line 99"/>
            <p:cNvSpPr>
              <a:spLocks noChangeAspect="1" noChangeShapeType="1"/>
            </p:cNvSpPr>
            <p:nvPr/>
          </p:nvSpPr>
          <p:spPr bwMode="auto">
            <a:xfrm>
              <a:off x="4044" y="1001"/>
              <a:ext cx="1152" cy="265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>
              <a:off x="4044" y="1289"/>
              <a:ext cx="1200" cy="0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Line 101"/>
            <p:cNvSpPr>
              <a:spLocks noChangeShapeType="1"/>
            </p:cNvSpPr>
            <p:nvPr/>
          </p:nvSpPr>
          <p:spPr bwMode="auto">
            <a:xfrm flipV="1">
              <a:off x="4044" y="1289"/>
              <a:ext cx="1200" cy="144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Line 102"/>
            <p:cNvSpPr>
              <a:spLocks noChangeAspect="1" noChangeShapeType="1"/>
            </p:cNvSpPr>
            <p:nvPr/>
          </p:nvSpPr>
          <p:spPr bwMode="auto">
            <a:xfrm>
              <a:off x="4737" y="1222"/>
              <a:ext cx="122" cy="13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Line 103"/>
            <p:cNvSpPr>
              <a:spLocks noChangeAspect="1" noChangeShapeType="1"/>
            </p:cNvSpPr>
            <p:nvPr/>
          </p:nvSpPr>
          <p:spPr bwMode="auto">
            <a:xfrm>
              <a:off x="4752" y="1102"/>
              <a:ext cx="125" cy="43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5" name="Line 104"/>
            <p:cNvSpPr>
              <a:spLocks noChangeAspect="1" noChangeShapeType="1"/>
            </p:cNvSpPr>
            <p:nvPr/>
          </p:nvSpPr>
          <p:spPr bwMode="auto">
            <a:xfrm>
              <a:off x="4748" y="1162"/>
              <a:ext cx="118" cy="27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6" name="Line 105"/>
            <p:cNvSpPr>
              <a:spLocks noChangeAspect="1" noChangeShapeType="1"/>
            </p:cNvSpPr>
            <p:nvPr/>
          </p:nvSpPr>
          <p:spPr bwMode="auto">
            <a:xfrm rot="360000" flipV="1">
              <a:off x="4730" y="1280"/>
              <a:ext cx="116" cy="14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7" name="Line 106"/>
            <p:cNvSpPr>
              <a:spLocks noChangeAspect="1" noChangeShapeType="1"/>
            </p:cNvSpPr>
            <p:nvPr/>
          </p:nvSpPr>
          <p:spPr bwMode="auto">
            <a:xfrm flipV="1">
              <a:off x="4739" y="1335"/>
              <a:ext cx="116" cy="14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6347271" y="1030288"/>
            <a:ext cx="1905000" cy="1066800"/>
            <a:chOff x="4032" y="767"/>
            <a:chExt cx="1200" cy="672"/>
          </a:xfrm>
        </p:grpSpPr>
        <p:sp>
          <p:nvSpPr>
            <p:cNvPr id="109" name="Line 108"/>
            <p:cNvSpPr>
              <a:spLocks noChangeShapeType="1"/>
            </p:cNvSpPr>
            <p:nvPr/>
          </p:nvSpPr>
          <p:spPr bwMode="auto">
            <a:xfrm flipV="1">
              <a:off x="4032" y="767"/>
              <a:ext cx="1200" cy="672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109"/>
            <p:cNvSpPr>
              <a:spLocks noChangeShapeType="1"/>
            </p:cNvSpPr>
            <p:nvPr/>
          </p:nvSpPr>
          <p:spPr bwMode="auto">
            <a:xfrm flipV="1">
              <a:off x="4032" y="767"/>
              <a:ext cx="1200" cy="528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 flipV="1">
              <a:off x="4032" y="767"/>
              <a:ext cx="1200" cy="384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 flipV="1">
              <a:off x="4032" y="767"/>
              <a:ext cx="1200" cy="240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 flipV="1">
              <a:off x="4032" y="767"/>
              <a:ext cx="1200" cy="96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Line 113"/>
            <p:cNvSpPr>
              <a:spLocks noChangeAspect="1" noChangeShapeType="1"/>
            </p:cNvSpPr>
            <p:nvPr/>
          </p:nvSpPr>
          <p:spPr bwMode="auto">
            <a:xfrm rot="240000" flipV="1">
              <a:off x="4688" y="944"/>
              <a:ext cx="120" cy="67"/>
            </a:xfrm>
            <a:prstGeom prst="line">
              <a:avLst/>
            </a:prstGeom>
            <a:noFill/>
            <a:ln w="19050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Line 114"/>
            <p:cNvSpPr>
              <a:spLocks noChangeAspect="1" noChangeShapeType="1"/>
            </p:cNvSpPr>
            <p:nvPr/>
          </p:nvSpPr>
          <p:spPr bwMode="auto">
            <a:xfrm rot="21360000" flipV="1">
              <a:off x="4710" y="1002"/>
              <a:ext cx="120" cy="53"/>
            </a:xfrm>
            <a:prstGeom prst="line">
              <a:avLst/>
            </a:prstGeom>
            <a:noFill/>
            <a:ln w="19050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Line 115"/>
            <p:cNvSpPr>
              <a:spLocks noChangeAspect="1" noChangeShapeType="1"/>
            </p:cNvSpPr>
            <p:nvPr/>
          </p:nvSpPr>
          <p:spPr bwMode="auto">
            <a:xfrm flipV="1">
              <a:off x="4673" y="905"/>
              <a:ext cx="120" cy="39"/>
            </a:xfrm>
            <a:prstGeom prst="line">
              <a:avLst/>
            </a:prstGeom>
            <a:noFill/>
            <a:ln w="19050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Line 116"/>
            <p:cNvSpPr>
              <a:spLocks noChangeAspect="1" noChangeShapeType="1"/>
            </p:cNvSpPr>
            <p:nvPr/>
          </p:nvSpPr>
          <p:spPr bwMode="auto">
            <a:xfrm flipV="1">
              <a:off x="4658" y="854"/>
              <a:ext cx="120" cy="24"/>
            </a:xfrm>
            <a:prstGeom prst="line">
              <a:avLst/>
            </a:prstGeom>
            <a:noFill/>
            <a:ln w="19050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Line 117"/>
            <p:cNvSpPr>
              <a:spLocks noChangeAspect="1" noChangeShapeType="1"/>
            </p:cNvSpPr>
            <p:nvPr/>
          </p:nvSpPr>
          <p:spPr bwMode="auto">
            <a:xfrm flipV="1">
              <a:off x="4649" y="802"/>
              <a:ext cx="120" cy="10"/>
            </a:xfrm>
            <a:prstGeom prst="line">
              <a:avLst/>
            </a:prstGeom>
            <a:noFill/>
            <a:ln w="19050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  <p:bldP spid="37" grpId="0" autoUpdateAnimBg="0"/>
      <p:bldP spid="38" grpId="0" autoUpdateAnimBg="0"/>
      <p:bldP spid="39" grpId="0" animBg="1"/>
      <p:bldP spid="40" grpId="0" animBg="1"/>
      <p:bldP spid="56" grpId="0"/>
      <p:bldP spid="57" grpId="0"/>
      <p:bldP spid="59" grpId="0"/>
      <p:bldP spid="6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7963" y="476250"/>
            <a:ext cx="496728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15.7.2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惠更斯－菲涅耳原理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33425" y="3589338"/>
            <a:ext cx="758299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69875" lvl="0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波前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的每一点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都可以看成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是次级波源，它们发射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球面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子波（次波）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7075" y="4857750"/>
            <a:ext cx="72346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空间某点的光振动是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所有次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波在该点的相干叠加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044825" y="1428750"/>
            <a:ext cx="1306513" cy="1657350"/>
          </a:xfrm>
          <a:custGeom>
            <a:avLst/>
            <a:gdLst>
              <a:gd name="T0" fmla="*/ 0 w 1312"/>
              <a:gd name="T1" fmla="*/ 100 h 1393"/>
              <a:gd name="T2" fmla="*/ 72 w 1312"/>
              <a:gd name="T3" fmla="*/ 73 h 1393"/>
              <a:gd name="T4" fmla="*/ 141 w 1312"/>
              <a:gd name="T5" fmla="*/ 52 h 1393"/>
              <a:gd name="T6" fmla="*/ 216 w 1312"/>
              <a:gd name="T7" fmla="*/ 40 h 1393"/>
              <a:gd name="T8" fmla="*/ 327 w 1312"/>
              <a:gd name="T9" fmla="*/ 19 h 1393"/>
              <a:gd name="T10" fmla="*/ 465 w 1312"/>
              <a:gd name="T11" fmla="*/ 1 h 1393"/>
              <a:gd name="T12" fmla="*/ 630 w 1312"/>
              <a:gd name="T13" fmla="*/ 13 h 1393"/>
              <a:gd name="T14" fmla="*/ 681 w 1312"/>
              <a:gd name="T15" fmla="*/ 19 h 1393"/>
              <a:gd name="T16" fmla="*/ 798 w 1312"/>
              <a:gd name="T17" fmla="*/ 40 h 1393"/>
              <a:gd name="T18" fmla="*/ 939 w 1312"/>
              <a:gd name="T19" fmla="*/ 79 h 1393"/>
              <a:gd name="T20" fmla="*/ 1005 w 1312"/>
              <a:gd name="T21" fmla="*/ 106 h 1393"/>
              <a:gd name="T22" fmla="*/ 1059 w 1312"/>
              <a:gd name="T23" fmla="*/ 181 h 1393"/>
              <a:gd name="T24" fmla="*/ 1110 w 1312"/>
              <a:gd name="T25" fmla="*/ 235 h 1393"/>
              <a:gd name="T26" fmla="*/ 1146 w 1312"/>
              <a:gd name="T27" fmla="*/ 304 h 1393"/>
              <a:gd name="T28" fmla="*/ 1215 w 1312"/>
              <a:gd name="T29" fmla="*/ 481 h 1393"/>
              <a:gd name="T30" fmla="*/ 1257 w 1312"/>
              <a:gd name="T31" fmla="*/ 595 h 1393"/>
              <a:gd name="T32" fmla="*/ 1305 w 1312"/>
              <a:gd name="T33" fmla="*/ 991 h 1393"/>
              <a:gd name="T34" fmla="*/ 1299 w 1312"/>
              <a:gd name="T35" fmla="*/ 820 h 1393"/>
              <a:gd name="T36" fmla="*/ 1311 w 1312"/>
              <a:gd name="T37" fmla="*/ 970 h 1393"/>
              <a:gd name="T38" fmla="*/ 1305 w 1312"/>
              <a:gd name="T39" fmla="*/ 997 h 1393"/>
              <a:gd name="T40" fmla="*/ 1311 w 1312"/>
              <a:gd name="T41" fmla="*/ 1393 h 1393"/>
              <a:gd name="T42" fmla="*/ 1164 w 1312"/>
              <a:gd name="T43" fmla="*/ 1357 h 1393"/>
              <a:gd name="T44" fmla="*/ 1047 w 1312"/>
              <a:gd name="T45" fmla="*/ 1342 h 1393"/>
              <a:gd name="T46" fmla="*/ 945 w 1312"/>
              <a:gd name="T47" fmla="*/ 1327 h 1393"/>
              <a:gd name="T48" fmla="*/ 843 w 1312"/>
              <a:gd name="T49" fmla="*/ 1321 h 1393"/>
              <a:gd name="T50" fmla="*/ 696 w 1312"/>
              <a:gd name="T51" fmla="*/ 1333 h 1393"/>
              <a:gd name="T52" fmla="*/ 543 w 1312"/>
              <a:gd name="T53" fmla="*/ 1345 h 1393"/>
              <a:gd name="T54" fmla="*/ 435 w 1312"/>
              <a:gd name="T55" fmla="*/ 1375 h 1393"/>
              <a:gd name="T56" fmla="*/ 381 w 1312"/>
              <a:gd name="T57" fmla="*/ 1387 h 1393"/>
              <a:gd name="T58" fmla="*/ 390 w 1312"/>
              <a:gd name="T59" fmla="*/ 1312 h 1393"/>
              <a:gd name="T60" fmla="*/ 378 w 1312"/>
              <a:gd name="T61" fmla="*/ 1150 h 1393"/>
              <a:gd name="T62" fmla="*/ 375 w 1312"/>
              <a:gd name="T63" fmla="*/ 1045 h 1393"/>
              <a:gd name="T64" fmla="*/ 354 w 1312"/>
              <a:gd name="T65" fmla="*/ 934 h 1393"/>
              <a:gd name="T66" fmla="*/ 327 w 1312"/>
              <a:gd name="T67" fmla="*/ 760 h 1393"/>
              <a:gd name="T68" fmla="*/ 306 w 1312"/>
              <a:gd name="T69" fmla="*/ 685 h 1393"/>
              <a:gd name="T70" fmla="*/ 240 w 1312"/>
              <a:gd name="T71" fmla="*/ 496 h 1393"/>
              <a:gd name="T72" fmla="*/ 189 w 1312"/>
              <a:gd name="T73" fmla="*/ 382 h 1393"/>
              <a:gd name="T74" fmla="*/ 129 w 1312"/>
              <a:gd name="T75" fmla="*/ 271 h 1393"/>
              <a:gd name="T76" fmla="*/ 57 w 1312"/>
              <a:gd name="T77" fmla="*/ 163 h 1393"/>
              <a:gd name="T78" fmla="*/ 0 w 1312"/>
              <a:gd name="T79" fmla="*/ 100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12" h="1393">
                <a:moveTo>
                  <a:pt x="0" y="100"/>
                </a:moveTo>
                <a:cubicBezTo>
                  <a:pt x="2" y="100"/>
                  <a:pt x="64" y="77"/>
                  <a:pt x="72" y="73"/>
                </a:cubicBezTo>
                <a:cubicBezTo>
                  <a:pt x="85" y="67"/>
                  <a:pt x="127" y="57"/>
                  <a:pt x="141" y="52"/>
                </a:cubicBezTo>
                <a:cubicBezTo>
                  <a:pt x="219" y="28"/>
                  <a:pt x="143" y="47"/>
                  <a:pt x="216" y="40"/>
                </a:cubicBezTo>
                <a:cubicBezTo>
                  <a:pt x="255" y="30"/>
                  <a:pt x="287" y="26"/>
                  <a:pt x="327" y="19"/>
                </a:cubicBezTo>
                <a:cubicBezTo>
                  <a:pt x="347" y="16"/>
                  <a:pt x="465" y="1"/>
                  <a:pt x="465" y="1"/>
                </a:cubicBezTo>
                <a:cubicBezTo>
                  <a:pt x="515" y="0"/>
                  <a:pt x="594" y="10"/>
                  <a:pt x="630" y="13"/>
                </a:cubicBezTo>
                <a:cubicBezTo>
                  <a:pt x="666" y="16"/>
                  <a:pt x="653" y="15"/>
                  <a:pt x="681" y="19"/>
                </a:cubicBezTo>
                <a:cubicBezTo>
                  <a:pt x="719" y="21"/>
                  <a:pt x="761" y="34"/>
                  <a:pt x="798" y="40"/>
                </a:cubicBezTo>
                <a:cubicBezTo>
                  <a:pt x="850" y="48"/>
                  <a:pt x="889" y="62"/>
                  <a:pt x="939" y="79"/>
                </a:cubicBezTo>
                <a:cubicBezTo>
                  <a:pt x="957" y="85"/>
                  <a:pt x="1005" y="106"/>
                  <a:pt x="1005" y="106"/>
                </a:cubicBezTo>
                <a:cubicBezTo>
                  <a:pt x="1025" y="136"/>
                  <a:pt x="1044" y="154"/>
                  <a:pt x="1059" y="181"/>
                </a:cubicBezTo>
                <a:cubicBezTo>
                  <a:pt x="1087" y="223"/>
                  <a:pt x="1080" y="215"/>
                  <a:pt x="1110" y="235"/>
                </a:cubicBezTo>
                <a:cubicBezTo>
                  <a:pt x="1125" y="279"/>
                  <a:pt x="1119" y="277"/>
                  <a:pt x="1146" y="304"/>
                </a:cubicBezTo>
                <a:cubicBezTo>
                  <a:pt x="1194" y="412"/>
                  <a:pt x="1190" y="405"/>
                  <a:pt x="1215" y="481"/>
                </a:cubicBezTo>
                <a:cubicBezTo>
                  <a:pt x="1225" y="511"/>
                  <a:pt x="1250" y="564"/>
                  <a:pt x="1257" y="595"/>
                </a:cubicBezTo>
                <a:cubicBezTo>
                  <a:pt x="1287" y="724"/>
                  <a:pt x="1305" y="858"/>
                  <a:pt x="1305" y="991"/>
                </a:cubicBezTo>
                <a:cubicBezTo>
                  <a:pt x="1305" y="983"/>
                  <a:pt x="1293" y="826"/>
                  <a:pt x="1299" y="820"/>
                </a:cubicBezTo>
                <a:cubicBezTo>
                  <a:pt x="1303" y="816"/>
                  <a:pt x="1302" y="970"/>
                  <a:pt x="1311" y="970"/>
                </a:cubicBezTo>
                <a:cubicBezTo>
                  <a:pt x="1311" y="977"/>
                  <a:pt x="1309" y="991"/>
                  <a:pt x="1305" y="997"/>
                </a:cubicBezTo>
                <a:cubicBezTo>
                  <a:pt x="1312" y="1134"/>
                  <a:pt x="1311" y="1253"/>
                  <a:pt x="1311" y="1393"/>
                </a:cubicBezTo>
                <a:cubicBezTo>
                  <a:pt x="1261" y="1376"/>
                  <a:pt x="1216" y="1367"/>
                  <a:pt x="1164" y="1357"/>
                </a:cubicBezTo>
                <a:cubicBezTo>
                  <a:pt x="1122" y="1351"/>
                  <a:pt x="1101" y="1351"/>
                  <a:pt x="1047" y="1342"/>
                </a:cubicBezTo>
                <a:cubicBezTo>
                  <a:pt x="1034" y="1339"/>
                  <a:pt x="958" y="1331"/>
                  <a:pt x="945" y="1327"/>
                </a:cubicBezTo>
                <a:cubicBezTo>
                  <a:pt x="900" y="1324"/>
                  <a:pt x="906" y="1326"/>
                  <a:pt x="843" y="1321"/>
                </a:cubicBezTo>
                <a:cubicBezTo>
                  <a:pt x="792" y="1325"/>
                  <a:pt x="745" y="1321"/>
                  <a:pt x="696" y="1333"/>
                </a:cubicBezTo>
                <a:cubicBezTo>
                  <a:pt x="627" y="1336"/>
                  <a:pt x="633" y="1342"/>
                  <a:pt x="543" y="1345"/>
                </a:cubicBezTo>
                <a:cubicBezTo>
                  <a:pt x="507" y="1354"/>
                  <a:pt x="479" y="1360"/>
                  <a:pt x="435" y="1375"/>
                </a:cubicBezTo>
                <a:cubicBezTo>
                  <a:pt x="433" y="1376"/>
                  <a:pt x="359" y="1387"/>
                  <a:pt x="381" y="1387"/>
                </a:cubicBezTo>
                <a:cubicBezTo>
                  <a:pt x="396" y="1328"/>
                  <a:pt x="393" y="1360"/>
                  <a:pt x="390" y="1312"/>
                </a:cubicBezTo>
                <a:cubicBezTo>
                  <a:pt x="381" y="1167"/>
                  <a:pt x="393" y="1239"/>
                  <a:pt x="378" y="1150"/>
                </a:cubicBezTo>
                <a:cubicBezTo>
                  <a:pt x="373" y="1122"/>
                  <a:pt x="382" y="1073"/>
                  <a:pt x="375" y="1045"/>
                </a:cubicBezTo>
                <a:cubicBezTo>
                  <a:pt x="373" y="1037"/>
                  <a:pt x="354" y="934"/>
                  <a:pt x="354" y="934"/>
                </a:cubicBezTo>
                <a:cubicBezTo>
                  <a:pt x="336" y="847"/>
                  <a:pt x="346" y="847"/>
                  <a:pt x="327" y="760"/>
                </a:cubicBezTo>
                <a:cubicBezTo>
                  <a:pt x="321" y="733"/>
                  <a:pt x="311" y="715"/>
                  <a:pt x="306" y="685"/>
                </a:cubicBezTo>
                <a:cubicBezTo>
                  <a:pt x="298" y="638"/>
                  <a:pt x="267" y="536"/>
                  <a:pt x="240" y="496"/>
                </a:cubicBezTo>
                <a:cubicBezTo>
                  <a:pt x="228" y="478"/>
                  <a:pt x="201" y="400"/>
                  <a:pt x="189" y="382"/>
                </a:cubicBezTo>
                <a:cubicBezTo>
                  <a:pt x="169" y="323"/>
                  <a:pt x="164" y="323"/>
                  <a:pt x="129" y="271"/>
                </a:cubicBezTo>
                <a:cubicBezTo>
                  <a:pt x="105" y="235"/>
                  <a:pt x="81" y="199"/>
                  <a:pt x="57" y="163"/>
                </a:cubicBezTo>
                <a:cubicBezTo>
                  <a:pt x="43" y="142"/>
                  <a:pt x="23" y="112"/>
                  <a:pt x="0" y="100"/>
                </a:cubicBezTo>
                <a:close/>
              </a:path>
            </a:pathLst>
          </a:custGeom>
          <a:solidFill>
            <a:srgbClr val="00CC99"/>
          </a:solidFill>
          <a:ln w="9525" cap="flat" cmpd="sng">
            <a:solidFill>
              <a:srgbClr val="00CC99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29150" y="2652713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0" name="公式" r:id="rId3" imgW="215640" imgH="291960" progId="Equation.3">
                  <p:embed/>
                </p:oleObj>
              </mc:Choice>
              <mc:Fallback>
                <p:oleObj name="公式" r:id="rId3" imgW="2156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2652713"/>
                        <a:ext cx="21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421313" y="2868613"/>
          <a:ext cx="223837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1" name="公式" r:id="rId5" imgW="279360" imgH="291960" progId="Equation.3">
                  <p:embed/>
                </p:oleObj>
              </mc:Choice>
              <mc:Fallback>
                <p:oleObj name="公式" r:id="rId5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313" y="2868613"/>
                        <a:ext cx="223837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78450" y="2671763"/>
          <a:ext cx="150813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2" name="Equation" r:id="rId7" imgW="114120" imgH="126720" progId="Equation.3">
                  <p:embed/>
                </p:oleObj>
              </mc:Choice>
              <mc:Fallback>
                <p:oleObj name="Equation" r:id="rId7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450" y="2671763"/>
                        <a:ext cx="150813" cy="16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230563" y="1495425"/>
            <a:ext cx="1001712" cy="1512888"/>
            <a:chOff x="2485" y="90"/>
            <a:chExt cx="1392" cy="1758"/>
          </a:xfrm>
        </p:grpSpPr>
        <p:sp>
          <p:nvSpPr>
            <p:cNvPr id="11" name="Freeform 10"/>
            <p:cNvSpPr>
              <a:spLocks noChangeAspect="1"/>
            </p:cNvSpPr>
            <p:nvPr/>
          </p:nvSpPr>
          <p:spPr bwMode="auto">
            <a:xfrm>
              <a:off x="2485" y="124"/>
              <a:ext cx="588" cy="1667"/>
            </a:xfrm>
            <a:custGeom>
              <a:avLst/>
              <a:gdLst>
                <a:gd name="T0" fmla="*/ 0 w 822"/>
                <a:gd name="T1" fmla="*/ 0 h 2835"/>
                <a:gd name="T2" fmla="*/ 624 w 822"/>
                <a:gd name="T3" fmla="*/ 1219 h 2835"/>
                <a:gd name="T4" fmla="*/ 822 w 822"/>
                <a:gd name="T5" fmla="*/ 2835 h 2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2" h="2835">
                  <a:moveTo>
                    <a:pt x="0" y="0"/>
                  </a:moveTo>
                  <a:cubicBezTo>
                    <a:pt x="243" y="373"/>
                    <a:pt x="487" y="747"/>
                    <a:pt x="624" y="1219"/>
                  </a:cubicBezTo>
                  <a:cubicBezTo>
                    <a:pt x="761" y="1691"/>
                    <a:pt x="789" y="2566"/>
                    <a:pt x="822" y="283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1"/>
            <p:cNvSpPr>
              <a:spLocks noChangeAspect="1"/>
            </p:cNvSpPr>
            <p:nvPr/>
          </p:nvSpPr>
          <p:spPr bwMode="auto">
            <a:xfrm>
              <a:off x="2895" y="90"/>
              <a:ext cx="549" cy="1701"/>
            </a:xfrm>
            <a:custGeom>
              <a:avLst/>
              <a:gdLst>
                <a:gd name="T0" fmla="*/ 0 w 793"/>
                <a:gd name="T1" fmla="*/ 0 h 2806"/>
                <a:gd name="T2" fmla="*/ 482 w 793"/>
                <a:gd name="T3" fmla="*/ 822 h 2806"/>
                <a:gd name="T4" fmla="*/ 708 w 793"/>
                <a:gd name="T5" fmla="*/ 1757 h 2806"/>
                <a:gd name="T6" fmla="*/ 793 w 793"/>
                <a:gd name="T7" fmla="*/ 2806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 bwMode="auto">
            <a:xfrm>
              <a:off x="3325" y="140"/>
              <a:ext cx="552" cy="1708"/>
            </a:xfrm>
            <a:custGeom>
              <a:avLst/>
              <a:gdLst>
                <a:gd name="T0" fmla="*/ 0 w 793"/>
                <a:gd name="T1" fmla="*/ 0 h 2806"/>
                <a:gd name="T2" fmla="*/ 482 w 793"/>
                <a:gd name="T3" fmla="*/ 822 h 2806"/>
                <a:gd name="T4" fmla="*/ 708 w 793"/>
                <a:gd name="T5" fmla="*/ 1757 h 2806"/>
                <a:gd name="T6" fmla="*/ 793 w 793"/>
                <a:gd name="T7" fmla="*/ 2806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170238" y="1573213"/>
            <a:ext cx="1160462" cy="1360487"/>
            <a:chOff x="2313" y="321"/>
            <a:chExt cx="1818" cy="1299"/>
          </a:xfrm>
        </p:grpSpPr>
        <p:sp>
          <p:nvSpPr>
            <p:cNvPr id="15" name="Freeform 14"/>
            <p:cNvSpPr>
              <a:spLocks noChangeAspect="1"/>
            </p:cNvSpPr>
            <p:nvPr/>
          </p:nvSpPr>
          <p:spPr bwMode="auto">
            <a:xfrm>
              <a:off x="2313" y="321"/>
              <a:ext cx="1529" cy="116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5"/>
            <p:cNvSpPr>
              <a:spLocks noChangeAspect="1"/>
            </p:cNvSpPr>
            <p:nvPr/>
          </p:nvSpPr>
          <p:spPr bwMode="auto">
            <a:xfrm>
              <a:off x="2485" y="568"/>
              <a:ext cx="1486" cy="115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6"/>
            <p:cNvSpPr>
              <a:spLocks noChangeAspect="1"/>
            </p:cNvSpPr>
            <p:nvPr/>
          </p:nvSpPr>
          <p:spPr bwMode="auto">
            <a:xfrm>
              <a:off x="2578" y="881"/>
              <a:ext cx="1493" cy="117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7"/>
            <p:cNvSpPr>
              <a:spLocks noChangeAspect="1"/>
            </p:cNvSpPr>
            <p:nvPr/>
          </p:nvSpPr>
          <p:spPr bwMode="auto">
            <a:xfrm>
              <a:off x="2657" y="1210"/>
              <a:ext cx="1464" cy="115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8"/>
            <p:cNvSpPr>
              <a:spLocks noChangeAspect="1"/>
            </p:cNvSpPr>
            <p:nvPr/>
          </p:nvSpPr>
          <p:spPr bwMode="auto">
            <a:xfrm>
              <a:off x="2710" y="1510"/>
              <a:ext cx="1421" cy="110"/>
            </a:xfrm>
            <a:custGeom>
              <a:avLst/>
              <a:gdLst>
                <a:gd name="T0" fmla="*/ 0 w 1871"/>
                <a:gd name="T1" fmla="*/ 132 h 132"/>
                <a:gd name="T2" fmla="*/ 596 w 1871"/>
                <a:gd name="T3" fmla="*/ 19 h 132"/>
                <a:gd name="T4" fmla="*/ 1134 w 1871"/>
                <a:gd name="T5" fmla="*/ 19 h 132"/>
                <a:gd name="T6" fmla="*/ 1560 w 1871"/>
                <a:gd name="T7" fmla="*/ 76 h 132"/>
                <a:gd name="T8" fmla="*/ 1871 w 187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1" h="132">
                  <a:moveTo>
                    <a:pt x="0" y="132"/>
                  </a:moveTo>
                  <a:cubicBezTo>
                    <a:pt x="203" y="85"/>
                    <a:pt x="407" y="38"/>
                    <a:pt x="596" y="19"/>
                  </a:cubicBezTo>
                  <a:cubicBezTo>
                    <a:pt x="785" y="0"/>
                    <a:pt x="973" y="10"/>
                    <a:pt x="1134" y="19"/>
                  </a:cubicBezTo>
                  <a:cubicBezTo>
                    <a:pt x="1295" y="28"/>
                    <a:pt x="1437" y="57"/>
                    <a:pt x="1560" y="76"/>
                  </a:cubicBezTo>
                  <a:cubicBezTo>
                    <a:pt x="1683" y="95"/>
                    <a:pt x="1819" y="123"/>
                    <a:pt x="1871" y="1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124325" y="1355725"/>
          <a:ext cx="2238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3" name="公式" r:id="rId9" imgW="253800" imgH="304560" progId="Equation.3">
                  <p:embed/>
                </p:oleObj>
              </mc:Choice>
              <mc:Fallback>
                <p:oleObj name="公式" r:id="rId9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1355725"/>
                        <a:ext cx="2238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692525" y="1860550"/>
          <a:ext cx="35877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4" name="公式" r:id="rId11" imgW="444240" imgH="342720" progId="Equation.3">
                  <p:embed/>
                </p:oleObj>
              </mc:Choice>
              <mc:Fallback>
                <p:oleObj name="公式" r:id="rId11" imgW="4442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25" y="1860550"/>
                        <a:ext cx="358775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 21"/>
          <p:cNvSpPr>
            <a:spLocks/>
          </p:cNvSpPr>
          <p:nvPr/>
        </p:nvSpPr>
        <p:spPr bwMode="auto">
          <a:xfrm>
            <a:off x="3830638" y="2165350"/>
            <a:ext cx="379412" cy="406400"/>
          </a:xfrm>
          <a:custGeom>
            <a:avLst/>
            <a:gdLst>
              <a:gd name="T0" fmla="*/ 3 w 239"/>
              <a:gd name="T1" fmla="*/ 2 h 256"/>
              <a:gd name="T2" fmla="*/ 33 w 239"/>
              <a:gd name="T3" fmla="*/ 0 h 256"/>
              <a:gd name="T4" fmla="*/ 59 w 239"/>
              <a:gd name="T5" fmla="*/ 4 h 256"/>
              <a:gd name="T6" fmla="*/ 114 w 239"/>
              <a:gd name="T7" fmla="*/ 9 h 256"/>
              <a:gd name="T8" fmla="*/ 194 w 239"/>
              <a:gd name="T9" fmla="*/ 35 h 256"/>
              <a:gd name="T10" fmla="*/ 206 w 239"/>
              <a:gd name="T11" fmla="*/ 45 h 256"/>
              <a:gd name="T12" fmla="*/ 217 w 239"/>
              <a:gd name="T13" fmla="*/ 98 h 256"/>
              <a:gd name="T14" fmla="*/ 225 w 239"/>
              <a:gd name="T15" fmla="*/ 142 h 256"/>
              <a:gd name="T16" fmla="*/ 231 w 239"/>
              <a:gd name="T17" fmla="*/ 184 h 256"/>
              <a:gd name="T18" fmla="*/ 237 w 239"/>
              <a:gd name="T19" fmla="*/ 250 h 256"/>
              <a:gd name="T20" fmla="*/ 149 w 239"/>
              <a:gd name="T21" fmla="*/ 226 h 256"/>
              <a:gd name="T22" fmla="*/ 39 w 239"/>
              <a:gd name="T23" fmla="*/ 214 h 256"/>
              <a:gd name="T24" fmla="*/ 41 w 239"/>
              <a:gd name="T25" fmla="*/ 212 h 256"/>
              <a:gd name="T26" fmla="*/ 33 w 239"/>
              <a:gd name="T27" fmla="*/ 172 h 256"/>
              <a:gd name="T28" fmla="*/ 19 w 239"/>
              <a:gd name="T29" fmla="*/ 70 h 256"/>
              <a:gd name="T30" fmla="*/ 3 w 239"/>
              <a:gd name="T31" fmla="*/ 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9" h="256">
                <a:moveTo>
                  <a:pt x="3" y="2"/>
                </a:moveTo>
                <a:cubicBezTo>
                  <a:pt x="11" y="2"/>
                  <a:pt x="24" y="1"/>
                  <a:pt x="33" y="0"/>
                </a:cubicBezTo>
                <a:cubicBezTo>
                  <a:pt x="40" y="0"/>
                  <a:pt x="52" y="4"/>
                  <a:pt x="59" y="4"/>
                </a:cubicBezTo>
                <a:cubicBezTo>
                  <a:pt x="96" y="5"/>
                  <a:pt x="73" y="7"/>
                  <a:pt x="114" y="9"/>
                </a:cubicBezTo>
                <a:cubicBezTo>
                  <a:pt x="143" y="16"/>
                  <a:pt x="167" y="21"/>
                  <a:pt x="194" y="35"/>
                </a:cubicBezTo>
                <a:cubicBezTo>
                  <a:pt x="199" y="37"/>
                  <a:pt x="205" y="37"/>
                  <a:pt x="206" y="45"/>
                </a:cubicBezTo>
                <a:cubicBezTo>
                  <a:pt x="207" y="63"/>
                  <a:pt x="216" y="79"/>
                  <a:pt x="217" y="98"/>
                </a:cubicBezTo>
                <a:cubicBezTo>
                  <a:pt x="217" y="114"/>
                  <a:pt x="225" y="126"/>
                  <a:pt x="225" y="142"/>
                </a:cubicBezTo>
                <a:cubicBezTo>
                  <a:pt x="226" y="150"/>
                  <a:pt x="231" y="184"/>
                  <a:pt x="231" y="184"/>
                </a:cubicBezTo>
                <a:cubicBezTo>
                  <a:pt x="230" y="191"/>
                  <a:pt x="239" y="254"/>
                  <a:pt x="237" y="250"/>
                </a:cubicBezTo>
                <a:cubicBezTo>
                  <a:pt x="216" y="256"/>
                  <a:pt x="175" y="232"/>
                  <a:pt x="149" y="226"/>
                </a:cubicBezTo>
                <a:cubicBezTo>
                  <a:pt x="118" y="221"/>
                  <a:pt x="71" y="219"/>
                  <a:pt x="39" y="214"/>
                </a:cubicBezTo>
                <a:cubicBezTo>
                  <a:pt x="36" y="215"/>
                  <a:pt x="44" y="214"/>
                  <a:pt x="41" y="212"/>
                </a:cubicBezTo>
                <a:cubicBezTo>
                  <a:pt x="40" y="205"/>
                  <a:pt x="37" y="196"/>
                  <a:pt x="33" y="172"/>
                </a:cubicBezTo>
                <a:cubicBezTo>
                  <a:pt x="29" y="148"/>
                  <a:pt x="22" y="95"/>
                  <a:pt x="19" y="70"/>
                </a:cubicBezTo>
                <a:cubicBezTo>
                  <a:pt x="14" y="42"/>
                  <a:pt x="0" y="13"/>
                  <a:pt x="3" y="2"/>
                </a:cubicBezTo>
                <a:close/>
              </a:path>
            </a:pathLst>
          </a:custGeom>
          <a:gradFill rotWithShape="1">
            <a:gsLst>
              <a:gs pos="0">
                <a:srgbClr val="0099FF"/>
              </a:gs>
              <a:gs pos="100000">
                <a:srgbClr val="0099FF">
                  <a:gamma/>
                  <a:shade val="46275"/>
                  <a:invGamma/>
                  <a:alpha val="70000"/>
                </a:srgbClr>
              </a:gs>
            </a:gsLst>
            <a:lin ang="18900000" scaled="1"/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4054475" y="2368550"/>
            <a:ext cx="1390650" cy="38893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4067175" y="1862138"/>
            <a:ext cx="1800225" cy="50482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Arc 24"/>
          <p:cNvSpPr>
            <a:spLocks/>
          </p:cNvSpPr>
          <p:nvPr/>
        </p:nvSpPr>
        <p:spPr bwMode="auto">
          <a:xfrm rot="2666298">
            <a:off x="4027488" y="1997075"/>
            <a:ext cx="750887" cy="774700"/>
          </a:xfrm>
          <a:custGeom>
            <a:avLst/>
            <a:gdLst>
              <a:gd name="G0" fmla="+- 0 0 0"/>
              <a:gd name="G1" fmla="+- 18311 0 0"/>
              <a:gd name="G2" fmla="+- 21600 0 0"/>
              <a:gd name="T0" fmla="*/ 11457 w 17728"/>
              <a:gd name="T1" fmla="*/ 0 h 18311"/>
              <a:gd name="T2" fmla="*/ 17728 w 17728"/>
              <a:gd name="T3" fmla="*/ 5971 h 18311"/>
              <a:gd name="T4" fmla="*/ 0 w 17728"/>
              <a:gd name="T5" fmla="*/ 18311 h 1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728" h="18311" fill="none" extrusionOk="0">
                <a:moveTo>
                  <a:pt x="11457" y="-1"/>
                </a:moveTo>
                <a:cubicBezTo>
                  <a:pt x="13928" y="1546"/>
                  <a:pt x="16062" y="3577"/>
                  <a:pt x="17728" y="5970"/>
                </a:cubicBezTo>
              </a:path>
              <a:path w="17728" h="18311" stroke="0" extrusionOk="0">
                <a:moveTo>
                  <a:pt x="11457" y="-1"/>
                </a:moveTo>
                <a:cubicBezTo>
                  <a:pt x="13928" y="1546"/>
                  <a:pt x="16062" y="3577"/>
                  <a:pt x="17728" y="5970"/>
                </a:cubicBezTo>
                <a:lnTo>
                  <a:pt x="0" y="1831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845050" y="2217738"/>
          <a:ext cx="214313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5" name="公式" r:id="rId13" imgW="266400" imgH="317160" progId="Equation.3">
                  <p:embed/>
                </p:oleObj>
              </mc:Choice>
              <mc:Fallback>
                <p:oleObj name="公式" r:id="rId13" imgW="2664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2217738"/>
                        <a:ext cx="214313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5594350" y="1463675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26" name="公式" r:id="rId15" imgW="317160" imgH="444240" progId="Equation.3">
                  <p:embed/>
                </p:oleObj>
              </mc:Choice>
              <mc:Fallback>
                <p:oleObj name="公式" r:id="rId15" imgW="317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463675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41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72" name="Text Box 3"/>
          <p:cNvSpPr txBox="1">
            <a:spLocks noChangeArrowheads="1"/>
          </p:cNvSpPr>
          <p:nvPr/>
        </p:nvSpPr>
        <p:spPr bwMode="auto">
          <a:xfrm>
            <a:off x="209550" y="388938"/>
            <a:ext cx="518318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15.7.3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菲涅耳衍射积分公式</a:t>
            </a:r>
          </a:p>
        </p:txBody>
      </p:sp>
      <p:graphicFrame>
        <p:nvGraphicFramePr>
          <p:cNvPr id="1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629734"/>
              </p:ext>
            </p:extLst>
          </p:nvPr>
        </p:nvGraphicFramePr>
        <p:xfrm>
          <a:off x="1187624" y="1556792"/>
          <a:ext cx="3759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77" name="Equation" r:id="rId3" imgW="1879560" imgH="393480" progId="Equation.DSMT4">
                  <p:embed/>
                </p:oleObj>
              </mc:Choice>
              <mc:Fallback>
                <p:oleObj name="Equation" r:id="rId3" imgW="18795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56792"/>
                        <a:ext cx="3759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" name="Freeform 25"/>
          <p:cNvSpPr>
            <a:spLocks/>
          </p:cNvSpPr>
          <p:nvPr/>
        </p:nvSpPr>
        <p:spPr bwMode="auto">
          <a:xfrm>
            <a:off x="5853113" y="477689"/>
            <a:ext cx="1306512" cy="1657350"/>
          </a:xfrm>
          <a:custGeom>
            <a:avLst/>
            <a:gdLst>
              <a:gd name="T0" fmla="*/ 0 w 1312"/>
              <a:gd name="T1" fmla="*/ 100 h 1393"/>
              <a:gd name="T2" fmla="*/ 72 w 1312"/>
              <a:gd name="T3" fmla="*/ 73 h 1393"/>
              <a:gd name="T4" fmla="*/ 141 w 1312"/>
              <a:gd name="T5" fmla="*/ 52 h 1393"/>
              <a:gd name="T6" fmla="*/ 216 w 1312"/>
              <a:gd name="T7" fmla="*/ 40 h 1393"/>
              <a:gd name="T8" fmla="*/ 327 w 1312"/>
              <a:gd name="T9" fmla="*/ 19 h 1393"/>
              <a:gd name="T10" fmla="*/ 465 w 1312"/>
              <a:gd name="T11" fmla="*/ 1 h 1393"/>
              <a:gd name="T12" fmla="*/ 630 w 1312"/>
              <a:gd name="T13" fmla="*/ 13 h 1393"/>
              <a:gd name="T14" fmla="*/ 681 w 1312"/>
              <a:gd name="T15" fmla="*/ 19 h 1393"/>
              <a:gd name="T16" fmla="*/ 798 w 1312"/>
              <a:gd name="T17" fmla="*/ 40 h 1393"/>
              <a:gd name="T18" fmla="*/ 939 w 1312"/>
              <a:gd name="T19" fmla="*/ 79 h 1393"/>
              <a:gd name="T20" fmla="*/ 1005 w 1312"/>
              <a:gd name="T21" fmla="*/ 106 h 1393"/>
              <a:gd name="T22" fmla="*/ 1059 w 1312"/>
              <a:gd name="T23" fmla="*/ 181 h 1393"/>
              <a:gd name="T24" fmla="*/ 1110 w 1312"/>
              <a:gd name="T25" fmla="*/ 235 h 1393"/>
              <a:gd name="T26" fmla="*/ 1146 w 1312"/>
              <a:gd name="T27" fmla="*/ 304 h 1393"/>
              <a:gd name="T28" fmla="*/ 1215 w 1312"/>
              <a:gd name="T29" fmla="*/ 481 h 1393"/>
              <a:gd name="T30" fmla="*/ 1257 w 1312"/>
              <a:gd name="T31" fmla="*/ 595 h 1393"/>
              <a:gd name="T32" fmla="*/ 1305 w 1312"/>
              <a:gd name="T33" fmla="*/ 991 h 1393"/>
              <a:gd name="T34" fmla="*/ 1299 w 1312"/>
              <a:gd name="T35" fmla="*/ 820 h 1393"/>
              <a:gd name="T36" fmla="*/ 1311 w 1312"/>
              <a:gd name="T37" fmla="*/ 970 h 1393"/>
              <a:gd name="T38" fmla="*/ 1305 w 1312"/>
              <a:gd name="T39" fmla="*/ 997 h 1393"/>
              <a:gd name="T40" fmla="*/ 1311 w 1312"/>
              <a:gd name="T41" fmla="*/ 1393 h 1393"/>
              <a:gd name="T42" fmla="*/ 1164 w 1312"/>
              <a:gd name="T43" fmla="*/ 1357 h 1393"/>
              <a:gd name="T44" fmla="*/ 1047 w 1312"/>
              <a:gd name="T45" fmla="*/ 1342 h 1393"/>
              <a:gd name="T46" fmla="*/ 945 w 1312"/>
              <a:gd name="T47" fmla="*/ 1327 h 1393"/>
              <a:gd name="T48" fmla="*/ 843 w 1312"/>
              <a:gd name="T49" fmla="*/ 1321 h 1393"/>
              <a:gd name="T50" fmla="*/ 696 w 1312"/>
              <a:gd name="T51" fmla="*/ 1333 h 1393"/>
              <a:gd name="T52" fmla="*/ 543 w 1312"/>
              <a:gd name="T53" fmla="*/ 1345 h 1393"/>
              <a:gd name="T54" fmla="*/ 435 w 1312"/>
              <a:gd name="T55" fmla="*/ 1375 h 1393"/>
              <a:gd name="T56" fmla="*/ 381 w 1312"/>
              <a:gd name="T57" fmla="*/ 1387 h 1393"/>
              <a:gd name="T58" fmla="*/ 390 w 1312"/>
              <a:gd name="T59" fmla="*/ 1312 h 1393"/>
              <a:gd name="T60" fmla="*/ 378 w 1312"/>
              <a:gd name="T61" fmla="*/ 1150 h 1393"/>
              <a:gd name="T62" fmla="*/ 375 w 1312"/>
              <a:gd name="T63" fmla="*/ 1045 h 1393"/>
              <a:gd name="T64" fmla="*/ 354 w 1312"/>
              <a:gd name="T65" fmla="*/ 934 h 1393"/>
              <a:gd name="T66" fmla="*/ 327 w 1312"/>
              <a:gd name="T67" fmla="*/ 760 h 1393"/>
              <a:gd name="T68" fmla="*/ 306 w 1312"/>
              <a:gd name="T69" fmla="*/ 685 h 1393"/>
              <a:gd name="T70" fmla="*/ 240 w 1312"/>
              <a:gd name="T71" fmla="*/ 496 h 1393"/>
              <a:gd name="T72" fmla="*/ 189 w 1312"/>
              <a:gd name="T73" fmla="*/ 382 h 1393"/>
              <a:gd name="T74" fmla="*/ 129 w 1312"/>
              <a:gd name="T75" fmla="*/ 271 h 1393"/>
              <a:gd name="T76" fmla="*/ 57 w 1312"/>
              <a:gd name="T77" fmla="*/ 163 h 1393"/>
              <a:gd name="T78" fmla="*/ 0 w 1312"/>
              <a:gd name="T79" fmla="*/ 100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12" h="1393">
                <a:moveTo>
                  <a:pt x="0" y="100"/>
                </a:moveTo>
                <a:cubicBezTo>
                  <a:pt x="2" y="100"/>
                  <a:pt x="64" y="77"/>
                  <a:pt x="72" y="73"/>
                </a:cubicBezTo>
                <a:cubicBezTo>
                  <a:pt x="85" y="67"/>
                  <a:pt x="127" y="57"/>
                  <a:pt x="141" y="52"/>
                </a:cubicBezTo>
                <a:cubicBezTo>
                  <a:pt x="219" y="28"/>
                  <a:pt x="143" y="47"/>
                  <a:pt x="216" y="40"/>
                </a:cubicBezTo>
                <a:cubicBezTo>
                  <a:pt x="255" y="30"/>
                  <a:pt x="287" y="26"/>
                  <a:pt x="327" y="19"/>
                </a:cubicBezTo>
                <a:cubicBezTo>
                  <a:pt x="347" y="16"/>
                  <a:pt x="465" y="1"/>
                  <a:pt x="465" y="1"/>
                </a:cubicBezTo>
                <a:cubicBezTo>
                  <a:pt x="515" y="0"/>
                  <a:pt x="594" y="10"/>
                  <a:pt x="630" y="13"/>
                </a:cubicBezTo>
                <a:cubicBezTo>
                  <a:pt x="666" y="16"/>
                  <a:pt x="653" y="15"/>
                  <a:pt x="681" y="19"/>
                </a:cubicBezTo>
                <a:cubicBezTo>
                  <a:pt x="719" y="21"/>
                  <a:pt x="761" y="34"/>
                  <a:pt x="798" y="40"/>
                </a:cubicBezTo>
                <a:cubicBezTo>
                  <a:pt x="850" y="48"/>
                  <a:pt x="889" y="62"/>
                  <a:pt x="939" y="79"/>
                </a:cubicBezTo>
                <a:cubicBezTo>
                  <a:pt x="957" y="85"/>
                  <a:pt x="1005" y="106"/>
                  <a:pt x="1005" y="106"/>
                </a:cubicBezTo>
                <a:cubicBezTo>
                  <a:pt x="1025" y="136"/>
                  <a:pt x="1044" y="154"/>
                  <a:pt x="1059" y="181"/>
                </a:cubicBezTo>
                <a:cubicBezTo>
                  <a:pt x="1087" y="223"/>
                  <a:pt x="1080" y="215"/>
                  <a:pt x="1110" y="235"/>
                </a:cubicBezTo>
                <a:cubicBezTo>
                  <a:pt x="1125" y="279"/>
                  <a:pt x="1119" y="277"/>
                  <a:pt x="1146" y="304"/>
                </a:cubicBezTo>
                <a:cubicBezTo>
                  <a:pt x="1194" y="412"/>
                  <a:pt x="1190" y="405"/>
                  <a:pt x="1215" y="481"/>
                </a:cubicBezTo>
                <a:cubicBezTo>
                  <a:pt x="1225" y="511"/>
                  <a:pt x="1250" y="564"/>
                  <a:pt x="1257" y="595"/>
                </a:cubicBezTo>
                <a:cubicBezTo>
                  <a:pt x="1287" y="724"/>
                  <a:pt x="1305" y="858"/>
                  <a:pt x="1305" y="991"/>
                </a:cubicBezTo>
                <a:cubicBezTo>
                  <a:pt x="1305" y="983"/>
                  <a:pt x="1293" y="826"/>
                  <a:pt x="1299" y="820"/>
                </a:cubicBezTo>
                <a:cubicBezTo>
                  <a:pt x="1303" y="816"/>
                  <a:pt x="1302" y="970"/>
                  <a:pt x="1311" y="970"/>
                </a:cubicBezTo>
                <a:cubicBezTo>
                  <a:pt x="1311" y="977"/>
                  <a:pt x="1309" y="991"/>
                  <a:pt x="1305" y="997"/>
                </a:cubicBezTo>
                <a:cubicBezTo>
                  <a:pt x="1312" y="1134"/>
                  <a:pt x="1311" y="1253"/>
                  <a:pt x="1311" y="1393"/>
                </a:cubicBezTo>
                <a:cubicBezTo>
                  <a:pt x="1261" y="1376"/>
                  <a:pt x="1216" y="1367"/>
                  <a:pt x="1164" y="1357"/>
                </a:cubicBezTo>
                <a:cubicBezTo>
                  <a:pt x="1122" y="1351"/>
                  <a:pt x="1101" y="1351"/>
                  <a:pt x="1047" y="1342"/>
                </a:cubicBezTo>
                <a:cubicBezTo>
                  <a:pt x="1034" y="1339"/>
                  <a:pt x="958" y="1331"/>
                  <a:pt x="945" y="1327"/>
                </a:cubicBezTo>
                <a:cubicBezTo>
                  <a:pt x="900" y="1324"/>
                  <a:pt x="906" y="1326"/>
                  <a:pt x="843" y="1321"/>
                </a:cubicBezTo>
                <a:cubicBezTo>
                  <a:pt x="792" y="1325"/>
                  <a:pt x="745" y="1321"/>
                  <a:pt x="696" y="1333"/>
                </a:cubicBezTo>
                <a:cubicBezTo>
                  <a:pt x="627" y="1336"/>
                  <a:pt x="633" y="1342"/>
                  <a:pt x="543" y="1345"/>
                </a:cubicBezTo>
                <a:cubicBezTo>
                  <a:pt x="507" y="1354"/>
                  <a:pt x="479" y="1360"/>
                  <a:pt x="435" y="1375"/>
                </a:cubicBezTo>
                <a:cubicBezTo>
                  <a:pt x="433" y="1376"/>
                  <a:pt x="359" y="1387"/>
                  <a:pt x="381" y="1387"/>
                </a:cubicBezTo>
                <a:cubicBezTo>
                  <a:pt x="396" y="1328"/>
                  <a:pt x="393" y="1360"/>
                  <a:pt x="390" y="1312"/>
                </a:cubicBezTo>
                <a:cubicBezTo>
                  <a:pt x="381" y="1167"/>
                  <a:pt x="393" y="1239"/>
                  <a:pt x="378" y="1150"/>
                </a:cubicBezTo>
                <a:cubicBezTo>
                  <a:pt x="373" y="1122"/>
                  <a:pt x="382" y="1073"/>
                  <a:pt x="375" y="1045"/>
                </a:cubicBezTo>
                <a:cubicBezTo>
                  <a:pt x="373" y="1037"/>
                  <a:pt x="354" y="934"/>
                  <a:pt x="354" y="934"/>
                </a:cubicBezTo>
                <a:cubicBezTo>
                  <a:pt x="336" y="847"/>
                  <a:pt x="346" y="847"/>
                  <a:pt x="327" y="760"/>
                </a:cubicBezTo>
                <a:cubicBezTo>
                  <a:pt x="321" y="733"/>
                  <a:pt x="311" y="715"/>
                  <a:pt x="306" y="685"/>
                </a:cubicBezTo>
                <a:cubicBezTo>
                  <a:pt x="298" y="638"/>
                  <a:pt x="267" y="536"/>
                  <a:pt x="240" y="496"/>
                </a:cubicBezTo>
                <a:cubicBezTo>
                  <a:pt x="228" y="478"/>
                  <a:pt x="201" y="400"/>
                  <a:pt x="189" y="382"/>
                </a:cubicBezTo>
                <a:cubicBezTo>
                  <a:pt x="169" y="323"/>
                  <a:pt x="164" y="323"/>
                  <a:pt x="129" y="271"/>
                </a:cubicBezTo>
                <a:cubicBezTo>
                  <a:pt x="105" y="235"/>
                  <a:pt x="81" y="199"/>
                  <a:pt x="57" y="163"/>
                </a:cubicBezTo>
                <a:cubicBezTo>
                  <a:pt x="43" y="142"/>
                  <a:pt x="23" y="112"/>
                  <a:pt x="0" y="100"/>
                </a:cubicBezTo>
                <a:close/>
              </a:path>
            </a:pathLst>
          </a:custGeom>
          <a:solidFill>
            <a:srgbClr val="00CC99"/>
          </a:solidFill>
          <a:ln w="9525" cap="flat" cmpd="sng">
            <a:solidFill>
              <a:srgbClr val="00CC99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9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076554"/>
              </p:ext>
            </p:extLst>
          </p:nvPr>
        </p:nvGraphicFramePr>
        <p:xfrm>
          <a:off x="7437438" y="1701652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78" name="公式" r:id="rId5" imgW="215640" imgH="291960" progId="Equation.3">
                  <p:embed/>
                </p:oleObj>
              </mc:Choice>
              <mc:Fallback>
                <p:oleObj name="公式" r:id="rId5" imgW="2156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438" y="1701652"/>
                        <a:ext cx="21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10483"/>
              </p:ext>
            </p:extLst>
          </p:nvPr>
        </p:nvGraphicFramePr>
        <p:xfrm>
          <a:off x="8229600" y="1917552"/>
          <a:ext cx="22383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79" name="公式" r:id="rId7" imgW="279360" imgH="291960" progId="Equation.3">
                  <p:embed/>
                </p:oleObj>
              </mc:Choice>
              <mc:Fallback>
                <p:oleObj name="公式" r:id="rId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1917552"/>
                        <a:ext cx="22383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949291"/>
              </p:ext>
            </p:extLst>
          </p:nvPr>
        </p:nvGraphicFramePr>
        <p:xfrm>
          <a:off x="8186738" y="1720702"/>
          <a:ext cx="150812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0" name="Equation" r:id="rId9" imgW="114120" imgH="126720" progId="Equation.3">
                  <p:embed/>
                </p:oleObj>
              </mc:Choice>
              <mc:Fallback>
                <p:oleObj name="Equation" r:id="rId9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6738" y="1720702"/>
                        <a:ext cx="150812" cy="16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8" name="Group 29"/>
          <p:cNvGrpSpPr>
            <a:grpSpLocks/>
          </p:cNvGrpSpPr>
          <p:nvPr/>
        </p:nvGrpSpPr>
        <p:grpSpPr bwMode="auto">
          <a:xfrm>
            <a:off x="6038850" y="544364"/>
            <a:ext cx="1001713" cy="1512888"/>
            <a:chOff x="2485" y="90"/>
            <a:chExt cx="1392" cy="1758"/>
          </a:xfrm>
        </p:grpSpPr>
        <p:sp>
          <p:nvSpPr>
            <p:cNvPr id="199" name="Freeform 30"/>
            <p:cNvSpPr>
              <a:spLocks noChangeAspect="1"/>
            </p:cNvSpPr>
            <p:nvPr/>
          </p:nvSpPr>
          <p:spPr bwMode="auto">
            <a:xfrm>
              <a:off x="2485" y="124"/>
              <a:ext cx="588" cy="1667"/>
            </a:xfrm>
            <a:custGeom>
              <a:avLst/>
              <a:gdLst>
                <a:gd name="T0" fmla="*/ 0 w 822"/>
                <a:gd name="T1" fmla="*/ 0 h 2835"/>
                <a:gd name="T2" fmla="*/ 624 w 822"/>
                <a:gd name="T3" fmla="*/ 1219 h 2835"/>
                <a:gd name="T4" fmla="*/ 822 w 822"/>
                <a:gd name="T5" fmla="*/ 2835 h 2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2" h="2835">
                  <a:moveTo>
                    <a:pt x="0" y="0"/>
                  </a:moveTo>
                  <a:cubicBezTo>
                    <a:pt x="243" y="373"/>
                    <a:pt x="487" y="747"/>
                    <a:pt x="624" y="1219"/>
                  </a:cubicBezTo>
                  <a:cubicBezTo>
                    <a:pt x="761" y="1691"/>
                    <a:pt x="789" y="2566"/>
                    <a:pt x="822" y="283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31"/>
            <p:cNvSpPr>
              <a:spLocks noChangeAspect="1"/>
            </p:cNvSpPr>
            <p:nvPr/>
          </p:nvSpPr>
          <p:spPr bwMode="auto">
            <a:xfrm>
              <a:off x="2895" y="90"/>
              <a:ext cx="549" cy="1701"/>
            </a:xfrm>
            <a:custGeom>
              <a:avLst/>
              <a:gdLst>
                <a:gd name="T0" fmla="*/ 0 w 793"/>
                <a:gd name="T1" fmla="*/ 0 h 2806"/>
                <a:gd name="T2" fmla="*/ 482 w 793"/>
                <a:gd name="T3" fmla="*/ 822 h 2806"/>
                <a:gd name="T4" fmla="*/ 708 w 793"/>
                <a:gd name="T5" fmla="*/ 1757 h 2806"/>
                <a:gd name="T6" fmla="*/ 793 w 793"/>
                <a:gd name="T7" fmla="*/ 2806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32"/>
            <p:cNvSpPr>
              <a:spLocks noChangeAspect="1"/>
            </p:cNvSpPr>
            <p:nvPr/>
          </p:nvSpPr>
          <p:spPr bwMode="auto">
            <a:xfrm>
              <a:off x="3325" y="140"/>
              <a:ext cx="552" cy="1708"/>
            </a:xfrm>
            <a:custGeom>
              <a:avLst/>
              <a:gdLst>
                <a:gd name="T0" fmla="*/ 0 w 793"/>
                <a:gd name="T1" fmla="*/ 0 h 2806"/>
                <a:gd name="T2" fmla="*/ 482 w 793"/>
                <a:gd name="T3" fmla="*/ 822 h 2806"/>
                <a:gd name="T4" fmla="*/ 708 w 793"/>
                <a:gd name="T5" fmla="*/ 1757 h 2806"/>
                <a:gd name="T6" fmla="*/ 793 w 793"/>
                <a:gd name="T7" fmla="*/ 2806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2" name="Group 33"/>
          <p:cNvGrpSpPr>
            <a:grpSpLocks/>
          </p:cNvGrpSpPr>
          <p:nvPr/>
        </p:nvGrpSpPr>
        <p:grpSpPr bwMode="auto">
          <a:xfrm>
            <a:off x="5978525" y="622152"/>
            <a:ext cx="1160463" cy="1360487"/>
            <a:chOff x="2313" y="321"/>
            <a:chExt cx="1818" cy="1299"/>
          </a:xfrm>
        </p:grpSpPr>
        <p:sp>
          <p:nvSpPr>
            <p:cNvPr id="203" name="Freeform 34"/>
            <p:cNvSpPr>
              <a:spLocks noChangeAspect="1"/>
            </p:cNvSpPr>
            <p:nvPr/>
          </p:nvSpPr>
          <p:spPr bwMode="auto">
            <a:xfrm>
              <a:off x="2313" y="321"/>
              <a:ext cx="1529" cy="116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Freeform 35"/>
            <p:cNvSpPr>
              <a:spLocks noChangeAspect="1"/>
            </p:cNvSpPr>
            <p:nvPr/>
          </p:nvSpPr>
          <p:spPr bwMode="auto">
            <a:xfrm>
              <a:off x="2485" y="568"/>
              <a:ext cx="1486" cy="115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36"/>
            <p:cNvSpPr>
              <a:spLocks noChangeAspect="1"/>
            </p:cNvSpPr>
            <p:nvPr/>
          </p:nvSpPr>
          <p:spPr bwMode="auto">
            <a:xfrm>
              <a:off x="2578" y="881"/>
              <a:ext cx="1493" cy="117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37"/>
            <p:cNvSpPr>
              <a:spLocks noChangeAspect="1"/>
            </p:cNvSpPr>
            <p:nvPr/>
          </p:nvSpPr>
          <p:spPr bwMode="auto">
            <a:xfrm>
              <a:off x="2657" y="1210"/>
              <a:ext cx="1464" cy="115"/>
            </a:xfrm>
            <a:custGeom>
              <a:avLst/>
              <a:gdLst>
                <a:gd name="T0" fmla="*/ 0 w 2041"/>
                <a:gd name="T1" fmla="*/ 208 h 208"/>
                <a:gd name="T2" fmla="*/ 595 w 2041"/>
                <a:gd name="T3" fmla="*/ 38 h 208"/>
                <a:gd name="T4" fmla="*/ 1162 w 2041"/>
                <a:gd name="T5" fmla="*/ 9 h 208"/>
                <a:gd name="T6" fmla="*/ 1701 w 2041"/>
                <a:gd name="T7" fmla="*/ 94 h 208"/>
                <a:gd name="T8" fmla="*/ 2041 w 2041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Freeform 38"/>
            <p:cNvSpPr>
              <a:spLocks noChangeAspect="1"/>
            </p:cNvSpPr>
            <p:nvPr/>
          </p:nvSpPr>
          <p:spPr bwMode="auto">
            <a:xfrm>
              <a:off x="2710" y="1510"/>
              <a:ext cx="1421" cy="110"/>
            </a:xfrm>
            <a:custGeom>
              <a:avLst/>
              <a:gdLst>
                <a:gd name="T0" fmla="*/ 0 w 1871"/>
                <a:gd name="T1" fmla="*/ 132 h 132"/>
                <a:gd name="T2" fmla="*/ 596 w 1871"/>
                <a:gd name="T3" fmla="*/ 19 h 132"/>
                <a:gd name="T4" fmla="*/ 1134 w 1871"/>
                <a:gd name="T5" fmla="*/ 19 h 132"/>
                <a:gd name="T6" fmla="*/ 1560 w 1871"/>
                <a:gd name="T7" fmla="*/ 76 h 132"/>
                <a:gd name="T8" fmla="*/ 1871 w 1871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1" h="132">
                  <a:moveTo>
                    <a:pt x="0" y="132"/>
                  </a:moveTo>
                  <a:cubicBezTo>
                    <a:pt x="203" y="85"/>
                    <a:pt x="407" y="38"/>
                    <a:pt x="596" y="19"/>
                  </a:cubicBezTo>
                  <a:cubicBezTo>
                    <a:pt x="785" y="0"/>
                    <a:pt x="973" y="10"/>
                    <a:pt x="1134" y="19"/>
                  </a:cubicBezTo>
                  <a:cubicBezTo>
                    <a:pt x="1295" y="28"/>
                    <a:pt x="1437" y="57"/>
                    <a:pt x="1560" y="76"/>
                  </a:cubicBezTo>
                  <a:cubicBezTo>
                    <a:pt x="1683" y="95"/>
                    <a:pt x="1819" y="123"/>
                    <a:pt x="1871" y="1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208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84756"/>
              </p:ext>
            </p:extLst>
          </p:nvPr>
        </p:nvGraphicFramePr>
        <p:xfrm>
          <a:off x="6932613" y="404664"/>
          <a:ext cx="223837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1" name="公式" r:id="rId11" imgW="253800" imgH="304560" progId="Equation.3">
                  <p:embed/>
                </p:oleObj>
              </mc:Choice>
              <mc:Fallback>
                <p:oleObj name="公式" r:id="rId11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613" y="404664"/>
                        <a:ext cx="223837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009295"/>
              </p:ext>
            </p:extLst>
          </p:nvPr>
        </p:nvGraphicFramePr>
        <p:xfrm>
          <a:off x="6500813" y="909489"/>
          <a:ext cx="35877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2" name="公式" r:id="rId13" imgW="444240" imgH="342720" progId="Equation.3">
                  <p:embed/>
                </p:oleObj>
              </mc:Choice>
              <mc:Fallback>
                <p:oleObj name="公式" r:id="rId13" imgW="4442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909489"/>
                        <a:ext cx="358775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" name="Freeform 41"/>
          <p:cNvSpPr>
            <a:spLocks/>
          </p:cNvSpPr>
          <p:nvPr/>
        </p:nvSpPr>
        <p:spPr bwMode="auto">
          <a:xfrm>
            <a:off x="6638925" y="1214289"/>
            <a:ext cx="379413" cy="406400"/>
          </a:xfrm>
          <a:custGeom>
            <a:avLst/>
            <a:gdLst>
              <a:gd name="T0" fmla="*/ 3 w 239"/>
              <a:gd name="T1" fmla="*/ 2 h 256"/>
              <a:gd name="T2" fmla="*/ 33 w 239"/>
              <a:gd name="T3" fmla="*/ 0 h 256"/>
              <a:gd name="T4" fmla="*/ 59 w 239"/>
              <a:gd name="T5" fmla="*/ 4 h 256"/>
              <a:gd name="T6" fmla="*/ 114 w 239"/>
              <a:gd name="T7" fmla="*/ 9 h 256"/>
              <a:gd name="T8" fmla="*/ 194 w 239"/>
              <a:gd name="T9" fmla="*/ 35 h 256"/>
              <a:gd name="T10" fmla="*/ 206 w 239"/>
              <a:gd name="T11" fmla="*/ 45 h 256"/>
              <a:gd name="T12" fmla="*/ 217 w 239"/>
              <a:gd name="T13" fmla="*/ 98 h 256"/>
              <a:gd name="T14" fmla="*/ 225 w 239"/>
              <a:gd name="T15" fmla="*/ 142 h 256"/>
              <a:gd name="T16" fmla="*/ 231 w 239"/>
              <a:gd name="T17" fmla="*/ 184 h 256"/>
              <a:gd name="T18" fmla="*/ 237 w 239"/>
              <a:gd name="T19" fmla="*/ 250 h 256"/>
              <a:gd name="T20" fmla="*/ 149 w 239"/>
              <a:gd name="T21" fmla="*/ 226 h 256"/>
              <a:gd name="T22" fmla="*/ 39 w 239"/>
              <a:gd name="T23" fmla="*/ 214 h 256"/>
              <a:gd name="T24" fmla="*/ 41 w 239"/>
              <a:gd name="T25" fmla="*/ 212 h 256"/>
              <a:gd name="T26" fmla="*/ 33 w 239"/>
              <a:gd name="T27" fmla="*/ 172 h 256"/>
              <a:gd name="T28" fmla="*/ 19 w 239"/>
              <a:gd name="T29" fmla="*/ 70 h 256"/>
              <a:gd name="T30" fmla="*/ 3 w 239"/>
              <a:gd name="T31" fmla="*/ 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9" h="256">
                <a:moveTo>
                  <a:pt x="3" y="2"/>
                </a:moveTo>
                <a:cubicBezTo>
                  <a:pt x="11" y="2"/>
                  <a:pt x="24" y="1"/>
                  <a:pt x="33" y="0"/>
                </a:cubicBezTo>
                <a:cubicBezTo>
                  <a:pt x="40" y="0"/>
                  <a:pt x="52" y="4"/>
                  <a:pt x="59" y="4"/>
                </a:cubicBezTo>
                <a:cubicBezTo>
                  <a:pt x="96" y="5"/>
                  <a:pt x="73" y="7"/>
                  <a:pt x="114" y="9"/>
                </a:cubicBezTo>
                <a:cubicBezTo>
                  <a:pt x="143" y="16"/>
                  <a:pt x="167" y="21"/>
                  <a:pt x="194" y="35"/>
                </a:cubicBezTo>
                <a:cubicBezTo>
                  <a:pt x="199" y="37"/>
                  <a:pt x="205" y="37"/>
                  <a:pt x="206" y="45"/>
                </a:cubicBezTo>
                <a:cubicBezTo>
                  <a:pt x="207" y="63"/>
                  <a:pt x="216" y="79"/>
                  <a:pt x="217" y="98"/>
                </a:cubicBezTo>
                <a:cubicBezTo>
                  <a:pt x="217" y="114"/>
                  <a:pt x="225" y="126"/>
                  <a:pt x="225" y="142"/>
                </a:cubicBezTo>
                <a:cubicBezTo>
                  <a:pt x="226" y="150"/>
                  <a:pt x="231" y="184"/>
                  <a:pt x="231" y="184"/>
                </a:cubicBezTo>
                <a:cubicBezTo>
                  <a:pt x="230" y="191"/>
                  <a:pt x="239" y="254"/>
                  <a:pt x="237" y="250"/>
                </a:cubicBezTo>
                <a:cubicBezTo>
                  <a:pt x="216" y="256"/>
                  <a:pt x="175" y="232"/>
                  <a:pt x="149" y="226"/>
                </a:cubicBezTo>
                <a:cubicBezTo>
                  <a:pt x="118" y="221"/>
                  <a:pt x="71" y="219"/>
                  <a:pt x="39" y="214"/>
                </a:cubicBezTo>
                <a:cubicBezTo>
                  <a:pt x="36" y="215"/>
                  <a:pt x="44" y="214"/>
                  <a:pt x="41" y="212"/>
                </a:cubicBezTo>
                <a:cubicBezTo>
                  <a:pt x="40" y="205"/>
                  <a:pt x="37" y="196"/>
                  <a:pt x="33" y="172"/>
                </a:cubicBezTo>
                <a:cubicBezTo>
                  <a:pt x="29" y="148"/>
                  <a:pt x="22" y="95"/>
                  <a:pt x="19" y="70"/>
                </a:cubicBezTo>
                <a:cubicBezTo>
                  <a:pt x="14" y="42"/>
                  <a:pt x="0" y="13"/>
                  <a:pt x="3" y="2"/>
                </a:cubicBezTo>
                <a:close/>
              </a:path>
            </a:pathLst>
          </a:custGeom>
          <a:gradFill rotWithShape="1">
            <a:gsLst>
              <a:gs pos="0">
                <a:srgbClr val="0099FF"/>
              </a:gs>
              <a:gs pos="100000">
                <a:srgbClr val="0099FF">
                  <a:gamma/>
                  <a:shade val="46275"/>
                  <a:invGamma/>
                  <a:alpha val="70000"/>
                </a:srgbClr>
              </a:gs>
            </a:gsLst>
            <a:lin ang="18900000" scaled="1"/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1" name="Line 42"/>
          <p:cNvSpPr>
            <a:spLocks noChangeShapeType="1"/>
          </p:cNvSpPr>
          <p:nvPr/>
        </p:nvSpPr>
        <p:spPr bwMode="auto">
          <a:xfrm>
            <a:off x="6862763" y="1417489"/>
            <a:ext cx="1390650" cy="38893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2" name="Line 43"/>
          <p:cNvSpPr>
            <a:spLocks noChangeShapeType="1"/>
          </p:cNvSpPr>
          <p:nvPr/>
        </p:nvSpPr>
        <p:spPr bwMode="auto">
          <a:xfrm flipV="1">
            <a:off x="6875463" y="911077"/>
            <a:ext cx="1800225" cy="50482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3" name="Arc 44"/>
          <p:cNvSpPr>
            <a:spLocks/>
          </p:cNvSpPr>
          <p:nvPr/>
        </p:nvSpPr>
        <p:spPr bwMode="auto">
          <a:xfrm rot="2666298">
            <a:off x="6835775" y="1046014"/>
            <a:ext cx="750888" cy="774700"/>
          </a:xfrm>
          <a:custGeom>
            <a:avLst/>
            <a:gdLst>
              <a:gd name="G0" fmla="+- 0 0 0"/>
              <a:gd name="G1" fmla="+- 18311 0 0"/>
              <a:gd name="G2" fmla="+- 21600 0 0"/>
              <a:gd name="T0" fmla="*/ 11457 w 17728"/>
              <a:gd name="T1" fmla="*/ 0 h 18311"/>
              <a:gd name="T2" fmla="*/ 17728 w 17728"/>
              <a:gd name="T3" fmla="*/ 5971 h 18311"/>
              <a:gd name="T4" fmla="*/ 0 w 17728"/>
              <a:gd name="T5" fmla="*/ 18311 h 18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728" h="18311" fill="none" extrusionOk="0">
                <a:moveTo>
                  <a:pt x="11457" y="-1"/>
                </a:moveTo>
                <a:cubicBezTo>
                  <a:pt x="13928" y="1546"/>
                  <a:pt x="16062" y="3577"/>
                  <a:pt x="17728" y="5970"/>
                </a:cubicBezTo>
              </a:path>
              <a:path w="17728" h="18311" stroke="0" extrusionOk="0">
                <a:moveTo>
                  <a:pt x="11457" y="-1"/>
                </a:moveTo>
                <a:cubicBezTo>
                  <a:pt x="13928" y="1546"/>
                  <a:pt x="16062" y="3577"/>
                  <a:pt x="17728" y="5970"/>
                </a:cubicBezTo>
                <a:lnTo>
                  <a:pt x="0" y="1831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14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92639"/>
              </p:ext>
            </p:extLst>
          </p:nvPr>
        </p:nvGraphicFramePr>
        <p:xfrm>
          <a:off x="7653338" y="1266677"/>
          <a:ext cx="214312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3" name="公式" r:id="rId15" imgW="266400" imgH="317160" progId="Equation.3">
                  <p:embed/>
                </p:oleObj>
              </mc:Choice>
              <mc:Fallback>
                <p:oleObj name="公式" r:id="rId15" imgW="2664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3338" y="1266677"/>
                        <a:ext cx="214312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532441"/>
              </p:ext>
            </p:extLst>
          </p:nvPr>
        </p:nvGraphicFramePr>
        <p:xfrm>
          <a:off x="8402638" y="512614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4" name="公式" r:id="rId17" imgW="317160" imgH="444240" progId="Equation.3">
                  <p:embed/>
                </p:oleObj>
              </mc:Choice>
              <mc:Fallback>
                <p:oleObj name="公式" r:id="rId17" imgW="317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2638" y="512614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612749"/>
              </p:ext>
            </p:extLst>
          </p:nvPr>
        </p:nvGraphicFramePr>
        <p:xfrm>
          <a:off x="1224388" y="3484481"/>
          <a:ext cx="44697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085" name="Equation" r:id="rId19" imgW="2234880" imgH="393480" progId="Equation.DSMT4">
                  <p:embed/>
                </p:oleObj>
              </mc:Choice>
              <mc:Fallback>
                <p:oleObj name="Equation" r:id="rId19" imgW="22348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388" y="3484481"/>
                        <a:ext cx="44697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" name="Text Box 7"/>
          <p:cNvSpPr txBox="1">
            <a:spLocks noChangeArrowheads="1"/>
          </p:cNvSpPr>
          <p:nvPr/>
        </p:nvSpPr>
        <p:spPr bwMode="auto">
          <a:xfrm>
            <a:off x="1166813" y="2374744"/>
            <a:ext cx="7165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F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取决于波面上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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处的波强度，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k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(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倾斜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因子。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3" name="Text Box 7"/>
          <p:cNvSpPr txBox="1">
            <a:spLocks noChangeArrowheads="1"/>
          </p:cNvSpPr>
          <p:nvPr/>
        </p:nvSpPr>
        <p:spPr bwMode="auto">
          <a:xfrm>
            <a:off x="1172634" y="980728"/>
            <a:ext cx="3974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/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面元 </a:t>
            </a:r>
            <a:r>
              <a:rPr kumimoji="1" lang="en-US" altLang="zh-CN" sz="2400" b="1" kern="0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kern="0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</a:t>
            </a:r>
            <a:r>
              <a:rPr kumimoji="1" lang="en-US" altLang="zh-CN" sz="2400" b="1" i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kumimoji="1" lang="en-US" altLang="zh-CN" sz="2400" b="1" i="1" kern="0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点引起的振动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</a:t>
            </a:r>
            <a:endParaRPr kumimoji="1" lang="zh-CN" altLang="en-US" sz="2400" b="1" kern="0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24" name="Text Box 3"/>
          <p:cNvSpPr txBox="1">
            <a:spLocks noChangeArrowheads="1"/>
          </p:cNvSpPr>
          <p:nvPr/>
        </p:nvSpPr>
        <p:spPr bwMode="auto">
          <a:xfrm>
            <a:off x="1168940" y="2906284"/>
            <a:ext cx="678743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波面</a:t>
            </a:r>
            <a:r>
              <a:rPr kumimoji="1" lang="en-US" altLang="zh-CN" sz="2400" b="1" kern="0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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所有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1" lang="en-US" altLang="zh-CN" sz="2400" b="1" kern="0" dirty="0" smtClean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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发出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的次波在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引起的合振动为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25" name="Text Box 4"/>
          <p:cNvSpPr txBox="1">
            <a:spLocks noChangeArrowheads="1"/>
          </p:cNvSpPr>
          <p:nvPr/>
        </p:nvSpPr>
        <p:spPr bwMode="auto">
          <a:xfrm>
            <a:off x="338138" y="4221088"/>
            <a:ext cx="1116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  <a:ea typeface="隶书" pitchFamily="49" charset="-122"/>
              </a:rPr>
              <a:t> </a:t>
            </a:r>
            <a:r>
              <a:rPr lang="zh-CN" altLang="en-US" sz="2400" b="1" dirty="0">
                <a:solidFill>
                  <a:srgbClr val="FFFF00"/>
                </a:solidFill>
                <a:ea typeface="隶书" pitchFamily="49" charset="-122"/>
              </a:rPr>
              <a:t>说明</a:t>
            </a:r>
          </a:p>
        </p:txBody>
      </p:sp>
      <p:sp>
        <p:nvSpPr>
          <p:cNvPr id="226" name="Text Box 5"/>
          <p:cNvSpPr txBox="1">
            <a:spLocks noChangeArrowheads="1"/>
          </p:cNvSpPr>
          <p:nvPr/>
        </p:nvSpPr>
        <p:spPr bwMode="auto">
          <a:xfrm>
            <a:off x="611189" y="4653136"/>
            <a:ext cx="7993260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360363" indent="-360363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25475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57200" indent="-45720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对于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一般衍射问题，用积分计算相当复杂，实际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中常用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半波带法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振幅矢量法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分析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227" name="Rectangle 6"/>
          <p:cNvSpPr>
            <a:spLocks noChangeArrowheads="1"/>
          </p:cNvSpPr>
          <p:nvPr/>
        </p:nvSpPr>
        <p:spPr bwMode="auto">
          <a:xfrm>
            <a:off x="607640" y="5612135"/>
            <a:ext cx="7996808" cy="9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marL="449263" indent="-44926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惠更斯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—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菲涅耳原理在惠更斯原理的基础上给出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了次级波源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在传播过程中的振幅变化及位相关系。</a:t>
            </a:r>
          </a:p>
        </p:txBody>
      </p:sp>
    </p:spTree>
    <p:extLst>
      <p:ext uri="{BB962C8B-B14F-4D97-AF65-F5344CB8AC3E}">
        <p14:creationId xmlns:p14="http://schemas.microsoft.com/office/powerpoint/2010/main" val="21489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  <p:bldP spid="2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85863" y="908050"/>
            <a:ext cx="6049962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§15.8  </a:t>
            </a:r>
            <a:r>
              <a:rPr kumimoji="1" lang="zh-CN" altLang="en-US" sz="3200" b="1" i="0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夫琅禾费衍射</a:t>
            </a:r>
            <a:endParaRPr kumimoji="1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324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单缝衍射的实验现象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3859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单缝衍射图样的特征分析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16013" y="4375150"/>
            <a:ext cx="324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单缝衍射的光强分布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116013" y="5018088"/>
            <a:ext cx="324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光学仪器的分辨本领</a:t>
            </a:r>
          </a:p>
        </p:txBody>
      </p:sp>
    </p:spTree>
    <p:extLst>
      <p:ext uri="{BB962C8B-B14F-4D97-AF65-F5344CB8AC3E}">
        <p14:creationId xmlns:p14="http://schemas.microsoft.com/office/powerpoint/2010/main" val="22487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6592888" y="1152525"/>
            <a:ext cx="0" cy="4005263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7963" y="476250"/>
            <a:ext cx="518318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15.8.1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单缝衍射实验现象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Line 5"/>
          <p:cNvSpPr>
            <a:spLocks noChangeAspect="1" noChangeShapeType="1"/>
          </p:cNvSpPr>
          <p:nvPr/>
        </p:nvSpPr>
        <p:spPr bwMode="auto">
          <a:xfrm flipV="1">
            <a:off x="4630739" y="2486368"/>
            <a:ext cx="1967423" cy="6480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6"/>
          <p:cNvSpPr>
            <a:spLocks noChangeAspect="1" noChangeShapeType="1"/>
          </p:cNvSpPr>
          <p:nvPr/>
        </p:nvSpPr>
        <p:spPr bwMode="auto">
          <a:xfrm flipH="1">
            <a:off x="4598988" y="2462213"/>
            <a:ext cx="1984375" cy="2841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827088" y="3141663"/>
            <a:ext cx="61595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rot="678596" flipV="1">
            <a:off x="5535613" y="2581275"/>
            <a:ext cx="123825" cy="412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157379"/>
              </p:ext>
            </p:extLst>
          </p:nvPr>
        </p:nvGraphicFramePr>
        <p:xfrm>
          <a:off x="5508625" y="4008562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3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008562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6732588" y="2233613"/>
          <a:ext cx="227012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4" name="公式" r:id="rId5" imgW="279360" imgH="291960" progId="Equation.3">
                  <p:embed/>
                </p:oleObj>
              </mc:Choice>
              <mc:Fallback>
                <p:oleObj name="公式" r:id="rId5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233613"/>
                        <a:ext cx="227012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4535488" y="4394324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1023938" y="3274938"/>
            <a:ext cx="0" cy="1090166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1789113" y="4007917"/>
            <a:ext cx="0" cy="3571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1030288" y="3141663"/>
            <a:ext cx="711200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rot="21420000" flipV="1">
            <a:off x="1017588" y="2765425"/>
            <a:ext cx="730250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1017588" y="3132138"/>
            <a:ext cx="709612" cy="3714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889000" y="2936938"/>
            <a:ext cx="304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</a:rPr>
              <a:t>*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</a:endParaRPr>
          </a:p>
        </p:txBody>
      </p:sp>
      <p:graphicFrame>
        <p:nvGraphicFramePr>
          <p:cNvPr id="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646806"/>
              </p:ext>
            </p:extLst>
          </p:nvPr>
        </p:nvGraphicFramePr>
        <p:xfrm>
          <a:off x="900113" y="2708920"/>
          <a:ext cx="217487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5" name="公式" r:id="rId7" imgW="266400" imgH="330120" progId="Equation.3">
                  <p:embed/>
                </p:oleObj>
              </mc:Choice>
              <mc:Fallback>
                <p:oleObj name="公式" r:id="rId7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08920"/>
                        <a:ext cx="217487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82407"/>
              </p:ext>
            </p:extLst>
          </p:nvPr>
        </p:nvGraphicFramePr>
        <p:xfrm>
          <a:off x="1287463" y="3801673"/>
          <a:ext cx="28416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6" name="公式" r:id="rId9" imgW="355320" imgH="406080" progId="Equation.3">
                  <p:embed/>
                </p:oleObj>
              </mc:Choice>
              <mc:Fallback>
                <p:oleObj name="公式" r:id="rId9" imgW="355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3801673"/>
                        <a:ext cx="28416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1874838" y="2725738"/>
            <a:ext cx="14112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1893888" y="3140075"/>
            <a:ext cx="14478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1868488" y="3543300"/>
            <a:ext cx="14112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1011238" y="4182673"/>
            <a:ext cx="7731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68711"/>
              </p:ext>
            </p:extLst>
          </p:nvPr>
        </p:nvGraphicFramePr>
        <p:xfrm>
          <a:off x="3031817" y="3587750"/>
          <a:ext cx="227012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7" name="公式" r:id="rId11" imgW="279360" imgH="291960" progId="Equation.3">
                  <p:embed/>
                </p:oleObj>
              </mc:Choice>
              <mc:Fallback>
                <p:oleObj name="公式" r:id="rId11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817" y="3587750"/>
                        <a:ext cx="227012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812701"/>
              </p:ext>
            </p:extLst>
          </p:nvPr>
        </p:nvGraphicFramePr>
        <p:xfrm>
          <a:off x="3045465" y="2435225"/>
          <a:ext cx="22383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8" name="公式" r:id="rId13" imgW="279360" imgH="304560" progId="Equation.3">
                  <p:embed/>
                </p:oleObj>
              </mc:Choice>
              <mc:Fallback>
                <p:oleObj name="公式" r:id="rId13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465" y="2435225"/>
                        <a:ext cx="223837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26"/>
          <p:cNvSpPr>
            <a:spLocks noChangeAspect="1" noChangeShapeType="1"/>
          </p:cNvSpPr>
          <p:nvPr/>
        </p:nvSpPr>
        <p:spPr bwMode="auto">
          <a:xfrm flipV="1">
            <a:off x="3335338" y="3178175"/>
            <a:ext cx="1092200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Line 27"/>
          <p:cNvSpPr>
            <a:spLocks noChangeAspect="1" noChangeShapeType="1"/>
          </p:cNvSpPr>
          <p:nvPr/>
        </p:nvSpPr>
        <p:spPr bwMode="auto">
          <a:xfrm flipV="1">
            <a:off x="3325813" y="2786063"/>
            <a:ext cx="1101725" cy="3508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Line 28"/>
          <p:cNvSpPr>
            <a:spLocks noChangeAspect="1" noChangeShapeType="1"/>
          </p:cNvSpPr>
          <p:nvPr/>
        </p:nvSpPr>
        <p:spPr bwMode="auto">
          <a:xfrm flipV="1">
            <a:off x="3306763" y="2355850"/>
            <a:ext cx="1193800" cy="3810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3322638" y="2097088"/>
            <a:ext cx="0" cy="2076450"/>
            <a:chOff x="2592" y="956"/>
            <a:chExt cx="0" cy="1308"/>
          </a:xfrm>
        </p:grpSpPr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535488" y="4200128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4572000" y="2352675"/>
            <a:ext cx="2016125" cy="904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rot="120000">
            <a:off x="5411788" y="2395538"/>
            <a:ext cx="2159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rot="120000" flipV="1">
            <a:off x="5570538" y="2760663"/>
            <a:ext cx="176212" cy="666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4427538" y="2136775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Oval 38"/>
          <p:cNvSpPr>
            <a:spLocks noChangeArrowheads="1"/>
          </p:cNvSpPr>
          <p:nvPr/>
        </p:nvSpPr>
        <p:spPr bwMode="auto">
          <a:xfrm>
            <a:off x="1679575" y="2352675"/>
            <a:ext cx="215900" cy="15843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 rot="180000" flipV="1">
            <a:off x="1709738" y="2716213"/>
            <a:ext cx="165100" cy="57150"/>
          </a:xfrm>
          <a:prstGeom prst="line">
            <a:avLst/>
          </a:prstGeom>
          <a:noFill/>
          <a:ln w="28575">
            <a:solidFill>
              <a:srgbClr val="00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 rot="21300000">
            <a:off x="1704975" y="3478213"/>
            <a:ext cx="179388" cy="73025"/>
          </a:xfrm>
          <a:prstGeom prst="line">
            <a:avLst/>
          </a:prstGeom>
          <a:noFill/>
          <a:ln w="28575">
            <a:solidFill>
              <a:srgbClr val="00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Line 41"/>
          <p:cNvSpPr>
            <a:spLocks noChangeAspect="1" noChangeShapeType="1"/>
          </p:cNvSpPr>
          <p:nvPr/>
        </p:nvSpPr>
        <p:spPr bwMode="auto">
          <a:xfrm rot="21540000" flipV="1">
            <a:off x="1211263" y="2944813"/>
            <a:ext cx="173037" cy="873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42"/>
          <p:cNvSpPr>
            <a:spLocks noChangeAspect="1" noChangeShapeType="1"/>
          </p:cNvSpPr>
          <p:nvPr/>
        </p:nvSpPr>
        <p:spPr bwMode="auto">
          <a:xfrm rot="21540000">
            <a:off x="1258888" y="3141663"/>
            <a:ext cx="173037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Line 43"/>
          <p:cNvSpPr>
            <a:spLocks noChangeAspect="1" noChangeShapeType="1"/>
          </p:cNvSpPr>
          <p:nvPr/>
        </p:nvSpPr>
        <p:spPr bwMode="auto">
          <a:xfrm rot="60000">
            <a:off x="1231900" y="3248025"/>
            <a:ext cx="173038" cy="873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Line 44"/>
          <p:cNvSpPr>
            <a:spLocks noChangeAspect="1" noChangeShapeType="1"/>
          </p:cNvSpPr>
          <p:nvPr/>
        </p:nvSpPr>
        <p:spPr bwMode="auto">
          <a:xfrm>
            <a:off x="2339975" y="2725738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Line 45"/>
          <p:cNvSpPr>
            <a:spLocks noChangeAspect="1" noChangeShapeType="1"/>
          </p:cNvSpPr>
          <p:nvPr/>
        </p:nvSpPr>
        <p:spPr bwMode="auto">
          <a:xfrm>
            <a:off x="2339975" y="3138488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Line 46"/>
          <p:cNvSpPr>
            <a:spLocks noChangeAspect="1" noChangeShapeType="1"/>
          </p:cNvSpPr>
          <p:nvPr/>
        </p:nvSpPr>
        <p:spPr bwMode="auto">
          <a:xfrm>
            <a:off x="2338388" y="3544888"/>
            <a:ext cx="173037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Line 47"/>
          <p:cNvSpPr>
            <a:spLocks noChangeAspect="1" noChangeShapeType="1"/>
          </p:cNvSpPr>
          <p:nvPr/>
        </p:nvSpPr>
        <p:spPr bwMode="auto">
          <a:xfrm rot="20400000">
            <a:off x="3937000" y="2911475"/>
            <a:ext cx="173038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48"/>
          <p:cNvSpPr>
            <a:spLocks noChangeAspect="1" noChangeShapeType="1"/>
          </p:cNvSpPr>
          <p:nvPr/>
        </p:nvSpPr>
        <p:spPr bwMode="auto">
          <a:xfrm rot="20460000">
            <a:off x="3998919" y="3286960"/>
            <a:ext cx="172800" cy="158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Line 49"/>
          <p:cNvSpPr>
            <a:spLocks noChangeAspect="1" noChangeShapeType="1"/>
          </p:cNvSpPr>
          <p:nvPr/>
        </p:nvSpPr>
        <p:spPr bwMode="auto">
          <a:xfrm rot="20400000">
            <a:off x="3854450" y="2532063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6227763" y="692150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ea typeface="楷体_GB2312" pitchFamily="49" charset="-122"/>
              </a:rPr>
              <a:t>屏幕</a:t>
            </a:r>
          </a:p>
        </p:txBody>
      </p:sp>
      <p:graphicFrame>
        <p:nvGraphicFramePr>
          <p:cNvPr id="52" name="Object 52"/>
          <p:cNvGraphicFramePr>
            <a:graphicFrameLocks noChangeAspect="1"/>
          </p:cNvGraphicFramePr>
          <p:nvPr/>
        </p:nvGraphicFramePr>
        <p:xfrm>
          <a:off x="1649413" y="1882775"/>
          <a:ext cx="25876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79" name="公式" r:id="rId15" imgW="317160" imgH="444240" progId="Equation.3">
                  <p:embed/>
                </p:oleObj>
              </mc:Choice>
              <mc:Fallback>
                <p:oleObj name="公式" r:id="rId15" imgW="317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1882775"/>
                        <a:ext cx="25876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3"/>
          <p:cNvGraphicFramePr>
            <a:graphicFrameLocks noChangeAspect="1"/>
          </p:cNvGraphicFramePr>
          <p:nvPr/>
        </p:nvGraphicFramePr>
        <p:xfrm>
          <a:off x="4413250" y="1585913"/>
          <a:ext cx="2889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480" name="公式" r:id="rId17" imgW="355320" imgH="444240" progId="Equation.3">
                  <p:embed/>
                </p:oleObj>
              </mc:Choice>
              <mc:Fallback>
                <p:oleObj name="公式" r:id="rId17" imgW="355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1585913"/>
                        <a:ext cx="2889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4"/>
          <p:cNvSpPr>
            <a:spLocks noChangeArrowheads="1"/>
          </p:cNvSpPr>
          <p:nvPr/>
        </p:nvSpPr>
        <p:spPr bwMode="auto">
          <a:xfrm>
            <a:off x="395288" y="5449888"/>
            <a:ext cx="14350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结果：</a:t>
            </a:r>
            <a:endParaRPr kumimoji="1" lang="en-US" altLang="zh-CN" sz="2400" b="1" dirty="0">
              <a:solidFill>
                <a:srgbClr val="FFFF00"/>
              </a:solidFill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55" name="Text Box 56"/>
          <p:cNvSpPr txBox="1">
            <a:spLocks noChangeArrowheads="1"/>
          </p:cNvSpPr>
          <p:nvPr/>
        </p:nvSpPr>
        <p:spPr bwMode="auto">
          <a:xfrm>
            <a:off x="1619250" y="5403850"/>
            <a:ext cx="6697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>
                    <a:alpha val="49001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屏幕上出现中心很亮的明纹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两侧对称分布着一系列强度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较弱的明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6" name="Picture 57" descr="其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684338"/>
            <a:ext cx="1511300" cy="28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ine 39"/>
          <p:cNvSpPr>
            <a:spLocks noChangeShapeType="1"/>
          </p:cNvSpPr>
          <p:nvPr/>
        </p:nvSpPr>
        <p:spPr bwMode="auto">
          <a:xfrm flipV="1">
            <a:off x="1742529" y="3141929"/>
            <a:ext cx="165100" cy="0"/>
          </a:xfrm>
          <a:prstGeom prst="line">
            <a:avLst/>
          </a:prstGeom>
          <a:noFill/>
          <a:ln w="28575">
            <a:solidFill>
              <a:srgbClr val="00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6525787" y="2397625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6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utoUpdateAnimBg="0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4" grpId="0"/>
      <p:bldP spid="57" grpId="0" animBg="1"/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Rectangle 115"/>
          <p:cNvSpPr>
            <a:spLocks noChangeArrowheads="1"/>
          </p:cNvSpPr>
          <p:nvPr/>
        </p:nvSpPr>
        <p:spPr bwMode="auto">
          <a:xfrm>
            <a:off x="5436046" y="3694113"/>
            <a:ext cx="3096394" cy="2736850"/>
          </a:xfrm>
          <a:prstGeom prst="rect">
            <a:avLst/>
          </a:prstGeom>
          <a:solidFill>
            <a:srgbClr val="006699">
              <a:alpha val="20000"/>
            </a:srgbClr>
          </a:solidFill>
          <a:ln w="12700">
            <a:solidFill>
              <a:srgbClr val="B2B2B2">
                <a:alpha val="39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Arc 2"/>
          <p:cNvSpPr>
            <a:spLocks/>
          </p:cNvSpPr>
          <p:nvPr/>
        </p:nvSpPr>
        <p:spPr bwMode="auto">
          <a:xfrm rot="2259937">
            <a:off x="6943849" y="4022725"/>
            <a:ext cx="714375" cy="666750"/>
          </a:xfrm>
          <a:custGeom>
            <a:avLst/>
            <a:gdLst>
              <a:gd name="G0" fmla="+- 0 0 0"/>
              <a:gd name="G1" fmla="+- 15751 0 0"/>
              <a:gd name="G2" fmla="+- 21600 0 0"/>
              <a:gd name="T0" fmla="*/ 14781 w 16890"/>
              <a:gd name="T1" fmla="*/ 0 h 15751"/>
              <a:gd name="T2" fmla="*/ 16890 w 16890"/>
              <a:gd name="T3" fmla="*/ 2286 h 15751"/>
              <a:gd name="T4" fmla="*/ 0 w 16890"/>
              <a:gd name="T5" fmla="*/ 15751 h 15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90" h="15751" fill="none" extrusionOk="0">
                <a:moveTo>
                  <a:pt x="14780" y="0"/>
                </a:moveTo>
                <a:cubicBezTo>
                  <a:pt x="15537" y="710"/>
                  <a:pt x="16242" y="1474"/>
                  <a:pt x="16889" y="2286"/>
                </a:cubicBezTo>
              </a:path>
              <a:path w="16890" h="15751" stroke="0" extrusionOk="0">
                <a:moveTo>
                  <a:pt x="14780" y="0"/>
                </a:moveTo>
                <a:cubicBezTo>
                  <a:pt x="15537" y="710"/>
                  <a:pt x="16242" y="1474"/>
                  <a:pt x="16889" y="2286"/>
                </a:cubicBezTo>
                <a:lnTo>
                  <a:pt x="0" y="1575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9550" y="333375"/>
            <a:ext cx="4442242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15.8.2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单缝衍射图样的特征分析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6888" y="908050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单缝衍射装置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422900" y="1676376"/>
            <a:ext cx="2000250" cy="6588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385050" y="1268388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7"/>
          <p:cNvSpPr>
            <a:spLocks noChangeAspect="1" noChangeShapeType="1"/>
          </p:cNvSpPr>
          <p:nvPr/>
        </p:nvSpPr>
        <p:spPr bwMode="auto">
          <a:xfrm flipH="1">
            <a:off x="5391150" y="1666851"/>
            <a:ext cx="1984375" cy="2841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619250" y="2346301"/>
            <a:ext cx="61595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Arc 9"/>
          <p:cNvSpPr>
            <a:spLocks/>
          </p:cNvSpPr>
          <p:nvPr/>
        </p:nvSpPr>
        <p:spPr bwMode="auto">
          <a:xfrm rot="1696153">
            <a:off x="4627563" y="2181201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678596" flipV="1">
            <a:off x="6327775" y="1785913"/>
            <a:ext cx="123825" cy="412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262575"/>
              </p:ext>
            </p:extLst>
          </p:nvPr>
        </p:nvGraphicFramePr>
        <p:xfrm>
          <a:off x="6300788" y="2997176"/>
          <a:ext cx="2270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79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997176"/>
                        <a:ext cx="2270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846430"/>
              </p:ext>
            </p:extLst>
          </p:nvPr>
        </p:nvGraphicFramePr>
        <p:xfrm>
          <a:off x="4859338" y="2133576"/>
          <a:ext cx="204787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0" name="公式" r:id="rId5" imgW="253800" imgH="304560" progId="Equation.3">
                  <p:embed/>
                </p:oleObj>
              </mc:Choice>
              <mc:Fallback>
                <p:oleObj name="公式" r:id="rId5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133576"/>
                        <a:ext cx="204787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137725"/>
              </p:ext>
            </p:extLst>
          </p:nvPr>
        </p:nvGraphicFramePr>
        <p:xfrm>
          <a:off x="7121525" y="1292201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1" name="公式" r:id="rId7" imgW="279360" imgH="291960" progId="Equation.3">
                  <p:embed/>
                </p:oleObj>
              </mc:Choice>
              <mc:Fallback>
                <p:oleObj name="公式" r:id="rId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1525" y="1292201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599403"/>
              </p:ext>
            </p:extLst>
          </p:nvPr>
        </p:nvGraphicFramePr>
        <p:xfrm>
          <a:off x="7435792" y="2390370"/>
          <a:ext cx="30456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2" name="Equation" r:id="rId9" imgW="152280" imgH="177480" progId="Equation.DSMT4">
                  <p:embed/>
                </p:oleObj>
              </mc:Choice>
              <mc:Fallback>
                <p:oleObj name="Equation" r:id="rId9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792" y="2390370"/>
                        <a:ext cx="30456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327650" y="3382938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16"/>
          <p:cNvSpPr>
            <a:spLocks noChangeAspect="1" noChangeShapeType="1"/>
          </p:cNvSpPr>
          <p:nvPr/>
        </p:nvSpPr>
        <p:spPr bwMode="auto">
          <a:xfrm>
            <a:off x="4117975" y="1941488"/>
            <a:ext cx="241300" cy="723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236198"/>
              </p:ext>
            </p:extLst>
          </p:nvPr>
        </p:nvGraphicFramePr>
        <p:xfrm>
          <a:off x="4294188" y="2722538"/>
          <a:ext cx="20320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3" name="公式" r:id="rId11" imgW="253800" imgH="279360" progId="Equation.3">
                  <p:embed/>
                </p:oleObj>
              </mc:Choice>
              <mc:Fallback>
                <p:oleObj name="公式" r:id="rId11" imgW="253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2722538"/>
                        <a:ext cx="203200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1816100" y="2389163"/>
            <a:ext cx="0" cy="93662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581275" y="2978126"/>
            <a:ext cx="0" cy="3571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822450" y="2346301"/>
            <a:ext cx="711200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rot="21420000" flipV="1">
            <a:off x="1809750" y="1970063"/>
            <a:ext cx="730250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809750" y="2336776"/>
            <a:ext cx="709613" cy="3714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1681163" y="2134981"/>
            <a:ext cx="304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</a:rPr>
              <a:t>*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66FF33"/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743418"/>
              </p:ext>
            </p:extLst>
          </p:nvPr>
        </p:nvGraphicFramePr>
        <p:xfrm>
          <a:off x="1692275" y="1947358"/>
          <a:ext cx="217488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4" name="公式" r:id="rId13" imgW="266400" imgH="330120" progId="Equation.3">
                  <p:embed/>
                </p:oleObj>
              </mc:Choice>
              <mc:Fallback>
                <p:oleObj name="公式" r:id="rId13" imgW="2664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947358"/>
                        <a:ext cx="217488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461254"/>
              </p:ext>
            </p:extLst>
          </p:nvPr>
        </p:nvGraphicFramePr>
        <p:xfrm>
          <a:off x="2079625" y="2898751"/>
          <a:ext cx="2841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5" name="公式" r:id="rId15" imgW="355320" imgH="406080" progId="Equation.3">
                  <p:embed/>
                </p:oleObj>
              </mc:Choice>
              <mc:Fallback>
                <p:oleObj name="公式" r:id="rId15" imgW="3553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898751"/>
                        <a:ext cx="2841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2667000" y="1930376"/>
            <a:ext cx="14112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2686050" y="2344713"/>
            <a:ext cx="14478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2660650" y="2747938"/>
            <a:ext cx="14112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803400" y="3279751"/>
            <a:ext cx="773113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66108"/>
              </p:ext>
            </p:extLst>
          </p:nvPr>
        </p:nvGraphicFramePr>
        <p:xfrm>
          <a:off x="3851275" y="2792388"/>
          <a:ext cx="227013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6" name="公式" r:id="rId17" imgW="279360" imgH="291960" progId="Equation.3">
                  <p:embed/>
                </p:oleObj>
              </mc:Choice>
              <mc:Fallback>
                <p:oleObj name="公式" r:id="rId1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792388"/>
                        <a:ext cx="227013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18796"/>
              </p:ext>
            </p:extLst>
          </p:nvPr>
        </p:nvGraphicFramePr>
        <p:xfrm>
          <a:off x="3851275" y="1639863"/>
          <a:ext cx="2238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7" name="公式" r:id="rId19" imgW="279360" imgH="304560" progId="Equation.3">
                  <p:embed/>
                </p:oleObj>
              </mc:Choice>
              <mc:Fallback>
                <p:oleObj name="公式" r:id="rId19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639863"/>
                        <a:ext cx="2238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32"/>
          <p:cNvSpPr>
            <a:spLocks noChangeAspect="1" noChangeShapeType="1"/>
          </p:cNvSpPr>
          <p:nvPr/>
        </p:nvSpPr>
        <p:spPr bwMode="auto">
          <a:xfrm flipV="1">
            <a:off x="4127500" y="2382813"/>
            <a:ext cx="1092200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33"/>
          <p:cNvSpPr>
            <a:spLocks noChangeAspect="1" noChangeShapeType="1"/>
          </p:cNvSpPr>
          <p:nvPr/>
        </p:nvSpPr>
        <p:spPr bwMode="auto">
          <a:xfrm flipV="1">
            <a:off x="4117975" y="1990701"/>
            <a:ext cx="1101725" cy="3508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34"/>
          <p:cNvSpPr>
            <a:spLocks noChangeAspect="1" noChangeShapeType="1"/>
          </p:cNvSpPr>
          <p:nvPr/>
        </p:nvSpPr>
        <p:spPr bwMode="auto">
          <a:xfrm flipV="1">
            <a:off x="4098925" y="1560488"/>
            <a:ext cx="1193800" cy="3810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37" name="Group 35"/>
          <p:cNvGrpSpPr>
            <a:grpSpLocks/>
          </p:cNvGrpSpPr>
          <p:nvPr/>
        </p:nvGrpSpPr>
        <p:grpSpPr bwMode="auto">
          <a:xfrm>
            <a:off x="4114800" y="1301726"/>
            <a:ext cx="0" cy="2076450"/>
            <a:chOff x="2592" y="956"/>
            <a:chExt cx="0" cy="1308"/>
          </a:xfrm>
        </p:grpSpPr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4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304063"/>
              </p:ext>
            </p:extLst>
          </p:nvPr>
        </p:nvGraphicFramePr>
        <p:xfrm>
          <a:off x="3563938" y="2027213"/>
          <a:ext cx="20478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8" name="公式" r:id="rId21" imgW="253800" imgH="304560" progId="Equation.3">
                  <p:embed/>
                </p:oleObj>
              </mc:Choice>
              <mc:Fallback>
                <p:oleObj name="公式" r:id="rId21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027213"/>
                        <a:ext cx="204787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3746500" y="2182788"/>
            <a:ext cx="3810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5327650" y="3059088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19363"/>
              </p:ext>
            </p:extLst>
          </p:nvPr>
        </p:nvGraphicFramePr>
        <p:xfrm>
          <a:off x="7540625" y="1606526"/>
          <a:ext cx="1714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89" name="公式" r:id="rId23" imgW="215640" imgH="228600" progId="Equation.3">
                  <p:embed/>
                </p:oleObj>
              </mc:Choice>
              <mc:Fallback>
                <p:oleObj name="公式" r:id="rId23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25" y="1606526"/>
                        <a:ext cx="1714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5364163" y="1557313"/>
            <a:ext cx="2016125" cy="904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rot="120000">
            <a:off x="6203950" y="1600176"/>
            <a:ext cx="2159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rot="120000" flipV="1">
            <a:off x="6362700" y="1965301"/>
            <a:ext cx="176213" cy="666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Oval 47"/>
          <p:cNvSpPr>
            <a:spLocks noChangeArrowheads="1"/>
          </p:cNvSpPr>
          <p:nvPr/>
        </p:nvSpPr>
        <p:spPr bwMode="auto">
          <a:xfrm>
            <a:off x="5219700" y="1341413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Oval 48"/>
          <p:cNvSpPr>
            <a:spLocks noChangeArrowheads="1"/>
          </p:cNvSpPr>
          <p:nvPr/>
        </p:nvSpPr>
        <p:spPr bwMode="auto">
          <a:xfrm>
            <a:off x="2471738" y="1557313"/>
            <a:ext cx="215900" cy="15843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rot="180000" flipV="1">
            <a:off x="2501900" y="1920851"/>
            <a:ext cx="165100" cy="57150"/>
          </a:xfrm>
          <a:prstGeom prst="line">
            <a:avLst/>
          </a:prstGeom>
          <a:noFill/>
          <a:ln w="28575">
            <a:solidFill>
              <a:srgbClr val="00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rot="21300000">
            <a:off x="2497138" y="2682851"/>
            <a:ext cx="179387" cy="730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3" name="Line 51"/>
          <p:cNvSpPr>
            <a:spLocks noChangeAspect="1" noChangeShapeType="1"/>
          </p:cNvSpPr>
          <p:nvPr/>
        </p:nvSpPr>
        <p:spPr bwMode="auto">
          <a:xfrm rot="21540000" flipV="1">
            <a:off x="2003425" y="2149451"/>
            <a:ext cx="173038" cy="873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Line 52"/>
          <p:cNvSpPr>
            <a:spLocks noChangeAspect="1" noChangeShapeType="1"/>
          </p:cNvSpPr>
          <p:nvPr/>
        </p:nvSpPr>
        <p:spPr bwMode="auto">
          <a:xfrm rot="21540000">
            <a:off x="2051050" y="2346301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5" name="Line 53"/>
          <p:cNvSpPr>
            <a:spLocks noChangeAspect="1" noChangeShapeType="1"/>
          </p:cNvSpPr>
          <p:nvPr/>
        </p:nvSpPr>
        <p:spPr bwMode="auto">
          <a:xfrm rot="60000">
            <a:off x="2024063" y="2452663"/>
            <a:ext cx="173037" cy="873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6" name="Line 54"/>
          <p:cNvSpPr>
            <a:spLocks noChangeAspect="1" noChangeShapeType="1"/>
          </p:cNvSpPr>
          <p:nvPr/>
        </p:nvSpPr>
        <p:spPr bwMode="auto">
          <a:xfrm>
            <a:off x="3132138" y="1930376"/>
            <a:ext cx="173037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7" name="Line 55"/>
          <p:cNvSpPr>
            <a:spLocks noChangeAspect="1" noChangeShapeType="1"/>
          </p:cNvSpPr>
          <p:nvPr/>
        </p:nvSpPr>
        <p:spPr bwMode="auto">
          <a:xfrm>
            <a:off x="3132138" y="2343126"/>
            <a:ext cx="173037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Line 56"/>
          <p:cNvSpPr>
            <a:spLocks noChangeAspect="1" noChangeShapeType="1"/>
          </p:cNvSpPr>
          <p:nvPr/>
        </p:nvSpPr>
        <p:spPr bwMode="auto">
          <a:xfrm>
            <a:off x="3130550" y="2749526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Line 57"/>
          <p:cNvSpPr>
            <a:spLocks noChangeAspect="1" noChangeShapeType="1"/>
          </p:cNvSpPr>
          <p:nvPr/>
        </p:nvSpPr>
        <p:spPr bwMode="auto">
          <a:xfrm rot="20400000">
            <a:off x="4729163" y="2116113"/>
            <a:ext cx="173037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0" name="Line 58"/>
          <p:cNvSpPr>
            <a:spLocks noChangeAspect="1" noChangeShapeType="1"/>
          </p:cNvSpPr>
          <p:nvPr/>
        </p:nvSpPr>
        <p:spPr bwMode="auto">
          <a:xfrm rot="20400000">
            <a:off x="4791075" y="2489176"/>
            <a:ext cx="173038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1" name="Line 59"/>
          <p:cNvSpPr>
            <a:spLocks noChangeAspect="1" noChangeShapeType="1"/>
          </p:cNvSpPr>
          <p:nvPr/>
        </p:nvSpPr>
        <p:spPr bwMode="auto">
          <a:xfrm rot="20400000">
            <a:off x="4646613" y="1736701"/>
            <a:ext cx="173037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7302500" y="1266801"/>
            <a:ext cx="419100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</a:rPr>
              <a:t>·</a:t>
            </a:r>
          </a:p>
        </p:txBody>
      </p:sp>
      <p:sp>
        <p:nvSpPr>
          <p:cNvPr id="64" name="AutoShape 62"/>
          <p:cNvSpPr>
            <a:spLocks noChangeAspect="1" noChangeArrowheads="1"/>
          </p:cNvSpPr>
          <p:nvPr/>
        </p:nvSpPr>
        <p:spPr bwMode="auto">
          <a:xfrm rot="15120000">
            <a:off x="3712369" y="2202632"/>
            <a:ext cx="798513" cy="244475"/>
          </a:xfrm>
          <a:prstGeom prst="rtTriangle">
            <a:avLst/>
          </a:prstGeom>
          <a:solidFill>
            <a:srgbClr val="FFFFFF">
              <a:alpha val="69000"/>
            </a:srgbClr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5" name="Line 63"/>
          <p:cNvSpPr>
            <a:spLocks noChangeShapeType="1"/>
          </p:cNvSpPr>
          <p:nvPr/>
        </p:nvSpPr>
        <p:spPr bwMode="auto">
          <a:xfrm flipV="1">
            <a:off x="7383463" y="620688"/>
            <a:ext cx="0" cy="8636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6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518367"/>
              </p:ext>
            </p:extLst>
          </p:nvPr>
        </p:nvGraphicFramePr>
        <p:xfrm>
          <a:off x="7451725" y="655613"/>
          <a:ext cx="1714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0" name="公式" r:id="rId25" imgW="215640" imgH="228600" progId="Equation.3">
                  <p:embed/>
                </p:oleObj>
              </mc:Choice>
              <mc:Fallback>
                <p:oleObj name="公式" r:id="rId25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655613"/>
                        <a:ext cx="1714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65"/>
          <p:cNvSpPr txBox="1">
            <a:spLocks noChangeArrowheads="1"/>
          </p:cNvSpPr>
          <p:nvPr/>
        </p:nvSpPr>
        <p:spPr bwMode="auto">
          <a:xfrm>
            <a:off x="496888" y="3717032"/>
            <a:ext cx="2656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菲涅耳半波带法</a:t>
            </a:r>
          </a:p>
        </p:txBody>
      </p:sp>
      <p:sp>
        <p:nvSpPr>
          <p:cNvPr id="68" name="Text Box 66"/>
          <p:cNvSpPr txBox="1">
            <a:spLocks noChangeArrowheads="1"/>
          </p:cNvSpPr>
          <p:nvPr/>
        </p:nvSpPr>
        <p:spPr bwMode="auto">
          <a:xfrm>
            <a:off x="7424738" y="2997176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grpSp>
        <p:nvGrpSpPr>
          <p:cNvPr id="69" name="Group 67"/>
          <p:cNvGrpSpPr>
            <a:grpSpLocks/>
          </p:cNvGrpSpPr>
          <p:nvPr/>
        </p:nvGrpSpPr>
        <p:grpSpPr bwMode="auto">
          <a:xfrm>
            <a:off x="7251824" y="4081463"/>
            <a:ext cx="1017588" cy="1652587"/>
            <a:chOff x="-1296" y="1381"/>
            <a:chExt cx="641" cy="993"/>
          </a:xfrm>
        </p:grpSpPr>
        <p:sp>
          <p:nvSpPr>
            <p:cNvPr id="70" name="Line 68"/>
            <p:cNvSpPr>
              <a:spLocks noChangeShapeType="1"/>
            </p:cNvSpPr>
            <p:nvPr/>
          </p:nvSpPr>
          <p:spPr bwMode="auto">
            <a:xfrm flipV="1">
              <a:off x="-1290" y="1797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V="1">
              <a:off x="-1296" y="2192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 flipV="1">
              <a:off x="-1296" y="1381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3" name="Line 71"/>
          <p:cNvSpPr>
            <a:spLocks noChangeShapeType="1"/>
          </p:cNvSpPr>
          <p:nvPr/>
        </p:nvSpPr>
        <p:spPr bwMode="auto">
          <a:xfrm>
            <a:off x="7274049" y="4389438"/>
            <a:ext cx="85883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5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291465"/>
              </p:ext>
            </p:extLst>
          </p:nvPr>
        </p:nvGraphicFramePr>
        <p:xfrm>
          <a:off x="7923337" y="4172898"/>
          <a:ext cx="2698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1" name="公式" r:id="rId27" imgW="342720" imgH="304560" progId="Equation.3">
                  <p:embed/>
                </p:oleObj>
              </mc:Choice>
              <mc:Fallback>
                <p:oleObj name="公式" r:id="rId27" imgW="3427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337" y="4172898"/>
                        <a:ext cx="269875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425765"/>
              </p:ext>
            </p:extLst>
          </p:nvPr>
        </p:nvGraphicFramePr>
        <p:xfrm>
          <a:off x="6939087" y="4024313"/>
          <a:ext cx="242887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2" name="公式" r:id="rId29" imgW="241200" imgH="266400" progId="Equation.3">
                  <p:embed/>
                </p:oleObj>
              </mc:Choice>
              <mc:Fallback>
                <p:oleObj name="公式" r:id="rId29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9087" y="4024313"/>
                        <a:ext cx="242887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664770"/>
              </p:ext>
            </p:extLst>
          </p:nvPr>
        </p:nvGraphicFramePr>
        <p:xfrm>
          <a:off x="6945437" y="5756275"/>
          <a:ext cx="2413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3" name="公式" r:id="rId31" imgW="241200" imgH="266400" progId="Equation.3">
                  <p:embed/>
                </p:oleObj>
              </mc:Choice>
              <mc:Fallback>
                <p:oleObj name="公式" r:id="rId31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437" y="5756275"/>
                        <a:ext cx="2413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6"/>
          <p:cNvGrpSpPr>
            <a:grpSpLocks/>
          </p:cNvGrpSpPr>
          <p:nvPr/>
        </p:nvGrpSpPr>
        <p:grpSpPr bwMode="auto">
          <a:xfrm>
            <a:off x="7240712" y="3727450"/>
            <a:ext cx="0" cy="2652713"/>
            <a:chOff x="4464" y="2361"/>
            <a:chExt cx="0" cy="1671"/>
          </a:xfrm>
        </p:grpSpPr>
        <p:sp>
          <p:nvSpPr>
            <p:cNvPr id="79" name="Line 77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81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068595"/>
              </p:ext>
            </p:extLst>
          </p:nvPr>
        </p:nvGraphicFramePr>
        <p:xfrm>
          <a:off x="8282632" y="425092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4" name="Equation" r:id="rId33" imgW="88560" imgH="164880" progId="Equation.DSMT4">
                  <p:embed/>
                </p:oleObj>
              </mc:Choice>
              <mc:Fallback>
                <p:oleObj name="Equation" r:id="rId33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2632" y="425092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85560"/>
              </p:ext>
            </p:extLst>
          </p:nvPr>
        </p:nvGraphicFramePr>
        <p:xfrm>
          <a:off x="8244408" y="4899440"/>
          <a:ext cx="25344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5" name="Equation" r:id="rId35" imgW="126720" imgH="164880" progId="Equation.DSMT4">
                  <p:embed/>
                </p:oleObj>
              </mc:Choice>
              <mc:Fallback>
                <p:oleObj name="Equation" r:id="rId35" imgW="1267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4408" y="4899440"/>
                        <a:ext cx="25344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Line 83"/>
          <p:cNvSpPr>
            <a:spLocks noChangeShapeType="1"/>
          </p:cNvSpPr>
          <p:nvPr/>
        </p:nvSpPr>
        <p:spPr bwMode="auto">
          <a:xfrm>
            <a:off x="7240712" y="4419600"/>
            <a:ext cx="0" cy="129540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687986"/>
              </p:ext>
            </p:extLst>
          </p:nvPr>
        </p:nvGraphicFramePr>
        <p:xfrm>
          <a:off x="6935788" y="4375150"/>
          <a:ext cx="2651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6" name="Equation" r:id="rId37" imgW="177480" imgH="228600" progId="Equation.DSMT4">
                  <p:embed/>
                </p:oleObj>
              </mc:Choice>
              <mc:Fallback>
                <p:oleObj name="Equation" r:id="rId37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5788" y="4375150"/>
                        <a:ext cx="2651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Line 86"/>
          <p:cNvSpPr>
            <a:spLocks noChangeShapeType="1"/>
          </p:cNvSpPr>
          <p:nvPr/>
        </p:nvSpPr>
        <p:spPr bwMode="auto">
          <a:xfrm flipV="1">
            <a:off x="7251824" y="4445000"/>
            <a:ext cx="1008063" cy="28892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0" name="Line 89"/>
          <p:cNvSpPr>
            <a:spLocks noChangeShapeType="1"/>
          </p:cNvSpPr>
          <p:nvPr/>
        </p:nvSpPr>
        <p:spPr bwMode="auto">
          <a:xfrm flipV="1">
            <a:off x="7251824" y="5102225"/>
            <a:ext cx="1008063" cy="28892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2" name="Line 93"/>
          <p:cNvSpPr>
            <a:spLocks noChangeAspect="1" noChangeShapeType="1"/>
          </p:cNvSpPr>
          <p:nvPr/>
        </p:nvSpPr>
        <p:spPr bwMode="auto">
          <a:xfrm rot="16200000" flipV="1">
            <a:off x="6915274" y="5694363"/>
            <a:ext cx="941387" cy="30003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3" name="Line 94"/>
          <p:cNvSpPr>
            <a:spLocks noChangeAspect="1" noChangeShapeType="1"/>
          </p:cNvSpPr>
          <p:nvPr/>
        </p:nvSpPr>
        <p:spPr bwMode="auto">
          <a:xfrm rot="16200000" flipV="1">
            <a:off x="6741443" y="5190331"/>
            <a:ext cx="1525588" cy="53657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4" name="Line 95"/>
          <p:cNvSpPr>
            <a:spLocks noChangeShapeType="1"/>
          </p:cNvSpPr>
          <p:nvPr/>
        </p:nvSpPr>
        <p:spPr bwMode="auto">
          <a:xfrm flipV="1">
            <a:off x="7295652" y="6266828"/>
            <a:ext cx="215900" cy="7302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5" name="Line 96"/>
          <p:cNvSpPr>
            <a:spLocks noChangeShapeType="1"/>
          </p:cNvSpPr>
          <p:nvPr/>
        </p:nvSpPr>
        <p:spPr bwMode="auto">
          <a:xfrm flipV="1">
            <a:off x="7759202" y="6093790"/>
            <a:ext cx="215900" cy="7302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6" name="Line 98"/>
          <p:cNvSpPr>
            <a:spLocks noChangeShapeType="1"/>
          </p:cNvSpPr>
          <p:nvPr/>
        </p:nvSpPr>
        <p:spPr bwMode="auto">
          <a:xfrm>
            <a:off x="6418387" y="45799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7" name="Line 99"/>
          <p:cNvSpPr>
            <a:spLocks noChangeShapeType="1"/>
          </p:cNvSpPr>
          <p:nvPr/>
        </p:nvSpPr>
        <p:spPr bwMode="auto">
          <a:xfrm>
            <a:off x="6418387" y="52276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8" name="Line 100"/>
          <p:cNvSpPr>
            <a:spLocks noChangeShapeType="1"/>
          </p:cNvSpPr>
          <p:nvPr/>
        </p:nvSpPr>
        <p:spPr bwMode="auto">
          <a:xfrm>
            <a:off x="6418387" y="58753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Line 101"/>
          <p:cNvSpPr>
            <a:spLocks noChangeShapeType="1"/>
          </p:cNvSpPr>
          <p:nvPr/>
        </p:nvSpPr>
        <p:spPr bwMode="auto">
          <a:xfrm>
            <a:off x="6418387" y="41481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0" name="Line 102"/>
          <p:cNvSpPr>
            <a:spLocks noChangeShapeType="1"/>
          </p:cNvSpPr>
          <p:nvPr/>
        </p:nvSpPr>
        <p:spPr bwMode="auto">
          <a:xfrm>
            <a:off x="6418387" y="43640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1" name="Line 103"/>
          <p:cNvSpPr>
            <a:spLocks noChangeShapeType="1"/>
          </p:cNvSpPr>
          <p:nvPr/>
        </p:nvSpPr>
        <p:spPr bwMode="auto">
          <a:xfrm>
            <a:off x="6418387" y="47958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2" name="Line 104"/>
          <p:cNvSpPr>
            <a:spLocks noChangeShapeType="1"/>
          </p:cNvSpPr>
          <p:nvPr/>
        </p:nvSpPr>
        <p:spPr bwMode="auto">
          <a:xfrm>
            <a:off x="6418387" y="50117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" name="Line 105"/>
          <p:cNvSpPr>
            <a:spLocks noChangeShapeType="1"/>
          </p:cNvSpPr>
          <p:nvPr/>
        </p:nvSpPr>
        <p:spPr bwMode="auto">
          <a:xfrm>
            <a:off x="6418387" y="54435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4" name="Line 106"/>
          <p:cNvSpPr>
            <a:spLocks noChangeShapeType="1"/>
          </p:cNvSpPr>
          <p:nvPr/>
        </p:nvSpPr>
        <p:spPr bwMode="auto">
          <a:xfrm>
            <a:off x="6418387" y="6092825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5" name="Line 107"/>
          <p:cNvSpPr>
            <a:spLocks noChangeShapeType="1"/>
          </p:cNvSpPr>
          <p:nvPr/>
        </p:nvSpPr>
        <p:spPr bwMode="auto">
          <a:xfrm>
            <a:off x="6418387" y="5659438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6" name="Line 108"/>
          <p:cNvSpPr>
            <a:spLocks noChangeShapeType="1"/>
          </p:cNvSpPr>
          <p:nvPr/>
        </p:nvSpPr>
        <p:spPr bwMode="auto">
          <a:xfrm>
            <a:off x="6084166" y="5385139"/>
            <a:ext cx="107677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>
            <a:off x="6084167" y="4741019"/>
            <a:ext cx="1105347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8" name="Line 110"/>
          <p:cNvSpPr>
            <a:spLocks noChangeShapeType="1"/>
          </p:cNvSpPr>
          <p:nvPr/>
        </p:nvSpPr>
        <p:spPr bwMode="auto">
          <a:xfrm>
            <a:off x="6228184" y="4736879"/>
            <a:ext cx="0" cy="648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9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999168"/>
              </p:ext>
            </p:extLst>
          </p:nvPr>
        </p:nvGraphicFramePr>
        <p:xfrm>
          <a:off x="5852690" y="4969619"/>
          <a:ext cx="327025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7" name="公式" r:id="rId39" imgW="406080" imgH="279360" progId="Equation.3">
                  <p:embed/>
                </p:oleObj>
              </mc:Choice>
              <mc:Fallback>
                <p:oleObj name="公式" r:id="rId39" imgW="4060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690" y="4969619"/>
                        <a:ext cx="327025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658286"/>
              </p:ext>
            </p:extLst>
          </p:nvPr>
        </p:nvGraphicFramePr>
        <p:xfrm>
          <a:off x="6929438" y="5030788"/>
          <a:ext cx="2841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8" name="Equation" r:id="rId41" imgW="190440" imgH="228600" progId="Equation.DSMT4">
                  <p:embed/>
                </p:oleObj>
              </mc:Choice>
              <mc:Fallback>
                <p:oleObj name="Equation" r:id="rId41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5030788"/>
                        <a:ext cx="28416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881718"/>
              </p:ext>
            </p:extLst>
          </p:nvPr>
        </p:nvGraphicFramePr>
        <p:xfrm>
          <a:off x="857564" y="4364384"/>
          <a:ext cx="200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99" name="Equation" r:id="rId43" imgW="1002960" imgH="203040" progId="Equation.DSMT4">
                  <p:embed/>
                </p:oleObj>
              </mc:Choice>
              <mc:Fallback>
                <p:oleObj name="Equation" r:id="rId43" imgW="1002960" imgH="203040" progId="Equation.DSMT4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64" y="4364384"/>
                        <a:ext cx="200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任意多边形 126"/>
          <p:cNvSpPr/>
          <p:nvPr/>
        </p:nvSpPr>
        <p:spPr>
          <a:xfrm>
            <a:off x="4119927" y="2215079"/>
            <a:ext cx="80255" cy="23410"/>
          </a:xfrm>
          <a:custGeom>
            <a:avLst/>
            <a:gdLst>
              <a:gd name="connsiteX0" fmla="*/ 0 w 819397"/>
              <a:gd name="connsiteY0" fmla="*/ 0 h 308778"/>
              <a:gd name="connsiteX1" fmla="*/ 498763 w 819397"/>
              <a:gd name="connsiteY1" fmla="*/ 308759 h 308778"/>
              <a:gd name="connsiteX2" fmla="*/ 819397 w 819397"/>
              <a:gd name="connsiteY2" fmla="*/ 11876 h 308778"/>
              <a:gd name="connsiteX0" fmla="*/ 0 w 665018"/>
              <a:gd name="connsiteY0" fmla="*/ 190004 h 317478"/>
              <a:gd name="connsiteX1" fmla="*/ 344384 w 665018"/>
              <a:gd name="connsiteY1" fmla="*/ 296883 h 317478"/>
              <a:gd name="connsiteX2" fmla="*/ 665018 w 665018"/>
              <a:gd name="connsiteY2" fmla="*/ 0 h 317478"/>
              <a:gd name="connsiteX0" fmla="*/ 0 w 593766"/>
              <a:gd name="connsiteY0" fmla="*/ 118752 h 240976"/>
              <a:gd name="connsiteX1" fmla="*/ 344384 w 593766"/>
              <a:gd name="connsiteY1" fmla="*/ 225631 h 240976"/>
              <a:gd name="connsiteX2" fmla="*/ 593766 w 593766"/>
              <a:gd name="connsiteY2" fmla="*/ 0 h 240976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42883"/>
              <a:gd name="connsiteX1" fmla="*/ 593766 w 593766"/>
              <a:gd name="connsiteY1" fmla="*/ 0 h 142883"/>
              <a:gd name="connsiteX0" fmla="*/ 0 w 593766"/>
              <a:gd name="connsiteY0" fmla="*/ 118752 h 153894"/>
              <a:gd name="connsiteX1" fmla="*/ 593766 w 593766"/>
              <a:gd name="connsiteY1" fmla="*/ 0 h 153894"/>
              <a:gd name="connsiteX0" fmla="*/ 0 w 593766"/>
              <a:gd name="connsiteY0" fmla="*/ 118752 h 151297"/>
              <a:gd name="connsiteX1" fmla="*/ 593766 w 593766"/>
              <a:gd name="connsiteY1" fmla="*/ 0 h 151297"/>
              <a:gd name="connsiteX0" fmla="*/ 0 w 593766"/>
              <a:gd name="connsiteY0" fmla="*/ 118752 h 152351"/>
              <a:gd name="connsiteX1" fmla="*/ 593766 w 593766"/>
              <a:gd name="connsiteY1" fmla="*/ 0 h 15235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85387"/>
              <a:gd name="connsiteX1" fmla="*/ 593766 w 593766"/>
              <a:gd name="connsiteY1" fmla="*/ 0 h 185387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69271"/>
              <a:gd name="connsiteX1" fmla="*/ 593766 w 593766"/>
              <a:gd name="connsiteY1" fmla="*/ 0 h 169271"/>
              <a:gd name="connsiteX0" fmla="*/ 0 w 593766"/>
              <a:gd name="connsiteY0" fmla="*/ 118752 h 209765"/>
              <a:gd name="connsiteX1" fmla="*/ 593766 w 593766"/>
              <a:gd name="connsiteY1" fmla="*/ 0 h 209765"/>
              <a:gd name="connsiteX0" fmla="*/ 0 w 593766"/>
              <a:gd name="connsiteY0" fmla="*/ 118752 h 182634"/>
              <a:gd name="connsiteX1" fmla="*/ 593766 w 593766"/>
              <a:gd name="connsiteY1" fmla="*/ 0 h 182634"/>
              <a:gd name="connsiteX0" fmla="*/ 0 w 593766"/>
              <a:gd name="connsiteY0" fmla="*/ 118752 h 156494"/>
              <a:gd name="connsiteX1" fmla="*/ 593766 w 593766"/>
              <a:gd name="connsiteY1" fmla="*/ 0 h 156494"/>
              <a:gd name="connsiteX0" fmla="*/ 0 w 593766"/>
              <a:gd name="connsiteY0" fmla="*/ 118752 h 140968"/>
              <a:gd name="connsiteX1" fmla="*/ 593766 w 593766"/>
              <a:gd name="connsiteY1" fmla="*/ 0 h 140968"/>
              <a:gd name="connsiteX0" fmla="*/ 0 w 96924"/>
              <a:gd name="connsiteY0" fmla="*/ 2470 h 69963"/>
              <a:gd name="connsiteX1" fmla="*/ 96924 w 96924"/>
              <a:gd name="connsiteY1" fmla="*/ 0 h 69963"/>
              <a:gd name="connsiteX0" fmla="*/ 0 w 180744"/>
              <a:gd name="connsiteY0" fmla="*/ 13751 h 30746"/>
              <a:gd name="connsiteX1" fmla="*/ 96924 w 180744"/>
              <a:gd name="connsiteY1" fmla="*/ 11281 h 30746"/>
              <a:gd name="connsiteX0" fmla="*/ 0 w 149590"/>
              <a:gd name="connsiteY0" fmla="*/ 14993 h 26741"/>
              <a:gd name="connsiteX1" fmla="*/ 96924 w 149590"/>
              <a:gd name="connsiteY1" fmla="*/ 12523 h 26741"/>
              <a:gd name="connsiteX0" fmla="*/ 0 w 96924"/>
              <a:gd name="connsiteY0" fmla="*/ 2470 h 43679"/>
              <a:gd name="connsiteX1" fmla="*/ 96924 w 96924"/>
              <a:gd name="connsiteY1" fmla="*/ 0 h 43679"/>
              <a:gd name="connsiteX0" fmla="*/ 0 w 82636"/>
              <a:gd name="connsiteY0" fmla="*/ 4851 h 44713"/>
              <a:gd name="connsiteX1" fmla="*/ 82636 w 82636"/>
              <a:gd name="connsiteY1" fmla="*/ 0 h 44713"/>
              <a:gd name="connsiteX0" fmla="*/ 0 w 82636"/>
              <a:gd name="connsiteY0" fmla="*/ 4851 h 32225"/>
              <a:gd name="connsiteX1" fmla="*/ 82636 w 82636"/>
              <a:gd name="connsiteY1" fmla="*/ 0 h 32225"/>
              <a:gd name="connsiteX0" fmla="*/ 0 w 82636"/>
              <a:gd name="connsiteY0" fmla="*/ 4851 h 27779"/>
              <a:gd name="connsiteX1" fmla="*/ 82636 w 82636"/>
              <a:gd name="connsiteY1" fmla="*/ 0 h 27779"/>
              <a:gd name="connsiteX0" fmla="*/ 0 w 82636"/>
              <a:gd name="connsiteY0" fmla="*/ 4851 h 20664"/>
              <a:gd name="connsiteX1" fmla="*/ 82636 w 82636"/>
              <a:gd name="connsiteY1" fmla="*/ 0 h 20664"/>
              <a:gd name="connsiteX0" fmla="*/ 0 w 80255"/>
              <a:gd name="connsiteY0" fmla="*/ 16757 h 28702"/>
              <a:gd name="connsiteX1" fmla="*/ 80255 w 80255"/>
              <a:gd name="connsiteY1" fmla="*/ 0 h 28702"/>
              <a:gd name="connsiteX0" fmla="*/ 0 w 80255"/>
              <a:gd name="connsiteY0" fmla="*/ 16757 h 23410"/>
              <a:gd name="connsiteX1" fmla="*/ 80255 w 80255"/>
              <a:gd name="connsiteY1" fmla="*/ 0 h 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255" h="23410">
                <a:moveTo>
                  <a:pt x="0" y="16757"/>
                </a:moveTo>
                <a:cubicBezTo>
                  <a:pt x="32345" y="30387"/>
                  <a:pt x="54238" y="22232"/>
                  <a:pt x="80255" y="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4227513" y="2414563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</a:rPr>
              <a:t>·</a:t>
            </a:r>
          </a:p>
        </p:txBody>
      </p:sp>
      <p:sp>
        <p:nvSpPr>
          <p:cNvPr id="128" name="TextBox 127"/>
          <p:cNvSpPr txBox="1"/>
          <p:nvPr/>
        </p:nvSpPr>
        <p:spPr>
          <a:xfrm rot="4200000">
            <a:off x="7435921" y="6063899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16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lang="zh-CN" altLang="en-US" sz="16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9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6971"/>
              </p:ext>
            </p:extLst>
          </p:nvPr>
        </p:nvGraphicFramePr>
        <p:xfrm>
          <a:off x="4723251" y="4024313"/>
          <a:ext cx="242887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00" name="公式" r:id="rId45" imgW="241200" imgH="266400" progId="Equation.3">
                  <p:embed/>
                </p:oleObj>
              </mc:Choice>
              <mc:Fallback>
                <p:oleObj name="公式" r:id="rId45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251" y="4024313"/>
                        <a:ext cx="242887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220804"/>
              </p:ext>
            </p:extLst>
          </p:nvPr>
        </p:nvGraphicFramePr>
        <p:xfrm>
          <a:off x="4701026" y="5756275"/>
          <a:ext cx="2413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01" name="公式" r:id="rId46" imgW="241200" imgH="266400" progId="Equation.3">
                  <p:embed/>
                </p:oleObj>
              </mc:Choice>
              <mc:Fallback>
                <p:oleObj name="公式" r:id="rId46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026" y="5756275"/>
                        <a:ext cx="2413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" name="Group 76"/>
          <p:cNvGrpSpPr>
            <a:grpSpLocks/>
          </p:cNvGrpSpPr>
          <p:nvPr/>
        </p:nvGrpSpPr>
        <p:grpSpPr bwMode="auto">
          <a:xfrm>
            <a:off x="5004048" y="3728615"/>
            <a:ext cx="0" cy="2652713"/>
            <a:chOff x="4464" y="2361"/>
            <a:chExt cx="0" cy="1671"/>
          </a:xfrm>
        </p:grpSpPr>
        <p:sp>
          <p:nvSpPr>
            <p:cNvPr id="166" name="Line 77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Line 78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2" name="Line 77"/>
          <p:cNvSpPr>
            <a:spLocks noChangeShapeType="1"/>
          </p:cNvSpPr>
          <p:nvPr/>
        </p:nvSpPr>
        <p:spPr bwMode="auto">
          <a:xfrm>
            <a:off x="5004048" y="4396482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3" name="Line 77"/>
          <p:cNvSpPr>
            <a:spLocks noChangeShapeType="1"/>
          </p:cNvSpPr>
          <p:nvPr/>
        </p:nvSpPr>
        <p:spPr bwMode="auto">
          <a:xfrm>
            <a:off x="5004048" y="4722614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4" name="Line 77"/>
          <p:cNvSpPr>
            <a:spLocks noChangeShapeType="1"/>
          </p:cNvSpPr>
          <p:nvPr/>
        </p:nvSpPr>
        <p:spPr bwMode="auto">
          <a:xfrm>
            <a:off x="5004048" y="5054079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5" name="Line 77"/>
          <p:cNvSpPr>
            <a:spLocks noChangeShapeType="1"/>
          </p:cNvSpPr>
          <p:nvPr/>
        </p:nvSpPr>
        <p:spPr bwMode="auto">
          <a:xfrm>
            <a:off x="5004048" y="5407413"/>
            <a:ext cx="0" cy="2880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4949465" y="443711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4953985" y="4765231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Line 108"/>
          <p:cNvSpPr>
            <a:spLocks noChangeShapeType="1"/>
          </p:cNvSpPr>
          <p:nvPr/>
        </p:nvSpPr>
        <p:spPr bwMode="auto">
          <a:xfrm>
            <a:off x="4283968" y="4672164"/>
            <a:ext cx="575984" cy="0"/>
          </a:xfrm>
          <a:prstGeom prst="line">
            <a:avLst/>
          </a:prstGeom>
          <a:noFill/>
          <a:ln w="12700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2" name="Line 109"/>
          <p:cNvSpPr>
            <a:spLocks noChangeShapeType="1"/>
          </p:cNvSpPr>
          <p:nvPr/>
        </p:nvSpPr>
        <p:spPr bwMode="auto">
          <a:xfrm>
            <a:off x="4283968" y="4410188"/>
            <a:ext cx="575984" cy="0"/>
          </a:xfrm>
          <a:prstGeom prst="line">
            <a:avLst/>
          </a:prstGeom>
          <a:noFill/>
          <a:ln w="12700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3" name="Line 110"/>
          <p:cNvSpPr>
            <a:spLocks noChangeShapeType="1"/>
          </p:cNvSpPr>
          <p:nvPr/>
        </p:nvSpPr>
        <p:spPr bwMode="auto">
          <a:xfrm>
            <a:off x="4427984" y="4059860"/>
            <a:ext cx="0" cy="3600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74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366453"/>
              </p:ext>
            </p:extLst>
          </p:nvPr>
        </p:nvGraphicFramePr>
        <p:xfrm>
          <a:off x="3826768" y="4365104"/>
          <a:ext cx="4572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02" name="Equation" r:id="rId47" imgW="228600" imgH="177480" progId="Equation.DSMT4">
                  <p:embed/>
                </p:oleObj>
              </mc:Choice>
              <mc:Fallback>
                <p:oleObj name="Equation" r:id="rId47" imgW="228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6768" y="4365104"/>
                        <a:ext cx="4572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Line 110"/>
          <p:cNvSpPr>
            <a:spLocks noChangeShapeType="1"/>
          </p:cNvSpPr>
          <p:nvPr/>
        </p:nvSpPr>
        <p:spPr bwMode="auto">
          <a:xfrm>
            <a:off x="4427984" y="4682208"/>
            <a:ext cx="0" cy="3600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409430" y="4755414"/>
            <a:ext cx="461665" cy="7752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b="1" dirty="0">
                <a:solidFill>
                  <a:srgbClr val="00FF00"/>
                </a:solidFill>
                <a:ea typeface="楷体_GB2312" pitchFamily="49" charset="-122"/>
              </a:rPr>
              <a:t>半波</a:t>
            </a:r>
            <a:r>
              <a:rPr kumimoji="1" lang="zh-CN" altLang="en-US" b="1" dirty="0" smtClean="0">
                <a:solidFill>
                  <a:srgbClr val="00FF00"/>
                </a:solidFill>
                <a:ea typeface="楷体_GB2312" pitchFamily="49" charset="-122"/>
              </a:rPr>
              <a:t>带</a:t>
            </a:r>
            <a:endParaRPr kumimoji="1" lang="zh-CN" altLang="en-US" b="1" dirty="0">
              <a:solidFill>
                <a:srgbClr val="00FF00"/>
              </a:solidFill>
              <a:ea typeface="楷体_GB2312" pitchFamily="49" charset="-122"/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7195784" y="468239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7200304" y="532990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任意多边形 179"/>
          <p:cNvSpPr/>
          <p:nvPr/>
        </p:nvSpPr>
        <p:spPr>
          <a:xfrm>
            <a:off x="7235669" y="4917758"/>
            <a:ext cx="80255" cy="23410"/>
          </a:xfrm>
          <a:custGeom>
            <a:avLst/>
            <a:gdLst>
              <a:gd name="connsiteX0" fmla="*/ 0 w 819397"/>
              <a:gd name="connsiteY0" fmla="*/ 0 h 308778"/>
              <a:gd name="connsiteX1" fmla="*/ 498763 w 819397"/>
              <a:gd name="connsiteY1" fmla="*/ 308759 h 308778"/>
              <a:gd name="connsiteX2" fmla="*/ 819397 w 819397"/>
              <a:gd name="connsiteY2" fmla="*/ 11876 h 308778"/>
              <a:gd name="connsiteX0" fmla="*/ 0 w 665018"/>
              <a:gd name="connsiteY0" fmla="*/ 190004 h 317478"/>
              <a:gd name="connsiteX1" fmla="*/ 344384 w 665018"/>
              <a:gd name="connsiteY1" fmla="*/ 296883 h 317478"/>
              <a:gd name="connsiteX2" fmla="*/ 665018 w 665018"/>
              <a:gd name="connsiteY2" fmla="*/ 0 h 317478"/>
              <a:gd name="connsiteX0" fmla="*/ 0 w 593766"/>
              <a:gd name="connsiteY0" fmla="*/ 118752 h 240976"/>
              <a:gd name="connsiteX1" fmla="*/ 344384 w 593766"/>
              <a:gd name="connsiteY1" fmla="*/ 225631 h 240976"/>
              <a:gd name="connsiteX2" fmla="*/ 593766 w 593766"/>
              <a:gd name="connsiteY2" fmla="*/ 0 h 240976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42883"/>
              <a:gd name="connsiteX1" fmla="*/ 593766 w 593766"/>
              <a:gd name="connsiteY1" fmla="*/ 0 h 142883"/>
              <a:gd name="connsiteX0" fmla="*/ 0 w 593766"/>
              <a:gd name="connsiteY0" fmla="*/ 118752 h 153894"/>
              <a:gd name="connsiteX1" fmla="*/ 593766 w 593766"/>
              <a:gd name="connsiteY1" fmla="*/ 0 h 153894"/>
              <a:gd name="connsiteX0" fmla="*/ 0 w 593766"/>
              <a:gd name="connsiteY0" fmla="*/ 118752 h 151297"/>
              <a:gd name="connsiteX1" fmla="*/ 593766 w 593766"/>
              <a:gd name="connsiteY1" fmla="*/ 0 h 151297"/>
              <a:gd name="connsiteX0" fmla="*/ 0 w 593766"/>
              <a:gd name="connsiteY0" fmla="*/ 118752 h 152351"/>
              <a:gd name="connsiteX1" fmla="*/ 593766 w 593766"/>
              <a:gd name="connsiteY1" fmla="*/ 0 h 15235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85387"/>
              <a:gd name="connsiteX1" fmla="*/ 593766 w 593766"/>
              <a:gd name="connsiteY1" fmla="*/ 0 h 185387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69271"/>
              <a:gd name="connsiteX1" fmla="*/ 593766 w 593766"/>
              <a:gd name="connsiteY1" fmla="*/ 0 h 169271"/>
              <a:gd name="connsiteX0" fmla="*/ 0 w 593766"/>
              <a:gd name="connsiteY0" fmla="*/ 118752 h 209765"/>
              <a:gd name="connsiteX1" fmla="*/ 593766 w 593766"/>
              <a:gd name="connsiteY1" fmla="*/ 0 h 209765"/>
              <a:gd name="connsiteX0" fmla="*/ 0 w 593766"/>
              <a:gd name="connsiteY0" fmla="*/ 118752 h 182634"/>
              <a:gd name="connsiteX1" fmla="*/ 593766 w 593766"/>
              <a:gd name="connsiteY1" fmla="*/ 0 h 182634"/>
              <a:gd name="connsiteX0" fmla="*/ 0 w 593766"/>
              <a:gd name="connsiteY0" fmla="*/ 118752 h 156494"/>
              <a:gd name="connsiteX1" fmla="*/ 593766 w 593766"/>
              <a:gd name="connsiteY1" fmla="*/ 0 h 156494"/>
              <a:gd name="connsiteX0" fmla="*/ 0 w 593766"/>
              <a:gd name="connsiteY0" fmla="*/ 118752 h 140968"/>
              <a:gd name="connsiteX1" fmla="*/ 593766 w 593766"/>
              <a:gd name="connsiteY1" fmla="*/ 0 h 140968"/>
              <a:gd name="connsiteX0" fmla="*/ 0 w 96924"/>
              <a:gd name="connsiteY0" fmla="*/ 2470 h 69963"/>
              <a:gd name="connsiteX1" fmla="*/ 96924 w 96924"/>
              <a:gd name="connsiteY1" fmla="*/ 0 h 69963"/>
              <a:gd name="connsiteX0" fmla="*/ 0 w 180744"/>
              <a:gd name="connsiteY0" fmla="*/ 13751 h 30746"/>
              <a:gd name="connsiteX1" fmla="*/ 96924 w 180744"/>
              <a:gd name="connsiteY1" fmla="*/ 11281 h 30746"/>
              <a:gd name="connsiteX0" fmla="*/ 0 w 149590"/>
              <a:gd name="connsiteY0" fmla="*/ 14993 h 26741"/>
              <a:gd name="connsiteX1" fmla="*/ 96924 w 149590"/>
              <a:gd name="connsiteY1" fmla="*/ 12523 h 26741"/>
              <a:gd name="connsiteX0" fmla="*/ 0 w 96924"/>
              <a:gd name="connsiteY0" fmla="*/ 2470 h 43679"/>
              <a:gd name="connsiteX1" fmla="*/ 96924 w 96924"/>
              <a:gd name="connsiteY1" fmla="*/ 0 h 43679"/>
              <a:gd name="connsiteX0" fmla="*/ 0 w 82636"/>
              <a:gd name="connsiteY0" fmla="*/ 4851 h 44713"/>
              <a:gd name="connsiteX1" fmla="*/ 82636 w 82636"/>
              <a:gd name="connsiteY1" fmla="*/ 0 h 44713"/>
              <a:gd name="connsiteX0" fmla="*/ 0 w 82636"/>
              <a:gd name="connsiteY0" fmla="*/ 4851 h 32225"/>
              <a:gd name="connsiteX1" fmla="*/ 82636 w 82636"/>
              <a:gd name="connsiteY1" fmla="*/ 0 h 32225"/>
              <a:gd name="connsiteX0" fmla="*/ 0 w 82636"/>
              <a:gd name="connsiteY0" fmla="*/ 4851 h 27779"/>
              <a:gd name="connsiteX1" fmla="*/ 82636 w 82636"/>
              <a:gd name="connsiteY1" fmla="*/ 0 h 27779"/>
              <a:gd name="connsiteX0" fmla="*/ 0 w 82636"/>
              <a:gd name="connsiteY0" fmla="*/ 4851 h 20664"/>
              <a:gd name="connsiteX1" fmla="*/ 82636 w 82636"/>
              <a:gd name="connsiteY1" fmla="*/ 0 h 20664"/>
              <a:gd name="connsiteX0" fmla="*/ 0 w 80255"/>
              <a:gd name="connsiteY0" fmla="*/ 16757 h 28702"/>
              <a:gd name="connsiteX1" fmla="*/ 80255 w 80255"/>
              <a:gd name="connsiteY1" fmla="*/ 0 h 28702"/>
              <a:gd name="connsiteX0" fmla="*/ 0 w 80255"/>
              <a:gd name="connsiteY0" fmla="*/ 16757 h 23410"/>
              <a:gd name="connsiteX1" fmla="*/ 80255 w 80255"/>
              <a:gd name="connsiteY1" fmla="*/ 0 h 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255" h="23410">
                <a:moveTo>
                  <a:pt x="0" y="16757"/>
                </a:moveTo>
                <a:cubicBezTo>
                  <a:pt x="32345" y="30387"/>
                  <a:pt x="54238" y="22232"/>
                  <a:pt x="80255" y="0"/>
                </a:cubicBezTo>
              </a:path>
            </a:pathLst>
          </a:cu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1" name="对象 1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52607"/>
              </p:ext>
            </p:extLst>
          </p:nvPr>
        </p:nvGraphicFramePr>
        <p:xfrm>
          <a:off x="7335600" y="4697064"/>
          <a:ext cx="27936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03" name="Equation" r:id="rId49" imgW="139680" imgH="164880" progId="Equation.DSMT4">
                  <p:embed/>
                </p:oleObj>
              </mc:Choice>
              <mc:Fallback>
                <p:oleObj name="Equation" r:id="rId49" imgW="139680" imgH="16488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5600" y="4697064"/>
                        <a:ext cx="27936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105161"/>
              </p:ext>
            </p:extLst>
          </p:nvPr>
        </p:nvGraphicFramePr>
        <p:xfrm>
          <a:off x="851174" y="5013325"/>
          <a:ext cx="1371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04" name="Equation" r:id="rId51" imgW="685800" imgH="419040" progId="Equation.DSMT4">
                  <p:embed/>
                </p:oleObj>
              </mc:Choice>
              <mc:Fallback>
                <p:oleObj name="Equation" r:id="rId51" imgW="685800" imgH="419040" progId="Equation.DSMT4">
                  <p:embed/>
                  <p:pic>
                    <p:nvPicPr>
                      <p:cNvPr id="0" name="对象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174" y="5013325"/>
                        <a:ext cx="1371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3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00"/>
                            </p:stCondLst>
                            <p:childTnLst>
                              <p:par>
                                <p:cTn id="2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000"/>
                            </p:stCondLst>
                            <p:childTnLst>
                              <p:par>
                                <p:cTn id="2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500"/>
                            </p:stCondLst>
                            <p:childTnLst>
                              <p:par>
                                <p:cTn id="2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0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500"/>
                            </p:stCondLst>
                            <p:childTnLst>
                              <p:par>
                                <p:cTn id="3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2000"/>
                            </p:stCondLst>
                            <p:childTnLst>
                              <p:par>
                                <p:cTn id="3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500"/>
                            </p:stCondLst>
                            <p:childTnLst>
                              <p:par>
                                <p:cTn id="3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42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4" grpId="0" animBg="1"/>
      <p:bldP spid="65" grpId="0" animBg="1"/>
      <p:bldP spid="67" grpId="0" autoUpdateAnimBg="0"/>
      <p:bldP spid="68" grpId="0"/>
      <p:bldP spid="73" grpId="0" animBg="1"/>
      <p:bldP spid="85" grpId="0" animBg="1"/>
      <p:bldP spid="87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27" grpId="0" animBg="1"/>
      <p:bldP spid="63" grpId="0"/>
      <p:bldP spid="128" grpId="0"/>
      <p:bldP spid="162" grpId="0" animBg="1"/>
      <p:bldP spid="163" grpId="0" animBg="1"/>
      <p:bldP spid="164" grpId="0" animBg="1"/>
      <p:bldP spid="165" grpId="0" animBg="1"/>
      <p:bldP spid="168" grpId="0" animBg="1"/>
      <p:bldP spid="168" grpId="1" animBg="1"/>
      <p:bldP spid="169" grpId="0" animBg="1"/>
      <p:bldP spid="169" grpId="1" animBg="1"/>
      <p:bldP spid="171" grpId="0" animBg="1"/>
      <p:bldP spid="172" grpId="0" animBg="1"/>
      <p:bldP spid="173" grpId="0" animBg="1"/>
      <p:bldP spid="175" grpId="0" animBg="1"/>
      <p:bldP spid="177" grpId="0"/>
      <p:bldP spid="178" grpId="0" animBg="1"/>
      <p:bldP spid="179" grpId="0" animBg="1"/>
      <p:bldP spid="1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Rectangle 115"/>
          <p:cNvSpPr>
            <a:spLocks noChangeArrowheads="1"/>
          </p:cNvSpPr>
          <p:nvPr/>
        </p:nvSpPr>
        <p:spPr bwMode="auto">
          <a:xfrm>
            <a:off x="5436046" y="404664"/>
            <a:ext cx="3096394" cy="2736850"/>
          </a:xfrm>
          <a:prstGeom prst="rect">
            <a:avLst/>
          </a:prstGeom>
          <a:solidFill>
            <a:srgbClr val="006699">
              <a:alpha val="20000"/>
            </a:srgbClr>
          </a:solidFill>
          <a:ln w="12700">
            <a:solidFill>
              <a:srgbClr val="B2B2B2">
                <a:alpha val="39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Arc 2"/>
          <p:cNvSpPr>
            <a:spLocks/>
          </p:cNvSpPr>
          <p:nvPr/>
        </p:nvSpPr>
        <p:spPr bwMode="auto">
          <a:xfrm rot="2259937">
            <a:off x="6943849" y="733276"/>
            <a:ext cx="714375" cy="666750"/>
          </a:xfrm>
          <a:custGeom>
            <a:avLst/>
            <a:gdLst>
              <a:gd name="G0" fmla="+- 0 0 0"/>
              <a:gd name="G1" fmla="+- 15751 0 0"/>
              <a:gd name="G2" fmla="+- 21600 0 0"/>
              <a:gd name="T0" fmla="*/ 14781 w 16890"/>
              <a:gd name="T1" fmla="*/ 0 h 15751"/>
              <a:gd name="T2" fmla="*/ 16890 w 16890"/>
              <a:gd name="T3" fmla="*/ 2286 h 15751"/>
              <a:gd name="T4" fmla="*/ 0 w 16890"/>
              <a:gd name="T5" fmla="*/ 15751 h 15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90" h="15751" fill="none" extrusionOk="0">
                <a:moveTo>
                  <a:pt x="14780" y="0"/>
                </a:moveTo>
                <a:cubicBezTo>
                  <a:pt x="15537" y="710"/>
                  <a:pt x="16242" y="1474"/>
                  <a:pt x="16889" y="2286"/>
                </a:cubicBezTo>
              </a:path>
              <a:path w="16890" h="15751" stroke="0" extrusionOk="0">
                <a:moveTo>
                  <a:pt x="14780" y="0"/>
                </a:moveTo>
                <a:cubicBezTo>
                  <a:pt x="15537" y="710"/>
                  <a:pt x="16242" y="1474"/>
                  <a:pt x="16889" y="2286"/>
                </a:cubicBezTo>
                <a:lnTo>
                  <a:pt x="0" y="1575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5" name="Group 67"/>
          <p:cNvGrpSpPr>
            <a:grpSpLocks/>
          </p:cNvGrpSpPr>
          <p:nvPr/>
        </p:nvGrpSpPr>
        <p:grpSpPr bwMode="auto">
          <a:xfrm>
            <a:off x="7251824" y="792014"/>
            <a:ext cx="1017588" cy="1652587"/>
            <a:chOff x="-1296" y="1381"/>
            <a:chExt cx="641" cy="993"/>
          </a:xfrm>
        </p:grpSpPr>
        <p:sp>
          <p:nvSpPr>
            <p:cNvPr id="6" name="Line 68"/>
            <p:cNvSpPr>
              <a:spLocks noChangeShapeType="1"/>
            </p:cNvSpPr>
            <p:nvPr/>
          </p:nvSpPr>
          <p:spPr bwMode="auto">
            <a:xfrm flipV="1">
              <a:off x="-1290" y="1797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Line 69"/>
            <p:cNvSpPr>
              <a:spLocks noChangeShapeType="1"/>
            </p:cNvSpPr>
            <p:nvPr/>
          </p:nvSpPr>
          <p:spPr bwMode="auto">
            <a:xfrm flipV="1">
              <a:off x="-1296" y="2192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70"/>
            <p:cNvSpPr>
              <a:spLocks noChangeShapeType="1"/>
            </p:cNvSpPr>
            <p:nvPr/>
          </p:nvSpPr>
          <p:spPr bwMode="auto">
            <a:xfrm flipV="1">
              <a:off x="-1296" y="1381"/>
              <a:ext cx="635" cy="18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Line 71"/>
          <p:cNvSpPr>
            <a:spLocks noChangeShapeType="1"/>
          </p:cNvSpPr>
          <p:nvPr/>
        </p:nvSpPr>
        <p:spPr bwMode="auto">
          <a:xfrm>
            <a:off x="7274049" y="1099989"/>
            <a:ext cx="85883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296775"/>
              </p:ext>
            </p:extLst>
          </p:nvPr>
        </p:nvGraphicFramePr>
        <p:xfrm>
          <a:off x="7923337" y="883449"/>
          <a:ext cx="2698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0" name="公式" r:id="rId3" imgW="342720" imgH="304560" progId="Equation.3">
                  <p:embed/>
                </p:oleObj>
              </mc:Choice>
              <mc:Fallback>
                <p:oleObj name="公式" r:id="rId3" imgW="3427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337" y="883449"/>
                        <a:ext cx="269875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497177"/>
              </p:ext>
            </p:extLst>
          </p:nvPr>
        </p:nvGraphicFramePr>
        <p:xfrm>
          <a:off x="6967662" y="734864"/>
          <a:ext cx="242887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1" name="公式" r:id="rId5" imgW="241200" imgH="266400" progId="Equation.3">
                  <p:embed/>
                </p:oleObj>
              </mc:Choice>
              <mc:Fallback>
                <p:oleObj name="公式" r:id="rId5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7662" y="734864"/>
                        <a:ext cx="242887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180836"/>
              </p:ext>
            </p:extLst>
          </p:nvPr>
        </p:nvGraphicFramePr>
        <p:xfrm>
          <a:off x="6945437" y="2466826"/>
          <a:ext cx="2413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2" name="公式" r:id="rId7" imgW="241200" imgH="266400" progId="Equation.3">
                  <p:embed/>
                </p:oleObj>
              </mc:Choice>
              <mc:Fallback>
                <p:oleObj name="公式" r:id="rId7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437" y="2466826"/>
                        <a:ext cx="2413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76"/>
          <p:cNvGrpSpPr>
            <a:grpSpLocks/>
          </p:cNvGrpSpPr>
          <p:nvPr/>
        </p:nvGrpSpPr>
        <p:grpSpPr bwMode="auto">
          <a:xfrm>
            <a:off x="7240712" y="438001"/>
            <a:ext cx="0" cy="2652713"/>
            <a:chOff x="4464" y="2361"/>
            <a:chExt cx="0" cy="1671"/>
          </a:xfrm>
        </p:grpSpPr>
        <p:sp>
          <p:nvSpPr>
            <p:cNvPr id="14" name="Line 77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78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6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185749"/>
              </p:ext>
            </p:extLst>
          </p:nvPr>
        </p:nvGraphicFramePr>
        <p:xfrm>
          <a:off x="8282632" y="961479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3" name="Equation" r:id="rId9" imgW="88560" imgH="164880" progId="Equation.DSMT4">
                  <p:embed/>
                </p:oleObj>
              </mc:Choice>
              <mc:Fallback>
                <p:oleObj name="Equation" r:id="rId9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2632" y="961479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835671"/>
              </p:ext>
            </p:extLst>
          </p:nvPr>
        </p:nvGraphicFramePr>
        <p:xfrm>
          <a:off x="8244408" y="1609991"/>
          <a:ext cx="25344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4" name="Equation" r:id="rId11" imgW="126720" imgH="164880" progId="Equation.DSMT4">
                  <p:embed/>
                </p:oleObj>
              </mc:Choice>
              <mc:Fallback>
                <p:oleObj name="Equation" r:id="rId11" imgW="1267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4408" y="1609991"/>
                        <a:ext cx="25344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83"/>
          <p:cNvSpPr>
            <a:spLocks noChangeShapeType="1"/>
          </p:cNvSpPr>
          <p:nvPr/>
        </p:nvSpPr>
        <p:spPr bwMode="auto">
          <a:xfrm>
            <a:off x="7240712" y="1130151"/>
            <a:ext cx="0" cy="129540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9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12104"/>
              </p:ext>
            </p:extLst>
          </p:nvPr>
        </p:nvGraphicFramePr>
        <p:xfrm>
          <a:off x="6935788" y="1085701"/>
          <a:ext cx="2651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5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5788" y="1085701"/>
                        <a:ext cx="2651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86"/>
          <p:cNvSpPr>
            <a:spLocks noChangeShapeType="1"/>
          </p:cNvSpPr>
          <p:nvPr/>
        </p:nvSpPr>
        <p:spPr bwMode="auto">
          <a:xfrm flipV="1">
            <a:off x="7251824" y="1155551"/>
            <a:ext cx="1008063" cy="288925"/>
          </a:xfrm>
          <a:prstGeom prst="line">
            <a:avLst/>
          </a:prstGeom>
          <a:noFill/>
          <a:ln w="28575">
            <a:solidFill>
              <a:srgbClr val="00CC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89"/>
          <p:cNvSpPr>
            <a:spLocks noChangeShapeType="1"/>
          </p:cNvSpPr>
          <p:nvPr/>
        </p:nvSpPr>
        <p:spPr bwMode="auto">
          <a:xfrm flipV="1">
            <a:off x="7251824" y="1812776"/>
            <a:ext cx="1008063" cy="288925"/>
          </a:xfrm>
          <a:prstGeom prst="line">
            <a:avLst/>
          </a:prstGeom>
          <a:noFill/>
          <a:ln w="28575">
            <a:solidFill>
              <a:srgbClr val="00CC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93"/>
          <p:cNvSpPr>
            <a:spLocks noChangeAspect="1" noChangeShapeType="1"/>
          </p:cNvSpPr>
          <p:nvPr/>
        </p:nvSpPr>
        <p:spPr bwMode="auto">
          <a:xfrm rot="16200000" flipV="1">
            <a:off x="6915274" y="2404914"/>
            <a:ext cx="941387" cy="300038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94"/>
          <p:cNvSpPr>
            <a:spLocks noChangeAspect="1" noChangeShapeType="1"/>
          </p:cNvSpPr>
          <p:nvPr/>
        </p:nvSpPr>
        <p:spPr bwMode="auto">
          <a:xfrm rot="16200000" flipV="1">
            <a:off x="6741443" y="1900882"/>
            <a:ext cx="1525588" cy="536575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Line 95"/>
          <p:cNvSpPr>
            <a:spLocks noChangeShapeType="1"/>
          </p:cNvSpPr>
          <p:nvPr/>
        </p:nvSpPr>
        <p:spPr bwMode="auto">
          <a:xfrm flipV="1">
            <a:off x="7295652" y="2977379"/>
            <a:ext cx="215900" cy="7302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Line 96"/>
          <p:cNvSpPr>
            <a:spLocks noChangeShapeType="1"/>
          </p:cNvSpPr>
          <p:nvPr/>
        </p:nvSpPr>
        <p:spPr bwMode="auto">
          <a:xfrm flipV="1">
            <a:off x="7759202" y="2804341"/>
            <a:ext cx="215900" cy="7302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6418387" y="12904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>
            <a:off x="6418387" y="19381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6418387" y="25858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6418387" y="8586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6418387" y="10745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>
            <a:off x="6418387" y="15063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104"/>
          <p:cNvSpPr>
            <a:spLocks noChangeShapeType="1"/>
          </p:cNvSpPr>
          <p:nvPr/>
        </p:nvSpPr>
        <p:spPr bwMode="auto">
          <a:xfrm>
            <a:off x="6418387" y="17222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105"/>
          <p:cNvSpPr>
            <a:spLocks noChangeShapeType="1"/>
          </p:cNvSpPr>
          <p:nvPr/>
        </p:nvSpPr>
        <p:spPr bwMode="auto">
          <a:xfrm>
            <a:off x="6418387" y="21540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106"/>
          <p:cNvSpPr>
            <a:spLocks noChangeShapeType="1"/>
          </p:cNvSpPr>
          <p:nvPr/>
        </p:nvSpPr>
        <p:spPr bwMode="auto">
          <a:xfrm>
            <a:off x="6418387" y="2803376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107"/>
          <p:cNvSpPr>
            <a:spLocks noChangeShapeType="1"/>
          </p:cNvSpPr>
          <p:nvPr/>
        </p:nvSpPr>
        <p:spPr bwMode="auto">
          <a:xfrm>
            <a:off x="6418387" y="2369989"/>
            <a:ext cx="2889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108"/>
          <p:cNvSpPr>
            <a:spLocks noChangeShapeType="1"/>
          </p:cNvSpPr>
          <p:nvPr/>
        </p:nvSpPr>
        <p:spPr bwMode="auto">
          <a:xfrm>
            <a:off x="6084166" y="2095690"/>
            <a:ext cx="107677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109"/>
          <p:cNvSpPr>
            <a:spLocks noChangeShapeType="1"/>
          </p:cNvSpPr>
          <p:nvPr/>
        </p:nvSpPr>
        <p:spPr bwMode="auto">
          <a:xfrm>
            <a:off x="6084167" y="1451570"/>
            <a:ext cx="1105347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Line 110"/>
          <p:cNvSpPr>
            <a:spLocks noChangeShapeType="1"/>
          </p:cNvSpPr>
          <p:nvPr/>
        </p:nvSpPr>
        <p:spPr bwMode="auto">
          <a:xfrm>
            <a:off x="6228184" y="1447430"/>
            <a:ext cx="0" cy="6480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9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264618"/>
              </p:ext>
            </p:extLst>
          </p:nvPr>
        </p:nvGraphicFramePr>
        <p:xfrm>
          <a:off x="5852690" y="1680170"/>
          <a:ext cx="327025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6" name="公式" r:id="rId15" imgW="406080" imgH="279360" progId="Equation.3">
                  <p:embed/>
                </p:oleObj>
              </mc:Choice>
              <mc:Fallback>
                <p:oleObj name="公式" r:id="rId15" imgW="4060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690" y="1680170"/>
                        <a:ext cx="327025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548168"/>
              </p:ext>
            </p:extLst>
          </p:nvPr>
        </p:nvGraphicFramePr>
        <p:xfrm>
          <a:off x="6929438" y="1741339"/>
          <a:ext cx="2841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7" name="Equation" r:id="rId17" imgW="190440" imgH="228600" progId="Equation.DSMT4">
                  <p:embed/>
                </p:oleObj>
              </mc:Choice>
              <mc:Fallback>
                <p:oleObj name="Equation" r:id="rId17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1741339"/>
                        <a:ext cx="28416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 rot="4200000">
            <a:off x="7435921" y="277445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altLang="zh-CN" sz="16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/2</a:t>
            </a:r>
            <a:endParaRPr lang="zh-CN" altLang="en-US" sz="16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2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142109"/>
              </p:ext>
            </p:extLst>
          </p:nvPr>
        </p:nvGraphicFramePr>
        <p:xfrm>
          <a:off x="4723251" y="734864"/>
          <a:ext cx="242887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8" name="公式" r:id="rId19" imgW="241200" imgH="266400" progId="Equation.3">
                  <p:embed/>
                </p:oleObj>
              </mc:Choice>
              <mc:Fallback>
                <p:oleObj name="公式" r:id="rId19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251" y="734864"/>
                        <a:ext cx="242887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656605"/>
              </p:ext>
            </p:extLst>
          </p:nvPr>
        </p:nvGraphicFramePr>
        <p:xfrm>
          <a:off x="4701026" y="2466826"/>
          <a:ext cx="2413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49" name="公式" r:id="rId20" imgW="241200" imgH="266400" progId="Equation.3">
                  <p:embed/>
                </p:oleObj>
              </mc:Choice>
              <mc:Fallback>
                <p:oleObj name="公式" r:id="rId20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026" y="2466826"/>
                        <a:ext cx="2413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76"/>
          <p:cNvGrpSpPr>
            <a:grpSpLocks/>
          </p:cNvGrpSpPr>
          <p:nvPr/>
        </p:nvGrpSpPr>
        <p:grpSpPr bwMode="auto">
          <a:xfrm>
            <a:off x="5004048" y="439166"/>
            <a:ext cx="0" cy="2652713"/>
            <a:chOff x="4464" y="2361"/>
            <a:chExt cx="0" cy="1671"/>
          </a:xfrm>
        </p:grpSpPr>
        <p:sp>
          <p:nvSpPr>
            <p:cNvPr id="45" name="Line 77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78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Line 77"/>
          <p:cNvSpPr>
            <a:spLocks noChangeShapeType="1"/>
          </p:cNvSpPr>
          <p:nvPr/>
        </p:nvSpPr>
        <p:spPr bwMode="auto">
          <a:xfrm>
            <a:off x="5004048" y="1107033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77"/>
          <p:cNvSpPr>
            <a:spLocks noChangeShapeType="1"/>
          </p:cNvSpPr>
          <p:nvPr/>
        </p:nvSpPr>
        <p:spPr bwMode="auto">
          <a:xfrm>
            <a:off x="5004048" y="1433165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004048" y="1764630"/>
            <a:ext cx="0" cy="288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Line 77"/>
          <p:cNvSpPr>
            <a:spLocks noChangeShapeType="1"/>
          </p:cNvSpPr>
          <p:nvPr/>
        </p:nvSpPr>
        <p:spPr bwMode="auto">
          <a:xfrm>
            <a:off x="5004048" y="2117964"/>
            <a:ext cx="0" cy="2880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949465" y="1147663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953985" y="147578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Line 108"/>
          <p:cNvSpPr>
            <a:spLocks noChangeShapeType="1"/>
          </p:cNvSpPr>
          <p:nvPr/>
        </p:nvSpPr>
        <p:spPr bwMode="auto">
          <a:xfrm>
            <a:off x="4283968" y="1382715"/>
            <a:ext cx="575984" cy="0"/>
          </a:xfrm>
          <a:prstGeom prst="line">
            <a:avLst/>
          </a:prstGeom>
          <a:noFill/>
          <a:ln w="12700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Line 109"/>
          <p:cNvSpPr>
            <a:spLocks noChangeShapeType="1"/>
          </p:cNvSpPr>
          <p:nvPr/>
        </p:nvSpPr>
        <p:spPr bwMode="auto">
          <a:xfrm>
            <a:off x="4283968" y="1120739"/>
            <a:ext cx="575984" cy="0"/>
          </a:xfrm>
          <a:prstGeom prst="line">
            <a:avLst/>
          </a:prstGeom>
          <a:noFill/>
          <a:ln w="12700">
            <a:solidFill>
              <a:srgbClr val="00FF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5" name="Line 110"/>
          <p:cNvSpPr>
            <a:spLocks noChangeShapeType="1"/>
          </p:cNvSpPr>
          <p:nvPr/>
        </p:nvSpPr>
        <p:spPr bwMode="auto">
          <a:xfrm>
            <a:off x="4427984" y="770411"/>
            <a:ext cx="0" cy="3600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6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96878"/>
              </p:ext>
            </p:extLst>
          </p:nvPr>
        </p:nvGraphicFramePr>
        <p:xfrm>
          <a:off x="3826768" y="1075655"/>
          <a:ext cx="4572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0" name="Equation" r:id="rId21" imgW="228600" imgH="177480" progId="Equation.DSMT4">
                  <p:embed/>
                </p:oleObj>
              </mc:Choice>
              <mc:Fallback>
                <p:oleObj name="Equation" r:id="rId21" imgW="228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6768" y="1075655"/>
                        <a:ext cx="4572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110"/>
          <p:cNvSpPr>
            <a:spLocks noChangeShapeType="1"/>
          </p:cNvSpPr>
          <p:nvPr/>
        </p:nvSpPr>
        <p:spPr bwMode="auto">
          <a:xfrm>
            <a:off x="4427984" y="1392759"/>
            <a:ext cx="0" cy="3600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09430" y="1465965"/>
            <a:ext cx="461665" cy="7752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b="1" dirty="0">
                <a:solidFill>
                  <a:srgbClr val="00FF00"/>
                </a:solidFill>
                <a:ea typeface="楷体_GB2312" pitchFamily="49" charset="-122"/>
              </a:rPr>
              <a:t>半波</a:t>
            </a:r>
            <a:r>
              <a:rPr kumimoji="1" lang="zh-CN" altLang="en-US" b="1" dirty="0" smtClean="0">
                <a:solidFill>
                  <a:srgbClr val="00FF00"/>
                </a:solidFill>
                <a:ea typeface="楷体_GB2312" pitchFamily="49" charset="-122"/>
              </a:rPr>
              <a:t>带</a:t>
            </a:r>
            <a:endParaRPr kumimoji="1" lang="zh-CN" altLang="en-US" b="1" dirty="0">
              <a:solidFill>
                <a:srgbClr val="00FF00"/>
              </a:solidFill>
              <a:ea typeface="楷体_GB2312" pitchFamily="49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195784" y="139294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7200304" y="204046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7235669" y="1628309"/>
            <a:ext cx="80255" cy="23410"/>
          </a:xfrm>
          <a:custGeom>
            <a:avLst/>
            <a:gdLst>
              <a:gd name="connsiteX0" fmla="*/ 0 w 819397"/>
              <a:gd name="connsiteY0" fmla="*/ 0 h 308778"/>
              <a:gd name="connsiteX1" fmla="*/ 498763 w 819397"/>
              <a:gd name="connsiteY1" fmla="*/ 308759 h 308778"/>
              <a:gd name="connsiteX2" fmla="*/ 819397 w 819397"/>
              <a:gd name="connsiteY2" fmla="*/ 11876 h 308778"/>
              <a:gd name="connsiteX0" fmla="*/ 0 w 665018"/>
              <a:gd name="connsiteY0" fmla="*/ 190004 h 317478"/>
              <a:gd name="connsiteX1" fmla="*/ 344384 w 665018"/>
              <a:gd name="connsiteY1" fmla="*/ 296883 h 317478"/>
              <a:gd name="connsiteX2" fmla="*/ 665018 w 665018"/>
              <a:gd name="connsiteY2" fmla="*/ 0 h 317478"/>
              <a:gd name="connsiteX0" fmla="*/ 0 w 593766"/>
              <a:gd name="connsiteY0" fmla="*/ 118752 h 240976"/>
              <a:gd name="connsiteX1" fmla="*/ 344384 w 593766"/>
              <a:gd name="connsiteY1" fmla="*/ 225631 h 240976"/>
              <a:gd name="connsiteX2" fmla="*/ 593766 w 593766"/>
              <a:gd name="connsiteY2" fmla="*/ 0 h 240976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42883"/>
              <a:gd name="connsiteX1" fmla="*/ 593766 w 593766"/>
              <a:gd name="connsiteY1" fmla="*/ 0 h 142883"/>
              <a:gd name="connsiteX0" fmla="*/ 0 w 593766"/>
              <a:gd name="connsiteY0" fmla="*/ 118752 h 153894"/>
              <a:gd name="connsiteX1" fmla="*/ 593766 w 593766"/>
              <a:gd name="connsiteY1" fmla="*/ 0 h 153894"/>
              <a:gd name="connsiteX0" fmla="*/ 0 w 593766"/>
              <a:gd name="connsiteY0" fmla="*/ 118752 h 151297"/>
              <a:gd name="connsiteX1" fmla="*/ 593766 w 593766"/>
              <a:gd name="connsiteY1" fmla="*/ 0 h 151297"/>
              <a:gd name="connsiteX0" fmla="*/ 0 w 593766"/>
              <a:gd name="connsiteY0" fmla="*/ 118752 h 152351"/>
              <a:gd name="connsiteX1" fmla="*/ 593766 w 593766"/>
              <a:gd name="connsiteY1" fmla="*/ 0 h 15235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67131"/>
              <a:gd name="connsiteX1" fmla="*/ 593766 w 593766"/>
              <a:gd name="connsiteY1" fmla="*/ 0 h 167131"/>
              <a:gd name="connsiteX0" fmla="*/ 0 w 593766"/>
              <a:gd name="connsiteY0" fmla="*/ 118752 h 185387"/>
              <a:gd name="connsiteX1" fmla="*/ 593766 w 593766"/>
              <a:gd name="connsiteY1" fmla="*/ 0 h 185387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18752"/>
              <a:gd name="connsiteX1" fmla="*/ 593766 w 593766"/>
              <a:gd name="connsiteY1" fmla="*/ 0 h 118752"/>
              <a:gd name="connsiteX0" fmla="*/ 0 w 593766"/>
              <a:gd name="connsiteY0" fmla="*/ 118752 h 169271"/>
              <a:gd name="connsiteX1" fmla="*/ 593766 w 593766"/>
              <a:gd name="connsiteY1" fmla="*/ 0 h 169271"/>
              <a:gd name="connsiteX0" fmla="*/ 0 w 593766"/>
              <a:gd name="connsiteY0" fmla="*/ 118752 h 209765"/>
              <a:gd name="connsiteX1" fmla="*/ 593766 w 593766"/>
              <a:gd name="connsiteY1" fmla="*/ 0 h 209765"/>
              <a:gd name="connsiteX0" fmla="*/ 0 w 593766"/>
              <a:gd name="connsiteY0" fmla="*/ 118752 h 182634"/>
              <a:gd name="connsiteX1" fmla="*/ 593766 w 593766"/>
              <a:gd name="connsiteY1" fmla="*/ 0 h 182634"/>
              <a:gd name="connsiteX0" fmla="*/ 0 w 593766"/>
              <a:gd name="connsiteY0" fmla="*/ 118752 h 156494"/>
              <a:gd name="connsiteX1" fmla="*/ 593766 w 593766"/>
              <a:gd name="connsiteY1" fmla="*/ 0 h 156494"/>
              <a:gd name="connsiteX0" fmla="*/ 0 w 593766"/>
              <a:gd name="connsiteY0" fmla="*/ 118752 h 140968"/>
              <a:gd name="connsiteX1" fmla="*/ 593766 w 593766"/>
              <a:gd name="connsiteY1" fmla="*/ 0 h 140968"/>
              <a:gd name="connsiteX0" fmla="*/ 0 w 96924"/>
              <a:gd name="connsiteY0" fmla="*/ 2470 h 69963"/>
              <a:gd name="connsiteX1" fmla="*/ 96924 w 96924"/>
              <a:gd name="connsiteY1" fmla="*/ 0 h 69963"/>
              <a:gd name="connsiteX0" fmla="*/ 0 w 180744"/>
              <a:gd name="connsiteY0" fmla="*/ 13751 h 30746"/>
              <a:gd name="connsiteX1" fmla="*/ 96924 w 180744"/>
              <a:gd name="connsiteY1" fmla="*/ 11281 h 30746"/>
              <a:gd name="connsiteX0" fmla="*/ 0 w 149590"/>
              <a:gd name="connsiteY0" fmla="*/ 14993 h 26741"/>
              <a:gd name="connsiteX1" fmla="*/ 96924 w 149590"/>
              <a:gd name="connsiteY1" fmla="*/ 12523 h 26741"/>
              <a:gd name="connsiteX0" fmla="*/ 0 w 96924"/>
              <a:gd name="connsiteY0" fmla="*/ 2470 h 43679"/>
              <a:gd name="connsiteX1" fmla="*/ 96924 w 96924"/>
              <a:gd name="connsiteY1" fmla="*/ 0 h 43679"/>
              <a:gd name="connsiteX0" fmla="*/ 0 w 82636"/>
              <a:gd name="connsiteY0" fmla="*/ 4851 h 44713"/>
              <a:gd name="connsiteX1" fmla="*/ 82636 w 82636"/>
              <a:gd name="connsiteY1" fmla="*/ 0 h 44713"/>
              <a:gd name="connsiteX0" fmla="*/ 0 w 82636"/>
              <a:gd name="connsiteY0" fmla="*/ 4851 h 32225"/>
              <a:gd name="connsiteX1" fmla="*/ 82636 w 82636"/>
              <a:gd name="connsiteY1" fmla="*/ 0 h 32225"/>
              <a:gd name="connsiteX0" fmla="*/ 0 w 82636"/>
              <a:gd name="connsiteY0" fmla="*/ 4851 h 27779"/>
              <a:gd name="connsiteX1" fmla="*/ 82636 w 82636"/>
              <a:gd name="connsiteY1" fmla="*/ 0 h 27779"/>
              <a:gd name="connsiteX0" fmla="*/ 0 w 82636"/>
              <a:gd name="connsiteY0" fmla="*/ 4851 h 20664"/>
              <a:gd name="connsiteX1" fmla="*/ 82636 w 82636"/>
              <a:gd name="connsiteY1" fmla="*/ 0 h 20664"/>
              <a:gd name="connsiteX0" fmla="*/ 0 w 80255"/>
              <a:gd name="connsiteY0" fmla="*/ 16757 h 28702"/>
              <a:gd name="connsiteX1" fmla="*/ 80255 w 80255"/>
              <a:gd name="connsiteY1" fmla="*/ 0 h 28702"/>
              <a:gd name="connsiteX0" fmla="*/ 0 w 80255"/>
              <a:gd name="connsiteY0" fmla="*/ 16757 h 23410"/>
              <a:gd name="connsiteX1" fmla="*/ 80255 w 80255"/>
              <a:gd name="connsiteY1" fmla="*/ 0 h 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255" h="23410">
                <a:moveTo>
                  <a:pt x="0" y="16757"/>
                </a:moveTo>
                <a:cubicBezTo>
                  <a:pt x="32345" y="30387"/>
                  <a:pt x="54238" y="22232"/>
                  <a:pt x="80255" y="0"/>
                </a:cubicBezTo>
              </a:path>
            </a:pathLst>
          </a:cu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56171"/>
              </p:ext>
            </p:extLst>
          </p:nvPr>
        </p:nvGraphicFramePr>
        <p:xfrm>
          <a:off x="7355160" y="1392491"/>
          <a:ext cx="279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1" name="Equation" r:id="rId23" imgW="139680" imgH="164880" progId="Equation.DSMT4">
                  <p:embed/>
                </p:oleObj>
              </mc:Choice>
              <mc:Fallback>
                <p:oleObj name="Equation" r:id="rId23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5160" y="1392491"/>
                        <a:ext cx="279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260"/>
          <p:cNvSpPr txBox="1">
            <a:spLocks noChangeArrowheads="1"/>
          </p:cNvSpPr>
          <p:nvPr/>
        </p:nvSpPr>
        <p:spPr bwMode="auto">
          <a:xfrm>
            <a:off x="467544" y="6135687"/>
            <a:ext cx="75440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半波带数目为非整数时，该点的光强介于明暗之间。</a:t>
            </a:r>
          </a:p>
        </p:txBody>
      </p:sp>
      <p:graphicFrame>
        <p:nvGraphicFramePr>
          <p:cNvPr id="98" name="Object 2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679783"/>
              </p:ext>
            </p:extLst>
          </p:nvPr>
        </p:nvGraphicFramePr>
        <p:xfrm>
          <a:off x="1154294" y="5157788"/>
          <a:ext cx="4368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2" name="Equation" r:id="rId25" imgW="2184120" imgH="393480" progId="Equation.DSMT4">
                  <p:embed/>
                </p:oleObj>
              </mc:Choice>
              <mc:Fallback>
                <p:oleObj name="Equation" r:id="rId25" imgW="21841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294" y="5157788"/>
                        <a:ext cx="4368800" cy="787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 Box 252"/>
          <p:cNvSpPr txBox="1">
            <a:spLocks noChangeArrowheads="1"/>
          </p:cNvSpPr>
          <p:nvPr/>
        </p:nvSpPr>
        <p:spPr bwMode="auto">
          <a:xfrm>
            <a:off x="7286534" y="5302738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宋体" pitchFamily="2" charset="-122"/>
                <a:ea typeface="仿宋_GB2312" pitchFamily="49" charset="-122"/>
              </a:rPr>
              <a:t>明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宋体" pitchFamily="2" charset="-122"/>
                <a:ea typeface="仿宋_GB2312" pitchFamily="49" charset="-122"/>
              </a:rPr>
              <a:t>纹</a:t>
            </a:r>
            <a:endParaRPr kumimoji="1" lang="en-US" altLang="zh-CN" sz="2400" b="1" dirty="0">
              <a:solidFill>
                <a:srgbClr val="FFFFFF"/>
              </a:solidFill>
              <a:latin typeface="宋体" pitchFamily="2" charset="-122"/>
              <a:ea typeface="仿宋_GB2312" pitchFamily="49" charset="-122"/>
            </a:endParaRPr>
          </a:p>
        </p:txBody>
      </p:sp>
      <p:graphicFrame>
        <p:nvGraphicFramePr>
          <p:cNvPr id="100" name="Object 2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446498"/>
              </p:ext>
            </p:extLst>
          </p:nvPr>
        </p:nvGraphicFramePr>
        <p:xfrm>
          <a:off x="1078856" y="4123184"/>
          <a:ext cx="660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3" name="公式" r:id="rId27" imgW="660240" imgH="330120" progId="Equation.3">
                  <p:embed/>
                </p:oleObj>
              </mc:Choice>
              <mc:Fallback>
                <p:oleObj name="公式" r:id="rId27" imgW="66024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856" y="4123184"/>
                        <a:ext cx="660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4"/>
          <p:cNvSpPr txBox="1">
            <a:spLocks noChangeArrowheads="1"/>
          </p:cNvSpPr>
          <p:nvPr/>
        </p:nvSpPr>
        <p:spPr bwMode="auto">
          <a:xfrm>
            <a:off x="680196" y="2535287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半波</a:t>
            </a:r>
            <a:r>
              <a:rPr kumimoji="1" lang="zh-CN" altLang="en-US" sz="2400" b="1" dirty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带数目为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方正书宋简体"/>
                <a:ea typeface="仿宋_GB2312" pitchFamily="49" charset="-122"/>
              </a:rPr>
              <a:t>偶数</a:t>
            </a:r>
            <a:r>
              <a:rPr kumimoji="1" lang="zh-CN" altLang="en-US" sz="2400" b="1" dirty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：</a:t>
            </a:r>
            <a:endParaRPr kumimoji="1" lang="en-US" altLang="zh-CN" sz="2400" dirty="0">
              <a:solidFill>
                <a:srgbClr val="FFFFFF"/>
              </a:solidFill>
              <a:latin typeface="方正书宋简体"/>
              <a:ea typeface="仿宋_GB2312" pitchFamily="49" charset="-122"/>
            </a:endParaRPr>
          </a:p>
        </p:txBody>
      </p:sp>
      <p:graphicFrame>
        <p:nvGraphicFramePr>
          <p:cNvPr id="102" name="对象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635587"/>
              </p:ext>
            </p:extLst>
          </p:nvPr>
        </p:nvGraphicFramePr>
        <p:xfrm>
          <a:off x="1150938" y="3140968"/>
          <a:ext cx="4722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4" name="Equation" r:id="rId29" imgW="2361960" imgH="393480" progId="Equation.DSMT4">
                  <p:embed/>
                </p:oleObj>
              </mc:Choice>
              <mc:Fallback>
                <p:oleObj name="Equation" r:id="rId29" imgW="2361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3140968"/>
                        <a:ext cx="4722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7260207" y="3271811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纹</a:t>
            </a:r>
            <a:endParaRPr kumimoji="1" lang="en-US" altLang="zh-CN" sz="2400" dirty="0">
              <a:solidFill>
                <a:srgbClr val="FFFFFF"/>
              </a:solidFill>
              <a:latin typeface="方正书宋简体"/>
              <a:ea typeface="仿宋_GB2312" pitchFamily="49" charset="-122"/>
            </a:endParaRPr>
          </a:p>
        </p:txBody>
      </p:sp>
      <p:sp>
        <p:nvSpPr>
          <p:cNvPr id="104" name="AutoShape 257"/>
          <p:cNvSpPr>
            <a:spLocks noChangeArrowheads="1"/>
          </p:cNvSpPr>
          <p:nvPr/>
        </p:nvSpPr>
        <p:spPr bwMode="auto">
          <a:xfrm>
            <a:off x="6187566" y="3479675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3113056" y="4021559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中央明纹</a:t>
            </a:r>
            <a:endParaRPr kumimoji="1" lang="en-US" altLang="zh-CN" sz="2400" dirty="0">
              <a:solidFill>
                <a:srgbClr val="FFFFFF"/>
              </a:solidFill>
              <a:latin typeface="方正书宋简体"/>
              <a:ea typeface="仿宋_GB2312" pitchFamily="49" charset="-122"/>
            </a:endParaRPr>
          </a:p>
        </p:txBody>
      </p:sp>
      <p:sp>
        <p:nvSpPr>
          <p:cNvPr id="106" name="AutoShape 257"/>
          <p:cNvSpPr>
            <a:spLocks noChangeArrowheads="1"/>
          </p:cNvSpPr>
          <p:nvPr/>
        </p:nvSpPr>
        <p:spPr bwMode="auto">
          <a:xfrm>
            <a:off x="2014439" y="4195192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683568" y="4551511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半波</a:t>
            </a:r>
            <a:r>
              <a:rPr kumimoji="1" lang="zh-CN" altLang="en-US" sz="2400" b="1" dirty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带数目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为</a:t>
            </a:r>
            <a:r>
              <a:rPr kumimoji="1" lang="zh-CN" altLang="en-US" sz="2400" b="1" dirty="0">
                <a:solidFill>
                  <a:srgbClr val="00FFFF"/>
                </a:solidFill>
                <a:latin typeface="方正书宋简体"/>
                <a:ea typeface="仿宋_GB2312" pitchFamily="49" charset="-122"/>
              </a:rPr>
              <a:t>奇数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方正书宋简体"/>
                <a:ea typeface="仿宋_GB2312" pitchFamily="49" charset="-122"/>
              </a:rPr>
              <a:t>：</a:t>
            </a:r>
            <a:endParaRPr kumimoji="1" lang="en-US" altLang="zh-CN" sz="2400" dirty="0">
              <a:solidFill>
                <a:srgbClr val="FFFFFF"/>
              </a:solidFill>
              <a:latin typeface="方正书宋简体"/>
              <a:ea typeface="仿宋_GB2312" pitchFamily="49" charset="-122"/>
            </a:endParaRPr>
          </a:p>
        </p:txBody>
      </p:sp>
      <p:sp>
        <p:nvSpPr>
          <p:cNvPr id="108" name="AutoShape 257"/>
          <p:cNvSpPr>
            <a:spLocks noChangeArrowheads="1"/>
          </p:cNvSpPr>
          <p:nvPr/>
        </p:nvSpPr>
        <p:spPr bwMode="auto">
          <a:xfrm>
            <a:off x="6262911" y="5481713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9" name="对象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79745"/>
              </p:ext>
            </p:extLst>
          </p:nvPr>
        </p:nvGraphicFramePr>
        <p:xfrm>
          <a:off x="4732338" y="4005263"/>
          <a:ext cx="4013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5" name="Equation" r:id="rId31" imgW="2006280" imgH="431640" progId="Equation.DSMT4">
                  <p:embed/>
                </p:oleObj>
              </mc:Choice>
              <mc:Fallback>
                <p:oleObj name="Equation" r:id="rId31" imgW="2006280" imgH="431640" progId="Equation.DSMT4">
                  <p:embed/>
                  <p:pic>
                    <p:nvPicPr>
                      <p:cNvPr id="0" name="对象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4005263"/>
                        <a:ext cx="4013200" cy="8636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112"/>
          <p:cNvSpPr txBox="1">
            <a:spLocks noChangeArrowheads="1"/>
          </p:cNvSpPr>
          <p:nvPr/>
        </p:nvSpPr>
        <p:spPr bwMode="auto">
          <a:xfrm>
            <a:off x="779463" y="935509"/>
            <a:ext cx="296908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狭缝上半波</a:t>
            </a:r>
            <a:r>
              <a:rPr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带的数目</a:t>
            </a:r>
          </a:p>
        </p:txBody>
      </p:sp>
      <p:graphicFrame>
        <p:nvGraphicFramePr>
          <p:cNvPr id="79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44020"/>
              </p:ext>
            </p:extLst>
          </p:nvPr>
        </p:nvGraphicFramePr>
        <p:xfrm>
          <a:off x="845840" y="1561480"/>
          <a:ext cx="2286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6" name="Equation" r:id="rId33" imgW="1143000" imgH="393480" progId="Equation.DSMT4">
                  <p:embed/>
                </p:oleObj>
              </mc:Choice>
              <mc:Fallback>
                <p:oleObj name="Equation" r:id="rId33" imgW="1143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40" y="1561480"/>
                        <a:ext cx="2286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114"/>
          <p:cNvSpPr txBox="1">
            <a:spLocks noChangeArrowheads="1"/>
          </p:cNvSpPr>
          <p:nvPr/>
        </p:nvSpPr>
        <p:spPr bwMode="auto">
          <a:xfrm>
            <a:off x="539750" y="404664"/>
            <a:ext cx="287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半波带数目为整数</a:t>
            </a:r>
          </a:p>
        </p:txBody>
      </p:sp>
    </p:spTree>
    <p:extLst>
      <p:ext uri="{BB962C8B-B14F-4D97-AF65-F5344CB8AC3E}">
        <p14:creationId xmlns:p14="http://schemas.microsoft.com/office/powerpoint/2010/main" val="10159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9" grpId="0" autoUpdateAnimBg="0"/>
      <p:bldP spid="101" grpId="0" autoUpdateAnimBg="0"/>
      <p:bldP spid="103" grpId="0" autoUpdateAnimBg="0"/>
      <p:bldP spid="104" grpId="0" animBg="1"/>
      <p:bldP spid="105" grpId="0" autoUpdateAnimBg="0"/>
      <p:bldP spid="106" grpId="0" animBg="1"/>
      <p:bldP spid="107" grpId="0" autoUpdateAnimBg="0"/>
      <p:bldP spid="108" grpId="0" animBg="1"/>
      <p:bldP spid="78" grpId="0"/>
      <p:bldP spid="8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82613" y="765175"/>
            <a:ext cx="8352264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暗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中央明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的位置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精确，其它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纹的位置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只是近似。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3850" y="333375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说明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63563" y="1412875"/>
            <a:ext cx="614012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随着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衍射角</a:t>
            </a:r>
            <a:r>
              <a:rPr kumimoji="1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zh-CN" altLang="en-US" sz="2400" b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增大，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的强度减少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250465"/>
              </p:ext>
            </p:extLst>
          </p:nvPr>
        </p:nvGraphicFramePr>
        <p:xfrm>
          <a:off x="6757988" y="1268760"/>
          <a:ext cx="1549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2" name="Equation" r:id="rId3" imgW="774360" imgH="393480" progId="Equation.DSMT4">
                  <p:embed/>
                </p:oleObj>
              </mc:Choice>
              <mc:Fallback>
                <p:oleObj name="Equation" r:id="rId3" imgW="774360" imgH="393480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88" y="1268760"/>
                        <a:ext cx="1549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424403"/>
              </p:ext>
            </p:extLst>
          </p:nvPr>
        </p:nvGraphicFramePr>
        <p:xfrm>
          <a:off x="1947317" y="4481240"/>
          <a:ext cx="7524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3" name="公式" r:id="rId5" imgW="939600" imgH="393480" progId="Equation.3">
                  <p:embed/>
                </p:oleObj>
              </mc:Choice>
              <mc:Fallback>
                <p:oleObj name="公式" r:id="rId5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317" y="4481240"/>
                        <a:ext cx="7524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Line 7"/>
          <p:cNvSpPr>
            <a:spLocks noChangeAspect="1" noChangeShapeType="1"/>
          </p:cNvSpPr>
          <p:nvPr/>
        </p:nvSpPr>
        <p:spPr bwMode="auto">
          <a:xfrm>
            <a:off x="1512887" y="2714625"/>
            <a:ext cx="100800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327939"/>
              </p:ext>
            </p:extLst>
          </p:nvPr>
        </p:nvGraphicFramePr>
        <p:xfrm>
          <a:off x="2044180" y="2467620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4" name="公式" r:id="rId7" imgW="342720" imgH="304560" progId="Equation.3">
                  <p:embed/>
                </p:oleObj>
              </mc:Choice>
              <mc:Fallback>
                <p:oleObj name="公式" r:id="rId7" imgW="3427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180" y="2467620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Line 9"/>
          <p:cNvSpPr>
            <a:spLocks noChangeShapeType="1"/>
          </p:cNvSpPr>
          <p:nvPr/>
        </p:nvSpPr>
        <p:spPr bwMode="auto">
          <a:xfrm rot="21067098" flipV="1">
            <a:off x="1449388" y="2814638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8" name="Line 10"/>
          <p:cNvSpPr>
            <a:spLocks noChangeShapeType="1"/>
          </p:cNvSpPr>
          <p:nvPr/>
        </p:nvSpPr>
        <p:spPr bwMode="auto">
          <a:xfrm rot="21067098" flipV="1">
            <a:off x="1447800" y="3241675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9" name="Line 11"/>
          <p:cNvSpPr>
            <a:spLocks noChangeShapeType="1"/>
          </p:cNvSpPr>
          <p:nvPr/>
        </p:nvSpPr>
        <p:spPr bwMode="auto">
          <a:xfrm rot="21067098" flipV="1">
            <a:off x="1452563" y="3702050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0" name="Line 12"/>
          <p:cNvSpPr>
            <a:spLocks noChangeShapeType="1"/>
          </p:cNvSpPr>
          <p:nvPr/>
        </p:nvSpPr>
        <p:spPr bwMode="auto">
          <a:xfrm rot="15667098" flipV="1">
            <a:off x="1332754" y="4262540"/>
            <a:ext cx="539484" cy="154462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1" name="Line 13"/>
          <p:cNvSpPr>
            <a:spLocks noChangeShapeType="1"/>
          </p:cNvSpPr>
          <p:nvPr/>
        </p:nvSpPr>
        <p:spPr bwMode="auto">
          <a:xfrm rot="15667098" flipV="1">
            <a:off x="1213872" y="3930389"/>
            <a:ext cx="962557" cy="275555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 rot="15667098" flipV="1">
            <a:off x="1101055" y="3610124"/>
            <a:ext cx="1362786" cy="390152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3" name="Line 15"/>
          <p:cNvSpPr>
            <a:spLocks noChangeShapeType="1"/>
          </p:cNvSpPr>
          <p:nvPr/>
        </p:nvSpPr>
        <p:spPr bwMode="auto">
          <a:xfrm rot="15667098" flipV="1">
            <a:off x="990410" y="3294967"/>
            <a:ext cx="1752174" cy="502233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6" name="Line 18"/>
          <p:cNvSpPr>
            <a:spLocks noChangeAspect="1" noChangeShapeType="1"/>
          </p:cNvSpPr>
          <p:nvPr/>
        </p:nvSpPr>
        <p:spPr bwMode="auto">
          <a:xfrm rot="21067098" flipV="1">
            <a:off x="1701242" y="4411922"/>
            <a:ext cx="554400" cy="163593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97" name="Object 19"/>
          <p:cNvGraphicFramePr>
            <a:graphicFrameLocks noChangeAspect="1"/>
          </p:cNvGraphicFramePr>
          <p:nvPr/>
        </p:nvGraphicFramePr>
        <p:xfrm>
          <a:off x="1114425" y="2349500"/>
          <a:ext cx="2809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5" name="公式" r:id="rId9" imgW="279360" imgH="304560" progId="Equation.3">
                  <p:embed/>
                </p:oleObj>
              </mc:Choice>
              <mc:Fallback>
                <p:oleObj name="公式" r:id="rId9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2349500"/>
                        <a:ext cx="2809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20"/>
          <p:cNvGraphicFramePr>
            <a:graphicFrameLocks noChangeAspect="1"/>
          </p:cNvGraphicFramePr>
          <p:nvPr/>
        </p:nvGraphicFramePr>
        <p:xfrm>
          <a:off x="1114425" y="4076700"/>
          <a:ext cx="280988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6" name="公式" r:id="rId11" imgW="279360" imgH="291960" progId="Equation.3">
                  <p:embed/>
                </p:oleObj>
              </mc:Choice>
              <mc:Fallback>
                <p:oleObj name="公式" r:id="rId11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4076700"/>
                        <a:ext cx="280988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" name="Group 21"/>
          <p:cNvGrpSpPr>
            <a:grpSpLocks/>
          </p:cNvGrpSpPr>
          <p:nvPr/>
        </p:nvGrpSpPr>
        <p:grpSpPr bwMode="auto">
          <a:xfrm>
            <a:off x="1477963" y="2060575"/>
            <a:ext cx="0" cy="2652713"/>
            <a:chOff x="4464" y="2361"/>
            <a:chExt cx="0" cy="1671"/>
          </a:xfrm>
        </p:grpSpPr>
        <p:sp>
          <p:nvSpPr>
            <p:cNvPr id="100" name="Line 22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Line 23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2" name="Line 24"/>
          <p:cNvSpPr>
            <a:spLocks noChangeShapeType="1"/>
          </p:cNvSpPr>
          <p:nvPr/>
        </p:nvSpPr>
        <p:spPr bwMode="auto">
          <a:xfrm>
            <a:off x="1477963" y="2752725"/>
            <a:ext cx="0" cy="129540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" name="Line 44"/>
          <p:cNvSpPr>
            <a:spLocks noChangeShapeType="1"/>
          </p:cNvSpPr>
          <p:nvPr/>
        </p:nvSpPr>
        <p:spPr bwMode="auto">
          <a:xfrm rot="21067098" flipV="1">
            <a:off x="1444625" y="2354263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4" name="Arc 47"/>
          <p:cNvSpPr>
            <a:spLocks/>
          </p:cNvSpPr>
          <p:nvPr/>
        </p:nvSpPr>
        <p:spPr bwMode="auto">
          <a:xfrm rot="2259937">
            <a:off x="1228725" y="2293938"/>
            <a:ext cx="714375" cy="723900"/>
          </a:xfrm>
          <a:custGeom>
            <a:avLst/>
            <a:gdLst>
              <a:gd name="G0" fmla="+- 0 0 0"/>
              <a:gd name="G1" fmla="+- 17092 0 0"/>
              <a:gd name="G2" fmla="+- 21600 0 0"/>
              <a:gd name="T0" fmla="*/ 13206 w 16890"/>
              <a:gd name="T1" fmla="*/ 0 h 17092"/>
              <a:gd name="T2" fmla="*/ 16890 w 16890"/>
              <a:gd name="T3" fmla="*/ 3627 h 17092"/>
              <a:gd name="T4" fmla="*/ 0 w 16890"/>
              <a:gd name="T5" fmla="*/ 17092 h 17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90" h="17092" fill="none" extrusionOk="0">
                <a:moveTo>
                  <a:pt x="13206" y="-1"/>
                </a:moveTo>
                <a:cubicBezTo>
                  <a:pt x="14574" y="1056"/>
                  <a:pt x="15811" y="2274"/>
                  <a:pt x="16889" y="3627"/>
                </a:cubicBezTo>
              </a:path>
              <a:path w="16890" h="17092" stroke="0" extrusionOk="0">
                <a:moveTo>
                  <a:pt x="13206" y="-1"/>
                </a:moveTo>
                <a:cubicBezTo>
                  <a:pt x="14574" y="1056"/>
                  <a:pt x="15811" y="2274"/>
                  <a:pt x="16889" y="3627"/>
                </a:cubicBezTo>
                <a:lnTo>
                  <a:pt x="0" y="1709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927741"/>
              </p:ext>
            </p:extLst>
          </p:nvPr>
        </p:nvGraphicFramePr>
        <p:xfrm>
          <a:off x="6051773" y="4365104"/>
          <a:ext cx="7524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7" name="公式" r:id="rId13" imgW="939600" imgH="393480" progId="Equation.3">
                  <p:embed/>
                </p:oleObj>
              </mc:Choice>
              <mc:Fallback>
                <p:oleObj name="公式" r:id="rId13" imgW="939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773" y="4365104"/>
                        <a:ext cx="7524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Line 26"/>
          <p:cNvSpPr>
            <a:spLocks noChangeAspect="1" noChangeShapeType="1"/>
          </p:cNvSpPr>
          <p:nvPr/>
        </p:nvSpPr>
        <p:spPr bwMode="auto">
          <a:xfrm>
            <a:off x="5638800" y="2787650"/>
            <a:ext cx="90963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8" name="Line 27"/>
          <p:cNvSpPr>
            <a:spLocks noChangeShapeType="1"/>
          </p:cNvSpPr>
          <p:nvPr/>
        </p:nvSpPr>
        <p:spPr bwMode="auto">
          <a:xfrm rot="20160000" flipV="1">
            <a:off x="5492750" y="2314575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9" name="Line 28"/>
          <p:cNvSpPr>
            <a:spLocks noChangeShapeType="1"/>
          </p:cNvSpPr>
          <p:nvPr/>
        </p:nvSpPr>
        <p:spPr bwMode="auto">
          <a:xfrm rot="15667098" flipV="1">
            <a:off x="5563434" y="4210779"/>
            <a:ext cx="387266" cy="238924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0" name="Line 29"/>
          <p:cNvSpPr>
            <a:spLocks noChangeShapeType="1"/>
          </p:cNvSpPr>
          <p:nvPr/>
        </p:nvSpPr>
        <p:spPr bwMode="auto">
          <a:xfrm rot="15667098" flipV="1">
            <a:off x="5445263" y="2981932"/>
            <a:ext cx="1297732" cy="781556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1" name="Line 30"/>
          <p:cNvSpPr>
            <a:spLocks noChangeAspect="1" noChangeShapeType="1"/>
          </p:cNvSpPr>
          <p:nvPr/>
        </p:nvSpPr>
        <p:spPr bwMode="auto">
          <a:xfrm rot="20220000" flipV="1">
            <a:off x="5820572" y="4098685"/>
            <a:ext cx="857250" cy="252412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32" name="Object 31"/>
          <p:cNvGraphicFramePr>
            <a:graphicFrameLocks noChangeAspect="1"/>
          </p:cNvGraphicFramePr>
          <p:nvPr/>
        </p:nvGraphicFramePr>
        <p:xfrm>
          <a:off x="5219700" y="2420938"/>
          <a:ext cx="2809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8" name="公式" r:id="rId15" imgW="279360" imgH="304560" progId="Equation.3">
                  <p:embed/>
                </p:oleObj>
              </mc:Choice>
              <mc:Fallback>
                <p:oleObj name="公式" r:id="rId15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20938"/>
                        <a:ext cx="2809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32"/>
          <p:cNvGraphicFramePr>
            <a:graphicFrameLocks noChangeAspect="1"/>
          </p:cNvGraphicFramePr>
          <p:nvPr/>
        </p:nvGraphicFramePr>
        <p:xfrm>
          <a:off x="5219700" y="4149725"/>
          <a:ext cx="280988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39" name="公式" r:id="rId17" imgW="279360" imgH="291960" progId="Equation.3">
                  <p:embed/>
                </p:oleObj>
              </mc:Choice>
              <mc:Fallback>
                <p:oleObj name="公式" r:id="rId1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149725"/>
                        <a:ext cx="280988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" name="Group 33"/>
          <p:cNvGrpSpPr>
            <a:grpSpLocks/>
          </p:cNvGrpSpPr>
          <p:nvPr/>
        </p:nvGrpSpPr>
        <p:grpSpPr bwMode="auto">
          <a:xfrm>
            <a:off x="5603875" y="2133600"/>
            <a:ext cx="0" cy="2652713"/>
            <a:chOff x="4464" y="2361"/>
            <a:chExt cx="0" cy="1671"/>
          </a:xfrm>
        </p:grpSpPr>
        <p:sp>
          <p:nvSpPr>
            <p:cNvPr id="135" name="Line 34"/>
            <p:cNvSpPr>
              <a:spLocks noChangeShapeType="1"/>
            </p:cNvSpPr>
            <p:nvPr/>
          </p:nvSpPr>
          <p:spPr bwMode="auto">
            <a:xfrm>
              <a:off x="4464" y="2361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35"/>
            <p:cNvSpPr>
              <a:spLocks noChangeShapeType="1"/>
            </p:cNvSpPr>
            <p:nvPr/>
          </p:nvSpPr>
          <p:spPr bwMode="auto">
            <a:xfrm>
              <a:off x="4464" y="3633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7" name="Line 36"/>
          <p:cNvSpPr>
            <a:spLocks noChangeShapeType="1"/>
          </p:cNvSpPr>
          <p:nvPr/>
        </p:nvSpPr>
        <p:spPr bwMode="auto">
          <a:xfrm>
            <a:off x="5603875" y="2825750"/>
            <a:ext cx="0" cy="129540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8" name="Line 37"/>
          <p:cNvSpPr>
            <a:spLocks noChangeShapeType="1"/>
          </p:cNvSpPr>
          <p:nvPr/>
        </p:nvSpPr>
        <p:spPr bwMode="auto">
          <a:xfrm rot="20160000" flipV="1">
            <a:off x="5492750" y="2508250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9" name="Line 38"/>
          <p:cNvSpPr>
            <a:spLocks noChangeShapeType="1"/>
          </p:cNvSpPr>
          <p:nvPr/>
        </p:nvSpPr>
        <p:spPr bwMode="auto">
          <a:xfrm rot="20160000" flipV="1">
            <a:off x="5492750" y="2700338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0" name="Line 39"/>
          <p:cNvSpPr>
            <a:spLocks noChangeShapeType="1"/>
          </p:cNvSpPr>
          <p:nvPr/>
        </p:nvSpPr>
        <p:spPr bwMode="auto">
          <a:xfrm rot="20160000" flipV="1">
            <a:off x="5492750" y="2894013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1" name="Line 40"/>
          <p:cNvSpPr>
            <a:spLocks noChangeShapeType="1"/>
          </p:cNvSpPr>
          <p:nvPr/>
        </p:nvSpPr>
        <p:spPr bwMode="auto">
          <a:xfrm rot="20160000" flipV="1">
            <a:off x="5492750" y="3086100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2" name="Line 41"/>
          <p:cNvSpPr>
            <a:spLocks noChangeShapeType="1"/>
          </p:cNvSpPr>
          <p:nvPr/>
        </p:nvSpPr>
        <p:spPr bwMode="auto">
          <a:xfrm rot="20160000" flipV="1">
            <a:off x="5492750" y="3279775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3" name="Line 42"/>
          <p:cNvSpPr>
            <a:spLocks noChangeShapeType="1"/>
          </p:cNvSpPr>
          <p:nvPr/>
        </p:nvSpPr>
        <p:spPr bwMode="auto">
          <a:xfrm rot="20160000" flipV="1">
            <a:off x="5492750" y="3471863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4" name="Line 43"/>
          <p:cNvSpPr>
            <a:spLocks noChangeShapeType="1"/>
          </p:cNvSpPr>
          <p:nvPr/>
        </p:nvSpPr>
        <p:spPr bwMode="auto">
          <a:xfrm rot="20160000" flipV="1">
            <a:off x="5492750" y="3663950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5" name="Arc 48"/>
          <p:cNvSpPr>
            <a:spLocks/>
          </p:cNvSpPr>
          <p:nvPr/>
        </p:nvSpPr>
        <p:spPr bwMode="auto">
          <a:xfrm rot="1342094">
            <a:off x="5117355" y="2430463"/>
            <a:ext cx="804862" cy="631825"/>
          </a:xfrm>
          <a:custGeom>
            <a:avLst/>
            <a:gdLst>
              <a:gd name="G0" fmla="+- 0 0 0"/>
              <a:gd name="G1" fmla="+- 14928 0 0"/>
              <a:gd name="G2" fmla="+- 21600 0 0"/>
              <a:gd name="T0" fmla="*/ 15611 w 19032"/>
              <a:gd name="T1" fmla="*/ 0 h 14928"/>
              <a:gd name="T2" fmla="*/ 19032 w 19032"/>
              <a:gd name="T3" fmla="*/ 4713 h 14928"/>
              <a:gd name="T4" fmla="*/ 0 w 19032"/>
              <a:gd name="T5" fmla="*/ 14928 h 14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32" h="14928" fill="none" extrusionOk="0">
                <a:moveTo>
                  <a:pt x="15611" y="-1"/>
                </a:moveTo>
                <a:cubicBezTo>
                  <a:pt x="16958" y="1409"/>
                  <a:pt x="18109" y="2994"/>
                  <a:pt x="19031" y="4713"/>
                </a:cubicBezTo>
              </a:path>
              <a:path w="19032" h="14928" stroke="0" extrusionOk="0">
                <a:moveTo>
                  <a:pt x="15611" y="-1"/>
                </a:moveTo>
                <a:cubicBezTo>
                  <a:pt x="16958" y="1409"/>
                  <a:pt x="18109" y="2994"/>
                  <a:pt x="19031" y="4713"/>
                </a:cubicBezTo>
                <a:lnTo>
                  <a:pt x="0" y="14928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46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965256"/>
              </p:ext>
            </p:extLst>
          </p:nvPr>
        </p:nvGraphicFramePr>
        <p:xfrm>
          <a:off x="6429210" y="2508953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40" name="Equation" r:id="rId19" imgW="342720" imgH="304560" progId="Equation.DSMT4">
                  <p:embed/>
                </p:oleObj>
              </mc:Choice>
              <mc:Fallback>
                <p:oleObj name="Equation" r:id="rId19" imgW="3427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210" y="2508953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Line 29"/>
          <p:cNvSpPr>
            <a:spLocks noChangeAspect="1" noChangeShapeType="1"/>
          </p:cNvSpPr>
          <p:nvPr/>
        </p:nvSpPr>
        <p:spPr bwMode="auto">
          <a:xfrm rot="15667098" flipV="1">
            <a:off x="5458494" y="3151682"/>
            <a:ext cx="1174317" cy="707228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8" name="Line 29"/>
          <p:cNvSpPr>
            <a:spLocks noChangeAspect="1" noChangeShapeType="1"/>
          </p:cNvSpPr>
          <p:nvPr/>
        </p:nvSpPr>
        <p:spPr bwMode="auto">
          <a:xfrm rot="15667098" flipV="1">
            <a:off x="5477341" y="3331901"/>
            <a:ext cx="1043355" cy="628357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9" name="Line 29"/>
          <p:cNvSpPr>
            <a:spLocks noChangeAspect="1" noChangeShapeType="1"/>
          </p:cNvSpPr>
          <p:nvPr/>
        </p:nvSpPr>
        <p:spPr bwMode="auto">
          <a:xfrm rot="15667098" flipV="1">
            <a:off x="5491605" y="3502804"/>
            <a:ext cx="916066" cy="551698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0" name="Line 29"/>
          <p:cNvSpPr>
            <a:spLocks noChangeAspect="1" noChangeShapeType="1"/>
          </p:cNvSpPr>
          <p:nvPr/>
        </p:nvSpPr>
        <p:spPr bwMode="auto">
          <a:xfrm rot="15667098" flipV="1">
            <a:off x="5509088" y="3670953"/>
            <a:ext cx="792534" cy="477301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1" name="Line 29"/>
          <p:cNvSpPr>
            <a:spLocks noChangeAspect="1" noChangeShapeType="1"/>
          </p:cNvSpPr>
          <p:nvPr/>
        </p:nvSpPr>
        <p:spPr bwMode="auto">
          <a:xfrm rot="15667098" flipV="1">
            <a:off x="5526629" y="3849424"/>
            <a:ext cx="657995" cy="396276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2" name="Line 29"/>
          <p:cNvSpPr>
            <a:spLocks noChangeAspect="1" noChangeShapeType="1"/>
          </p:cNvSpPr>
          <p:nvPr/>
        </p:nvSpPr>
        <p:spPr bwMode="auto">
          <a:xfrm rot="15667098" flipV="1">
            <a:off x="5542154" y="4027835"/>
            <a:ext cx="530937" cy="319756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3" name="AutoShape 45"/>
          <p:cNvSpPr>
            <a:spLocks noChangeArrowheads="1"/>
          </p:cNvSpPr>
          <p:nvPr/>
        </p:nvSpPr>
        <p:spPr bwMode="auto">
          <a:xfrm>
            <a:off x="7128644" y="3528615"/>
            <a:ext cx="1547812" cy="1052513"/>
          </a:xfrm>
          <a:prstGeom prst="wedgeRectCallout">
            <a:avLst>
              <a:gd name="adj1" fmla="val -95495"/>
              <a:gd name="adj2" fmla="val 14832"/>
            </a:avLst>
          </a:prstGeom>
          <a:solidFill>
            <a:srgbClr val="00CC99">
              <a:alpha val="35001"/>
            </a:srgbClr>
          </a:solidFill>
          <a:ln w="9525">
            <a:solidFill>
              <a:srgbClr val="B2B2B2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分成的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半波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带数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愈多</a:t>
            </a:r>
          </a:p>
        </p:txBody>
      </p:sp>
      <p:sp>
        <p:nvSpPr>
          <p:cNvPr id="154" name="AutoShape 46"/>
          <p:cNvSpPr>
            <a:spLocks noChangeArrowheads="1"/>
          </p:cNvSpPr>
          <p:nvPr/>
        </p:nvSpPr>
        <p:spPr bwMode="auto">
          <a:xfrm>
            <a:off x="3347864" y="2852738"/>
            <a:ext cx="1728787" cy="1006475"/>
          </a:xfrm>
          <a:prstGeom prst="wedgeRectCallout">
            <a:avLst>
              <a:gd name="adj1" fmla="val 72500"/>
              <a:gd name="adj2" fmla="val 5046"/>
            </a:avLst>
          </a:prstGeom>
          <a:solidFill>
            <a:srgbClr val="00CC99">
              <a:alpha val="35001"/>
            </a:srgbClr>
          </a:solidFill>
          <a:ln w="9525">
            <a:solidFill>
              <a:srgbClr val="B2B2B2">
                <a:alpha val="58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每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半波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带的能量就愈少</a:t>
            </a:r>
          </a:p>
        </p:txBody>
      </p:sp>
      <p:sp>
        <p:nvSpPr>
          <p:cNvPr id="155" name="Text Box 51"/>
          <p:cNvSpPr txBox="1">
            <a:spLocks noChangeArrowheads="1"/>
          </p:cNvSpPr>
          <p:nvPr/>
        </p:nvSpPr>
        <p:spPr bwMode="auto">
          <a:xfrm>
            <a:off x="338138" y="4987925"/>
            <a:ext cx="45143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3.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单缝衍射明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纹角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</a:rPr>
              <a:t>宽度和线宽度</a:t>
            </a:r>
          </a:p>
        </p:txBody>
      </p:sp>
      <p:sp>
        <p:nvSpPr>
          <p:cNvPr id="156" name="Rectangle 52"/>
          <p:cNvSpPr>
            <a:spLocks noChangeArrowheads="1"/>
          </p:cNvSpPr>
          <p:nvPr/>
        </p:nvSpPr>
        <p:spPr bwMode="auto">
          <a:xfrm>
            <a:off x="644525" y="5492750"/>
            <a:ext cx="791624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19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明纹角宽度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：明纹两侧相邻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纹对应的衍射方向的夹角。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57" name="Rectangle 54"/>
          <p:cNvSpPr>
            <a:spLocks noChangeArrowheads="1"/>
          </p:cNvSpPr>
          <p:nvPr/>
        </p:nvSpPr>
        <p:spPr bwMode="auto">
          <a:xfrm>
            <a:off x="641350" y="6027738"/>
            <a:ext cx="760686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19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明纹线宽度：观察屏上明纹两侧相邻暗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纹之间的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距离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0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5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6" grpId="0" animBg="1"/>
      <p:bldP spid="102" grpId="0" animBg="1"/>
      <p:bldP spid="103" grpId="0" animBg="1"/>
      <p:bldP spid="10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utoUpdateAnimBg="0"/>
      <p:bldP spid="156" grpId="0" build="p" autoUpdateAnimBg="0"/>
      <p:bldP spid="15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77875" y="1952676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干涉加强减弱条件</a:t>
            </a:r>
            <a:endParaRPr kumimoji="1" lang="zh-CN" altLang="en-US" sz="2400" b="1" dirty="0">
              <a:solidFill>
                <a:srgbClr val="66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08632" y="2564904"/>
            <a:ext cx="2682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相长干涉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明纹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409795"/>
              </p:ext>
            </p:extLst>
          </p:nvPr>
        </p:nvGraphicFramePr>
        <p:xfrm>
          <a:off x="3857401" y="2634383"/>
          <a:ext cx="30908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05" name="公式" r:id="rId3" imgW="3098520" imgH="368280" progId="Equation.3">
                  <p:embed/>
                </p:oleObj>
              </mc:Choice>
              <mc:Fallback>
                <p:oleObj name="公式" r:id="rId3" imgW="309852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401" y="2634383"/>
                        <a:ext cx="309086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196626"/>
              </p:ext>
            </p:extLst>
          </p:nvPr>
        </p:nvGraphicFramePr>
        <p:xfrm>
          <a:off x="3851920" y="3289672"/>
          <a:ext cx="31384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06" name="公式" r:id="rId5" imgW="3136680" imgH="406080" progId="Equation.3">
                  <p:embed/>
                </p:oleObj>
              </mc:Choice>
              <mc:Fallback>
                <p:oleObj name="公式" r:id="rId5" imgW="313668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289672"/>
                        <a:ext cx="31384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13395" y="4623519"/>
            <a:ext cx="26821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相消干涉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暗纹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400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77238"/>
              </p:ext>
            </p:extLst>
          </p:nvPr>
        </p:nvGraphicFramePr>
        <p:xfrm>
          <a:off x="3779912" y="4725144"/>
          <a:ext cx="396216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07" name="Equation" r:id="rId7" imgW="1981080" imgH="203040" progId="Equation.DSMT4">
                  <p:embed/>
                </p:oleObj>
              </mc:Choice>
              <mc:Fallback>
                <p:oleObj name="Equation" r:id="rId7" imgW="198108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4725144"/>
                        <a:ext cx="396216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160976"/>
              </p:ext>
            </p:extLst>
          </p:nvPr>
        </p:nvGraphicFramePr>
        <p:xfrm>
          <a:off x="3851920" y="5301208"/>
          <a:ext cx="309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08" name="公式" r:id="rId9" imgW="3098520" imgH="406080" progId="Equation.3">
                  <p:embed/>
                </p:oleObj>
              </mc:Choice>
              <mc:Fallback>
                <p:oleObj name="公式" r:id="rId9" imgW="309852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301208"/>
                        <a:ext cx="3098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472816"/>
              </p:ext>
            </p:extLst>
          </p:nvPr>
        </p:nvGraphicFramePr>
        <p:xfrm>
          <a:off x="3851920" y="3973349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09" name="公式" r:id="rId11" imgW="1346040" imgH="380880" progId="Equation.3">
                  <p:embed/>
                </p:oleObj>
              </mc:Choice>
              <mc:Fallback>
                <p:oleObj name="公式" r:id="rId11" imgW="13460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3973349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66651"/>
              </p:ext>
            </p:extLst>
          </p:nvPr>
        </p:nvGraphicFramePr>
        <p:xfrm>
          <a:off x="6505600" y="3984104"/>
          <a:ext cx="874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10" name="公式" r:id="rId13" imgW="876240" imgH="380880" progId="Equation.3">
                  <p:embed/>
                </p:oleObj>
              </mc:Choice>
              <mc:Fallback>
                <p:oleObj name="公式" r:id="rId13" imgW="8762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600" y="3984104"/>
                        <a:ext cx="874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098164"/>
              </p:ext>
            </p:extLst>
          </p:nvPr>
        </p:nvGraphicFramePr>
        <p:xfrm>
          <a:off x="3874095" y="5982246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11" name="公式" r:id="rId15" imgW="1346040" imgH="380880" progId="Equation.3">
                  <p:embed/>
                </p:oleObj>
              </mc:Choice>
              <mc:Fallback>
                <p:oleObj name="公式" r:id="rId15" imgW="134604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4095" y="5982246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371870"/>
              </p:ext>
            </p:extLst>
          </p:nvPr>
        </p:nvGraphicFramePr>
        <p:xfrm>
          <a:off x="6531570" y="6034738"/>
          <a:ext cx="6334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12" name="公式" r:id="rId17" imgW="634680" imgH="279360" progId="Equation.3">
                  <p:embed/>
                </p:oleObj>
              </mc:Choice>
              <mc:Fallback>
                <p:oleObj name="公式" r:id="rId17" imgW="63468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1570" y="6034738"/>
                        <a:ext cx="6334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2564407" y="3901802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如果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2555776" y="5875883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如果</a:t>
            </a: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5363641" y="4038575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5436120" y="6057353"/>
            <a:ext cx="936625" cy="216000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211097"/>
              </p:ext>
            </p:extLst>
          </p:nvPr>
        </p:nvGraphicFramePr>
        <p:xfrm>
          <a:off x="2987675" y="525463"/>
          <a:ext cx="34020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13" name="Equation" r:id="rId19" imgW="1701720" imgH="266400" progId="Equation.DSMT4">
                  <p:embed/>
                </p:oleObj>
              </mc:Choice>
              <mc:Fallback>
                <p:oleObj name="Equation" r:id="rId19" imgW="17017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25463"/>
                        <a:ext cx="34020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755650" y="558304"/>
            <a:ext cx="1996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点合光强为</a:t>
            </a:r>
          </a:p>
        </p:txBody>
      </p:sp>
      <p:sp>
        <p:nvSpPr>
          <p:cNvPr id="26" name="AutoShape 10"/>
          <p:cNvSpPr>
            <a:spLocks noChangeArrowheads="1"/>
          </p:cNvSpPr>
          <p:nvPr/>
        </p:nvSpPr>
        <p:spPr bwMode="auto">
          <a:xfrm>
            <a:off x="7164586" y="534492"/>
            <a:ext cx="1439862" cy="504825"/>
          </a:xfrm>
          <a:prstGeom prst="wedgeRoundRectCallout">
            <a:avLst>
              <a:gd name="adj1" fmla="val -91898"/>
              <a:gd name="adj2" fmla="val 16352"/>
              <a:gd name="adj3" fmla="val 16667"/>
            </a:avLst>
          </a:prstGeom>
          <a:solidFill>
            <a:srgbClr val="006699">
              <a:alpha val="48000"/>
            </a:srgbClr>
          </a:solidFill>
          <a:ln w="9525">
            <a:solidFill>
              <a:srgbClr val="B2B2B2">
                <a:alpha val="49001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干涉项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7228"/>
              </p:ext>
            </p:extLst>
          </p:nvPr>
        </p:nvGraphicFramePr>
        <p:xfrm>
          <a:off x="2987824" y="1125538"/>
          <a:ext cx="32512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14" name="Equation" r:id="rId21" imgW="1625400" imgH="393480" progId="Equation.DSMT4">
                  <p:embed/>
                </p:oleObj>
              </mc:Choice>
              <mc:Fallback>
                <p:oleObj name="Equation" r:id="rId21" imgW="1625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125538"/>
                        <a:ext cx="32512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933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8" grpId="0"/>
      <p:bldP spid="19" grpId="0"/>
      <p:bldP spid="22" grpId="0" animBg="1"/>
      <p:bldP spid="23" grpId="0" animBg="1"/>
      <p:bldP spid="25" grpId="0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Arc 2"/>
          <p:cNvSpPr>
            <a:spLocks/>
          </p:cNvSpPr>
          <p:nvPr/>
        </p:nvSpPr>
        <p:spPr bwMode="auto">
          <a:xfrm rot="20738488">
            <a:off x="4135438" y="1464121"/>
            <a:ext cx="152400" cy="203200"/>
          </a:xfrm>
          <a:custGeom>
            <a:avLst/>
            <a:gdLst>
              <a:gd name="G0" fmla="+- 0 0 0"/>
              <a:gd name="G1" fmla="+- 6704 0 0"/>
              <a:gd name="G2" fmla="+- 21600 0 0"/>
              <a:gd name="T0" fmla="*/ 20533 w 21600"/>
              <a:gd name="T1" fmla="*/ 0 h 18494"/>
              <a:gd name="T2" fmla="*/ 18099 w 21600"/>
              <a:gd name="T3" fmla="*/ 18494 h 18494"/>
              <a:gd name="T4" fmla="*/ 0 w 21600"/>
              <a:gd name="T5" fmla="*/ 6704 h 18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494" fill="none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</a:path>
              <a:path w="21600" h="18494" stroke="0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  <a:lnTo>
                  <a:pt x="0" y="6704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4" name="Picture 3" descr="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394146"/>
            <a:ext cx="15113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461962" y="1858524"/>
            <a:ext cx="4732588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955925" y="1453009"/>
            <a:ext cx="2457450" cy="41275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955925" y="1857821"/>
            <a:ext cx="2457450" cy="357188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943225" y="1072009"/>
            <a:ext cx="2470150" cy="795337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2962275" y="2913636"/>
            <a:ext cx="0" cy="360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448723" y="3099246"/>
            <a:ext cx="9360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965450" y="3099246"/>
            <a:ext cx="1023938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884415"/>
              </p:ext>
            </p:extLst>
          </p:nvPr>
        </p:nvGraphicFramePr>
        <p:xfrm>
          <a:off x="3732535" y="1977727"/>
          <a:ext cx="4794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2" name="公式" r:id="rId4" imgW="596880" imgH="431640" progId="Equation.3">
                  <p:embed/>
                </p:oleObj>
              </mc:Choice>
              <mc:Fallback>
                <p:oleObj name="公式" r:id="rId4" imgW="596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535" y="1977727"/>
                        <a:ext cx="4794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49924"/>
              </p:ext>
            </p:extLst>
          </p:nvPr>
        </p:nvGraphicFramePr>
        <p:xfrm>
          <a:off x="4000500" y="1049784"/>
          <a:ext cx="4460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3" name="公式" r:id="rId6" imgW="558720" imgH="419040" progId="Equation.3">
                  <p:embed/>
                </p:oleObj>
              </mc:Choice>
              <mc:Fallback>
                <p:oleObj name="公式" r:id="rId6" imgW="558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1049784"/>
                        <a:ext cx="44608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421979"/>
              </p:ext>
            </p:extLst>
          </p:nvPr>
        </p:nvGraphicFramePr>
        <p:xfrm>
          <a:off x="5103813" y="1098996"/>
          <a:ext cx="2270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4" name="Equation" r:id="rId8" imgW="279360" imgH="419040" progId="Equation.DSMT4">
                  <p:embed/>
                </p:oleObj>
              </mc:Choice>
              <mc:Fallback>
                <p:oleObj name="Equation" r:id="rId8" imgW="279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3" y="1098996"/>
                        <a:ext cx="2270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935165"/>
              </p:ext>
            </p:extLst>
          </p:nvPr>
        </p:nvGraphicFramePr>
        <p:xfrm>
          <a:off x="5092700" y="716226"/>
          <a:ext cx="2555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5" name="Equation" r:id="rId10" imgW="317160" imgH="419040" progId="Equation.DSMT4">
                  <p:embed/>
                </p:oleObj>
              </mc:Choice>
              <mc:Fallback>
                <p:oleObj name="Equation" r:id="rId10" imgW="317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716226"/>
                        <a:ext cx="2555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466975" y="1156146"/>
            <a:ext cx="0" cy="1428750"/>
            <a:chOff x="832" y="1253"/>
            <a:chExt cx="0" cy="90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832" y="1253"/>
              <a:ext cx="0" cy="300"/>
            </a:xfrm>
            <a:prstGeom prst="line">
              <a:avLst/>
            </a:prstGeom>
            <a:noFill/>
            <a:ln w="571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832" y="1827"/>
              <a:ext cx="0" cy="326"/>
            </a:xfrm>
            <a:prstGeom prst="line">
              <a:avLst/>
            </a:prstGeom>
            <a:noFill/>
            <a:ln w="57150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1679575" y="1148209"/>
            <a:ext cx="755650" cy="928687"/>
            <a:chOff x="336" y="1248"/>
            <a:chExt cx="476" cy="605"/>
          </a:xfrm>
        </p:grpSpPr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336" y="1553"/>
              <a:ext cx="4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336" y="1632"/>
              <a:ext cx="4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36" y="1706"/>
              <a:ext cx="4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36" y="1774"/>
              <a:ext cx="4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336" y="1853"/>
              <a:ext cx="4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336" y="1248"/>
            <a:ext cx="23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836" name="Equation" r:id="rId12" imgW="152280" imgH="177480" progId="Equation.3">
                    <p:embed/>
                  </p:oleObj>
                </mc:Choice>
                <mc:Fallback>
                  <p:oleObj name="Equation" r:id="rId12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248"/>
                          <a:ext cx="23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453545"/>
              </p:ext>
            </p:extLst>
          </p:nvPr>
        </p:nvGraphicFramePr>
        <p:xfrm>
          <a:off x="5171373" y="1606111"/>
          <a:ext cx="214312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7" name="公式" r:id="rId14" imgW="215640" imgH="228600" progId="Equation.3">
                  <p:embed/>
                </p:oleObj>
              </mc:Choice>
              <mc:Fallback>
                <p:oleObj name="公式" r:id="rId14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1373" y="1606111"/>
                        <a:ext cx="214312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777946"/>
              </p:ext>
            </p:extLst>
          </p:nvPr>
        </p:nvGraphicFramePr>
        <p:xfrm>
          <a:off x="4099290" y="2956371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8" name="公式" r:id="rId16" imgW="279360" imgH="393480" progId="Equation.3">
                  <p:embed/>
                </p:oleObj>
              </mc:Choice>
              <mc:Fallback>
                <p:oleObj name="公式" r:id="rId16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9290" y="2956371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091334"/>
              </p:ext>
            </p:extLst>
          </p:nvPr>
        </p:nvGraphicFramePr>
        <p:xfrm>
          <a:off x="7247890" y="1687959"/>
          <a:ext cx="4175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39" name="公式" r:id="rId18" imgW="520560" imgH="431640" progId="Equation.3">
                  <p:embed/>
                </p:oleObj>
              </mc:Choice>
              <mc:Fallback>
                <p:oleObj name="公式" r:id="rId18" imgW="520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890" y="1687959"/>
                        <a:ext cx="4175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575038"/>
              </p:ext>
            </p:extLst>
          </p:nvPr>
        </p:nvGraphicFramePr>
        <p:xfrm>
          <a:off x="7277283" y="1089471"/>
          <a:ext cx="385762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0" name="公式" r:id="rId20" imgW="482400" imgH="419040" progId="Equation.3">
                  <p:embed/>
                </p:oleObj>
              </mc:Choice>
              <mc:Fallback>
                <p:oleObj name="公式" r:id="rId20" imgW="482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283" y="1089471"/>
                        <a:ext cx="385762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470524" y="2215010"/>
            <a:ext cx="1960563" cy="0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441950" y="1038671"/>
            <a:ext cx="1989138" cy="26988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5461000" y="1429196"/>
            <a:ext cx="1973263" cy="19050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090044"/>
              </p:ext>
            </p:extLst>
          </p:nvPr>
        </p:nvGraphicFramePr>
        <p:xfrm>
          <a:off x="4486275" y="1510159"/>
          <a:ext cx="2571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1" name="公式" r:id="rId22" imgW="317160" imgH="419040" progId="Equation.3">
                  <p:embed/>
                </p:oleObj>
              </mc:Choice>
              <mc:Fallback>
                <p:oleObj name="公式" r:id="rId22" imgW="317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1510159"/>
                        <a:ext cx="2571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7194550" y="1438721"/>
            <a:ext cx="0" cy="77628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7194550" y="1072009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727075" y="3429000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中央明纹角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宽度：</a:t>
            </a:r>
            <a:endParaRPr kumimoji="1" lang="en-US" altLang="zh-CN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371050"/>
              </p:ext>
            </p:extLst>
          </p:nvPr>
        </p:nvGraphicFramePr>
        <p:xfrm>
          <a:off x="3419872" y="3501008"/>
          <a:ext cx="226008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2" name="Equation" r:id="rId24" imgW="1130040" imgH="228600" progId="Equation.DSMT4">
                  <p:embed/>
                </p:oleObj>
              </mc:Choice>
              <mc:Fallback>
                <p:oleObj name="Equation" r:id="rId24" imgW="11300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3501008"/>
                        <a:ext cx="226008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712788" y="3933056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中央明</a:t>
            </a: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纹线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宽度：</a:t>
            </a:r>
            <a:endParaRPr kumimoji="1" lang="en-US" altLang="zh-CN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881998"/>
              </p:ext>
            </p:extLst>
          </p:nvPr>
        </p:nvGraphicFramePr>
        <p:xfrm>
          <a:off x="3457575" y="4006850"/>
          <a:ext cx="416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3" name="Equation" r:id="rId26" imgW="2082600" imgH="228600" progId="Equation.DSMT4">
                  <p:embed/>
                </p:oleObj>
              </mc:Choice>
              <mc:Fallback>
                <p:oleObj name="Equation" r:id="rId26" imgW="208260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75" y="4006850"/>
                        <a:ext cx="416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413375" y="386209"/>
            <a:ext cx="76200" cy="2895600"/>
            <a:chOff x="3648" y="1008"/>
            <a:chExt cx="48" cy="1344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648" y="1008"/>
              <a:ext cx="48" cy="1344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3648" y="1008"/>
              <a:ext cx="0" cy="1344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727076" y="4533503"/>
            <a:ext cx="24047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其他明纹</a:t>
            </a:r>
            <a:r>
              <a:rPr kumimoji="1" lang="en-US" altLang="zh-CN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</a:t>
            </a:r>
            <a:r>
              <a:rPr kumimoji="1" lang="en-US" altLang="zh-CN" sz="2400" b="1" i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en-US" altLang="zh-CN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角宽度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754856"/>
              </p:ext>
            </p:extLst>
          </p:nvPr>
        </p:nvGraphicFramePr>
        <p:xfrm>
          <a:off x="6084168" y="4732784"/>
          <a:ext cx="269208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4" name="Equation" r:id="rId28" imgW="1346040" imgH="228600" progId="Equation.DSMT4">
                  <p:embed/>
                </p:oleObj>
              </mc:Choice>
              <mc:Fallback>
                <p:oleObj name="Equation" r:id="rId28" imgW="13460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4732784"/>
                        <a:ext cx="269208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2843213" y="824359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52438" y="5967859"/>
            <a:ext cx="1377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Ø"/>
            </a:pPr>
            <a:r>
              <a:rPr kumimoji="1" lang="en-US" altLang="zh-CN" sz="2400" b="1" dirty="0">
                <a:solidFill>
                  <a:srgbClr val="FFFF00"/>
                </a:solidFill>
                <a:ea typeface="隶书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FFFF00"/>
                </a:solidFill>
                <a:ea typeface="隶书" pitchFamily="49" charset="-122"/>
              </a:rPr>
              <a:t>结论：</a:t>
            </a:r>
            <a:endParaRPr kumimoji="1" lang="en-US" altLang="zh-CN" sz="2400" b="1" dirty="0">
              <a:solidFill>
                <a:srgbClr val="FFFF00"/>
              </a:solidFill>
              <a:ea typeface="隶书" pitchFamily="49" charset="-122"/>
            </a:endParaRP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1607765" y="5991671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楷体_GB2312" pitchFamily="49" charset="-122"/>
              </a:rPr>
              <a:t>中央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楷体_GB2312" pitchFamily="49" charset="-122"/>
              </a:rPr>
              <a:t>明纹宽度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楷体_GB2312" pitchFamily="49" charset="-122"/>
              </a:rPr>
              <a:t>是其他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楷体_GB2312" pitchFamily="49" charset="-122"/>
              </a:rPr>
              <a:t>明</a:t>
            </a:r>
            <a:r>
              <a:rPr lang="zh-CN" altLang="en-US" sz="2400" b="1" kern="0" dirty="0" smtClean="0">
                <a:solidFill>
                  <a:srgbClr val="FFFFFF"/>
                </a:solidFill>
                <a:ea typeface="楷体_GB2312" pitchFamily="49" charset="-122"/>
              </a:rPr>
              <a:t>纹宽度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楷体_GB2312" pitchFamily="49" charset="-122"/>
              </a:rPr>
              <a:t>的两倍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。</a:t>
            </a:r>
          </a:p>
        </p:txBody>
      </p:sp>
      <p:sp>
        <p:nvSpPr>
          <p:cNvPr id="49" name="Arc 48"/>
          <p:cNvSpPr>
            <a:spLocks/>
          </p:cNvSpPr>
          <p:nvPr/>
        </p:nvSpPr>
        <p:spPr bwMode="auto">
          <a:xfrm rot="1792046">
            <a:off x="3597275" y="1448246"/>
            <a:ext cx="811213" cy="604838"/>
          </a:xfrm>
          <a:custGeom>
            <a:avLst/>
            <a:gdLst>
              <a:gd name="G0" fmla="+- 0 0 0"/>
              <a:gd name="G1" fmla="+- 14276 0 0"/>
              <a:gd name="G2" fmla="+- 21600 0 0"/>
              <a:gd name="T0" fmla="*/ 16210 w 19186"/>
              <a:gd name="T1" fmla="*/ 0 h 14276"/>
              <a:gd name="T2" fmla="*/ 19186 w 19186"/>
              <a:gd name="T3" fmla="*/ 4354 h 14276"/>
              <a:gd name="T4" fmla="*/ 0 w 19186"/>
              <a:gd name="T5" fmla="*/ 14276 h 14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186" h="14276" fill="none" extrusionOk="0">
                <a:moveTo>
                  <a:pt x="16209" y="0"/>
                </a:moveTo>
                <a:cubicBezTo>
                  <a:pt x="17376" y="1324"/>
                  <a:pt x="18375" y="2786"/>
                  <a:pt x="19186" y="4353"/>
                </a:cubicBezTo>
              </a:path>
              <a:path w="19186" h="14276" stroke="0" extrusionOk="0">
                <a:moveTo>
                  <a:pt x="16209" y="0"/>
                </a:moveTo>
                <a:cubicBezTo>
                  <a:pt x="17376" y="1324"/>
                  <a:pt x="18375" y="2786"/>
                  <a:pt x="19186" y="4353"/>
                </a:cubicBezTo>
                <a:lnTo>
                  <a:pt x="0" y="14276"/>
                </a:lnTo>
                <a:close/>
              </a:path>
            </a:pathLst>
          </a:custGeom>
          <a:noFill/>
          <a:ln w="19050">
            <a:solidFill>
              <a:srgbClr val="CC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Arc 49"/>
          <p:cNvSpPr>
            <a:spLocks/>
          </p:cNvSpPr>
          <p:nvPr/>
        </p:nvSpPr>
        <p:spPr bwMode="auto">
          <a:xfrm rot="21438045">
            <a:off x="3851275" y="1703834"/>
            <a:ext cx="152400" cy="290512"/>
          </a:xfrm>
          <a:custGeom>
            <a:avLst/>
            <a:gdLst>
              <a:gd name="G0" fmla="+- 0 0 0"/>
              <a:gd name="G1" fmla="+- 11045 0 0"/>
              <a:gd name="G2" fmla="+- 21600 0 0"/>
              <a:gd name="T0" fmla="*/ 18562 w 21600"/>
              <a:gd name="T1" fmla="*/ 0 h 26394"/>
              <a:gd name="T2" fmla="*/ 15198 w 21600"/>
              <a:gd name="T3" fmla="*/ 26394 h 26394"/>
              <a:gd name="T4" fmla="*/ 0 w 21600"/>
              <a:gd name="T5" fmla="*/ 11045 h 26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6394" fill="none" extrusionOk="0">
                <a:moveTo>
                  <a:pt x="18562" y="-1"/>
                </a:moveTo>
                <a:cubicBezTo>
                  <a:pt x="20550" y="3341"/>
                  <a:pt x="21600" y="7156"/>
                  <a:pt x="21600" y="11045"/>
                </a:cubicBezTo>
                <a:cubicBezTo>
                  <a:pt x="21600" y="16810"/>
                  <a:pt x="19294" y="22337"/>
                  <a:pt x="15197" y="26393"/>
                </a:cubicBezTo>
              </a:path>
              <a:path w="21600" h="26394" stroke="0" extrusionOk="0">
                <a:moveTo>
                  <a:pt x="18562" y="-1"/>
                </a:moveTo>
                <a:cubicBezTo>
                  <a:pt x="20550" y="3341"/>
                  <a:pt x="21600" y="7156"/>
                  <a:pt x="21600" y="11045"/>
                </a:cubicBezTo>
                <a:cubicBezTo>
                  <a:pt x="21600" y="16810"/>
                  <a:pt x="19294" y="22337"/>
                  <a:pt x="15197" y="26393"/>
                </a:cubicBezTo>
                <a:lnTo>
                  <a:pt x="0" y="11045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334697"/>
              </p:ext>
            </p:extLst>
          </p:nvPr>
        </p:nvGraphicFramePr>
        <p:xfrm>
          <a:off x="6165712" y="3486266"/>
          <a:ext cx="15746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5" name="Equation" r:id="rId30" imgW="787320" imgH="228600" progId="Equation.DSMT4">
                  <p:embed/>
                </p:oleObj>
              </mc:Choice>
              <mc:Fallback>
                <p:oleObj name="Equation" r:id="rId30" imgW="787320" imgH="228600" progId="Equation.DSMT4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712" y="3486266"/>
                        <a:ext cx="15746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599383"/>
              </p:ext>
            </p:extLst>
          </p:nvPr>
        </p:nvGraphicFramePr>
        <p:xfrm>
          <a:off x="3450952" y="4480024"/>
          <a:ext cx="2489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6" name="Equation" r:id="rId32" imgW="1244520" imgH="482400" progId="Equation.DSMT4">
                  <p:embed/>
                </p:oleObj>
              </mc:Choice>
              <mc:Fallback>
                <p:oleObj name="Equation" r:id="rId32" imgW="1244520" imgH="482400" progId="Equation.DSMT4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52" y="4480024"/>
                        <a:ext cx="2489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43"/>
          <p:cNvSpPr txBox="1">
            <a:spLocks noChangeArrowheads="1"/>
          </p:cNvSpPr>
          <p:nvPr/>
        </p:nvSpPr>
        <p:spPr bwMode="auto">
          <a:xfrm>
            <a:off x="726329" y="5415607"/>
            <a:ext cx="3791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其他明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</a:t>
            </a:r>
            <a:r>
              <a:rPr kumimoji="1" lang="en-US" altLang="zh-CN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</a:t>
            </a:r>
            <a:r>
              <a:rPr kumimoji="1" lang="en-US" altLang="zh-CN" sz="2400" b="1" i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en-US" altLang="zh-CN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线宽度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5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228053"/>
              </p:ext>
            </p:extLst>
          </p:nvPr>
        </p:nvGraphicFramePr>
        <p:xfrm>
          <a:off x="4427984" y="5419725"/>
          <a:ext cx="424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47" name="Equation" r:id="rId34" imgW="2120760" imgH="228600" progId="Equation.DSMT4">
                  <p:embed/>
                </p:oleObj>
              </mc:Choice>
              <mc:Fallback>
                <p:oleObj name="Equation" r:id="rId34" imgW="212076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419725"/>
                        <a:ext cx="424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8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utoUpdateAnimBg="0"/>
      <p:bldP spid="39" grpId="0" autoUpdateAnimBg="0"/>
      <p:bldP spid="44" grpId="0" build="p" autoUpdateAnimBg="0"/>
      <p:bldP spid="46" grpId="0" animBg="1"/>
      <p:bldP spid="47" grpId="0"/>
      <p:bldP spid="48" grpId="0"/>
      <p:bldP spid="49" grpId="0" animBg="1"/>
      <p:bldP spid="50" grpId="0" animBg="1"/>
      <p:bldP spid="53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Line 141"/>
          <p:cNvSpPr>
            <a:spLocks noChangeShapeType="1"/>
          </p:cNvSpPr>
          <p:nvPr/>
        </p:nvSpPr>
        <p:spPr bwMode="auto">
          <a:xfrm flipV="1">
            <a:off x="430213" y="4497146"/>
            <a:ext cx="8390259" cy="18561"/>
          </a:xfrm>
          <a:prstGeom prst="line">
            <a:avLst/>
          </a:prstGeom>
          <a:noFill/>
          <a:ln w="38100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31838" y="908050"/>
            <a:ext cx="58801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46088" indent="-4460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25475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(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1)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波长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越长，缝宽越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小，条纹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宽度越宽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024907"/>
              </p:ext>
            </p:extLst>
          </p:nvPr>
        </p:nvGraphicFramePr>
        <p:xfrm>
          <a:off x="6540252" y="944563"/>
          <a:ext cx="2208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09" name="Equation" r:id="rId3" imgW="1104840" imgH="203040" progId="Equation.DSMT4">
                  <p:embed/>
                </p:oleObj>
              </mc:Choice>
              <mc:Fallback>
                <p:oleObj name="Equation" r:id="rId3" imgW="110484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252" y="944563"/>
                        <a:ext cx="2208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605705"/>
              </p:ext>
            </p:extLst>
          </p:nvPr>
        </p:nvGraphicFramePr>
        <p:xfrm>
          <a:off x="5796136" y="1626451"/>
          <a:ext cx="1219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10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1626451"/>
                        <a:ext cx="12192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313545"/>
              </p:ext>
            </p:extLst>
          </p:nvPr>
        </p:nvGraphicFramePr>
        <p:xfrm>
          <a:off x="7427586" y="1603375"/>
          <a:ext cx="93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11" name="Equation" r:id="rId7" imgW="469800" imgH="228600" progId="Equation.DSMT4">
                  <p:embed/>
                </p:oleObj>
              </mc:Choice>
              <mc:Fallback>
                <p:oleObj name="Equation" r:id="rId7" imgW="46980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7586" y="1603375"/>
                        <a:ext cx="93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311890"/>
              </p:ext>
            </p:extLst>
          </p:nvPr>
        </p:nvGraphicFramePr>
        <p:xfrm>
          <a:off x="6084168" y="2187723"/>
          <a:ext cx="1168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12" name="Equation" r:id="rId9" imgW="583920" imgH="177480" progId="Equation.DSMT4">
                  <p:embed/>
                </p:oleObj>
              </mc:Choice>
              <mc:Fallback>
                <p:oleObj name="Equation" r:id="rId9" imgW="58392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187723"/>
                        <a:ext cx="1168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624686"/>
              </p:ext>
            </p:extLst>
          </p:nvPr>
        </p:nvGraphicFramePr>
        <p:xfrm>
          <a:off x="7586663" y="2163763"/>
          <a:ext cx="12684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13" name="Equation" r:id="rId11" imgW="634680" imgH="228600" progId="Equation.DSMT4">
                  <p:embed/>
                </p:oleObj>
              </mc:Choice>
              <mc:Fallback>
                <p:oleObj name="Equation" r:id="rId11" imgW="63468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663" y="2163763"/>
                        <a:ext cx="12684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30213" y="404813"/>
            <a:ext cx="1039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FFFF00"/>
                </a:solidFill>
                <a:latin typeface="隶书" pitchFamily="49" charset="-122"/>
                <a:ea typeface="隶书" pitchFamily="49" charset="-122"/>
              </a:rPr>
              <a:t>讨论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31838" y="1557338"/>
            <a:ext cx="512381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&lt;&lt;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时，衍射效应可以忽略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31838" y="27559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(4)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缝位置变化不影响条纹位置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分布。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31838" y="2133600"/>
            <a:ext cx="53915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(3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当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→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λ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观察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屏上不出现暗纹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3" name="组合 142"/>
          <p:cNvGrpSpPr>
            <a:grpSpLocks noChangeAspect="1"/>
          </p:cNvGrpSpPr>
          <p:nvPr/>
        </p:nvGrpSpPr>
        <p:grpSpPr>
          <a:xfrm>
            <a:off x="827584" y="3641088"/>
            <a:ext cx="3445757" cy="1843200"/>
            <a:chOff x="2268538" y="3646488"/>
            <a:chExt cx="4307196" cy="2304000"/>
          </a:xfrm>
        </p:grpSpPr>
        <p:sp>
          <p:nvSpPr>
            <p:cNvPr id="144" name="Line 91"/>
            <p:cNvSpPr>
              <a:spLocks noChangeShapeType="1"/>
            </p:cNvSpPr>
            <p:nvPr/>
          </p:nvSpPr>
          <p:spPr bwMode="auto">
            <a:xfrm>
              <a:off x="4265613" y="4338638"/>
              <a:ext cx="1963737" cy="37782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92"/>
            <p:cNvSpPr>
              <a:spLocks noChangeShapeType="1"/>
            </p:cNvSpPr>
            <p:nvPr/>
          </p:nvSpPr>
          <p:spPr bwMode="auto">
            <a:xfrm flipV="1">
              <a:off x="4265613" y="4727575"/>
              <a:ext cx="1963737" cy="37782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Line 93"/>
            <p:cNvSpPr>
              <a:spLocks noChangeShapeType="1"/>
            </p:cNvSpPr>
            <p:nvPr/>
          </p:nvSpPr>
          <p:spPr bwMode="auto">
            <a:xfrm>
              <a:off x="6234113" y="3646488"/>
              <a:ext cx="0" cy="230400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48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452328"/>
                </p:ext>
              </p:extLst>
            </p:nvPr>
          </p:nvGraphicFramePr>
          <p:xfrm>
            <a:off x="6307447" y="4364738"/>
            <a:ext cx="268287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4" name="公式" r:id="rId13" imgW="330120" imgH="444240" progId="Equation.3">
                    <p:embed/>
                  </p:oleObj>
                </mc:Choice>
                <mc:Fallback>
                  <p:oleObj name="公式" r:id="rId13" imgW="33012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7447" y="4364738"/>
                          <a:ext cx="268287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9" name="Line 98"/>
            <p:cNvSpPr>
              <a:spLocks noChangeShapeType="1"/>
            </p:cNvSpPr>
            <p:nvPr/>
          </p:nvSpPr>
          <p:spPr bwMode="auto">
            <a:xfrm>
              <a:off x="2273300" y="4318000"/>
              <a:ext cx="6905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Line 99"/>
            <p:cNvSpPr>
              <a:spLocks noChangeShapeType="1"/>
            </p:cNvSpPr>
            <p:nvPr/>
          </p:nvSpPr>
          <p:spPr bwMode="auto">
            <a:xfrm>
              <a:off x="2268538" y="4731742"/>
              <a:ext cx="69056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Line 100"/>
            <p:cNvSpPr>
              <a:spLocks noChangeShapeType="1"/>
            </p:cNvSpPr>
            <p:nvPr/>
          </p:nvSpPr>
          <p:spPr bwMode="auto">
            <a:xfrm>
              <a:off x="2273300" y="5126038"/>
              <a:ext cx="6905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52" name="Object 10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6696553"/>
                </p:ext>
              </p:extLst>
            </p:nvPr>
          </p:nvGraphicFramePr>
          <p:xfrm>
            <a:off x="2701925" y="5159375"/>
            <a:ext cx="227013" cy="236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5" name="公式" r:id="rId15" imgW="279360" imgH="291960" progId="Equation.3">
                    <p:embed/>
                  </p:oleObj>
                </mc:Choice>
                <mc:Fallback>
                  <p:oleObj name="公式" r:id="rId15" imgW="2793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1925" y="5159375"/>
                          <a:ext cx="227013" cy="236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" name="Object 1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5400368"/>
                </p:ext>
              </p:extLst>
            </p:nvPr>
          </p:nvGraphicFramePr>
          <p:xfrm>
            <a:off x="2701925" y="4044950"/>
            <a:ext cx="223838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6" name="公式" r:id="rId17" imgW="279360" imgH="304560" progId="Equation.3">
                    <p:embed/>
                  </p:oleObj>
                </mc:Choice>
                <mc:Fallback>
                  <p:oleObj name="公式" r:id="rId17" imgW="2793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1925" y="4044950"/>
                          <a:ext cx="223838" cy="244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" name="Oval 104"/>
            <p:cNvSpPr>
              <a:spLocks noChangeArrowheads="1"/>
            </p:cNvSpPr>
            <p:nvPr/>
          </p:nvSpPr>
          <p:spPr bwMode="auto">
            <a:xfrm>
              <a:off x="4068763" y="3719513"/>
              <a:ext cx="215900" cy="2016125"/>
            </a:xfrm>
            <a:prstGeom prst="ellipse">
              <a:avLst/>
            </a:prstGeom>
            <a:gradFill rotWithShape="1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50000">
                  <a:srgbClr val="00CCFF">
                    <a:alpha val="63000"/>
                  </a:srgbClr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Line 105"/>
            <p:cNvSpPr>
              <a:spLocks noChangeAspect="1" noChangeShapeType="1"/>
            </p:cNvSpPr>
            <p:nvPr/>
          </p:nvSpPr>
          <p:spPr bwMode="auto">
            <a:xfrm>
              <a:off x="2389188" y="4318000"/>
              <a:ext cx="173037" cy="158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Line 106"/>
            <p:cNvSpPr>
              <a:spLocks noChangeAspect="1" noChangeShapeType="1"/>
            </p:cNvSpPr>
            <p:nvPr/>
          </p:nvSpPr>
          <p:spPr bwMode="auto">
            <a:xfrm rot="21540000">
              <a:off x="2411413" y="4730154"/>
              <a:ext cx="173037" cy="158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Line 107"/>
            <p:cNvSpPr>
              <a:spLocks noChangeAspect="1" noChangeShapeType="1"/>
            </p:cNvSpPr>
            <p:nvPr/>
          </p:nvSpPr>
          <p:spPr bwMode="auto">
            <a:xfrm rot="21540000">
              <a:off x="2411413" y="5122863"/>
              <a:ext cx="173037" cy="158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Line 108"/>
            <p:cNvSpPr>
              <a:spLocks noChangeShapeType="1"/>
            </p:cNvSpPr>
            <p:nvPr/>
          </p:nvSpPr>
          <p:spPr bwMode="auto">
            <a:xfrm>
              <a:off x="2955925" y="5126038"/>
              <a:ext cx="11223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Line 109"/>
            <p:cNvSpPr>
              <a:spLocks noChangeAspect="1" noChangeShapeType="1"/>
            </p:cNvSpPr>
            <p:nvPr/>
          </p:nvSpPr>
          <p:spPr bwMode="auto">
            <a:xfrm>
              <a:off x="3348038" y="5127625"/>
              <a:ext cx="173037" cy="158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Line 110"/>
            <p:cNvSpPr>
              <a:spLocks noChangeShapeType="1"/>
            </p:cNvSpPr>
            <p:nvPr/>
          </p:nvSpPr>
          <p:spPr bwMode="auto">
            <a:xfrm>
              <a:off x="2965450" y="4731543"/>
              <a:ext cx="112236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Line 111"/>
            <p:cNvSpPr>
              <a:spLocks noChangeAspect="1" noChangeShapeType="1"/>
            </p:cNvSpPr>
            <p:nvPr/>
          </p:nvSpPr>
          <p:spPr bwMode="auto">
            <a:xfrm>
              <a:off x="3348038" y="4729956"/>
              <a:ext cx="173037" cy="158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Line 112"/>
            <p:cNvSpPr>
              <a:spLocks noChangeShapeType="1"/>
            </p:cNvSpPr>
            <p:nvPr/>
          </p:nvSpPr>
          <p:spPr bwMode="auto">
            <a:xfrm>
              <a:off x="2951163" y="4319588"/>
              <a:ext cx="112236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Line 113"/>
            <p:cNvSpPr>
              <a:spLocks noChangeAspect="1" noChangeShapeType="1"/>
            </p:cNvSpPr>
            <p:nvPr/>
          </p:nvSpPr>
          <p:spPr bwMode="auto">
            <a:xfrm rot="21540000">
              <a:off x="3343275" y="4316413"/>
              <a:ext cx="173038" cy="158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64" name="Group 114"/>
            <p:cNvGrpSpPr>
              <a:grpSpLocks/>
            </p:cNvGrpSpPr>
            <p:nvPr/>
          </p:nvGrpSpPr>
          <p:grpSpPr bwMode="auto">
            <a:xfrm>
              <a:off x="2963863" y="3679825"/>
              <a:ext cx="0" cy="2076450"/>
              <a:chOff x="2592" y="956"/>
              <a:chExt cx="0" cy="1308"/>
            </a:xfrm>
          </p:grpSpPr>
          <p:sp>
            <p:nvSpPr>
              <p:cNvPr id="173" name="Line 115"/>
              <p:cNvSpPr>
                <a:spLocks noChangeShapeType="1"/>
              </p:cNvSpPr>
              <p:nvPr/>
            </p:nvSpPr>
            <p:spPr bwMode="auto">
              <a:xfrm>
                <a:off x="2592" y="956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B2B2B2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116"/>
              <p:cNvSpPr>
                <a:spLocks noChangeShapeType="1"/>
              </p:cNvSpPr>
              <p:nvPr/>
            </p:nvSpPr>
            <p:spPr bwMode="auto">
              <a:xfrm>
                <a:off x="2592" y="1865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B2B2B2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117"/>
              <p:cNvSpPr>
                <a:spLocks noChangeShapeType="1"/>
              </p:cNvSpPr>
              <p:nvPr/>
            </p:nvSpPr>
            <p:spPr bwMode="auto">
              <a:xfrm>
                <a:off x="2592" y="137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5" name="Line 118"/>
            <p:cNvSpPr>
              <a:spLocks noChangeShapeType="1"/>
            </p:cNvSpPr>
            <p:nvPr/>
          </p:nvSpPr>
          <p:spPr bwMode="auto">
            <a:xfrm>
              <a:off x="4284663" y="4729956"/>
              <a:ext cx="1946275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Line 119"/>
            <p:cNvSpPr>
              <a:spLocks noChangeAspect="1" noChangeShapeType="1"/>
            </p:cNvSpPr>
            <p:nvPr/>
          </p:nvSpPr>
          <p:spPr bwMode="auto">
            <a:xfrm flipV="1">
              <a:off x="4932363" y="4933950"/>
              <a:ext cx="215900" cy="42863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Line 120"/>
            <p:cNvSpPr>
              <a:spLocks noChangeAspect="1" noChangeShapeType="1"/>
            </p:cNvSpPr>
            <p:nvPr/>
          </p:nvSpPr>
          <p:spPr bwMode="auto">
            <a:xfrm>
              <a:off x="4932363" y="4467225"/>
              <a:ext cx="215900" cy="4445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Line 121"/>
            <p:cNvSpPr>
              <a:spLocks noChangeAspect="1" noChangeShapeType="1"/>
            </p:cNvSpPr>
            <p:nvPr/>
          </p:nvSpPr>
          <p:spPr bwMode="auto">
            <a:xfrm>
              <a:off x="4929188" y="4729956"/>
              <a:ext cx="215900" cy="158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9" name="Object 1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2826244"/>
                </p:ext>
              </p:extLst>
            </p:nvPr>
          </p:nvGraphicFramePr>
          <p:xfrm>
            <a:off x="5143921" y="5463438"/>
            <a:ext cx="227013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7" name="公式" r:id="rId19" imgW="279360" imgH="393480" progId="Equation.3">
                    <p:embed/>
                  </p:oleObj>
                </mc:Choice>
                <mc:Fallback>
                  <p:oleObj name="公式" r:id="rId19" imgW="2793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3921" y="5463438"/>
                          <a:ext cx="227013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0" name="Line 128"/>
            <p:cNvSpPr>
              <a:spLocks noChangeShapeType="1"/>
            </p:cNvSpPr>
            <p:nvPr/>
          </p:nvSpPr>
          <p:spPr bwMode="auto">
            <a:xfrm>
              <a:off x="4170784" y="5862248"/>
              <a:ext cx="205740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129"/>
            <p:cNvSpPr>
              <a:spLocks noChangeShapeType="1"/>
            </p:cNvSpPr>
            <p:nvPr/>
          </p:nvSpPr>
          <p:spPr bwMode="auto">
            <a:xfrm>
              <a:off x="4170784" y="5769280"/>
              <a:ext cx="0" cy="1800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Oval 152"/>
            <p:cNvSpPr>
              <a:spLocks noChangeArrowheads="1"/>
            </p:cNvSpPr>
            <p:nvPr/>
          </p:nvSpPr>
          <p:spPr bwMode="auto">
            <a:xfrm>
              <a:off x="6181008" y="4676931"/>
              <a:ext cx="108000" cy="10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6" name="组合 175"/>
          <p:cNvGrpSpPr>
            <a:grpSpLocks noChangeAspect="1"/>
          </p:cNvGrpSpPr>
          <p:nvPr/>
        </p:nvGrpSpPr>
        <p:grpSpPr>
          <a:xfrm>
            <a:off x="5099254" y="3695070"/>
            <a:ext cx="3361178" cy="1961416"/>
            <a:chOff x="2503488" y="764704"/>
            <a:chExt cx="4201473" cy="2451770"/>
          </a:xfrm>
        </p:grpSpPr>
        <p:sp>
          <p:nvSpPr>
            <p:cNvPr id="177" name="Line 124"/>
            <p:cNvSpPr>
              <a:spLocks noChangeShapeType="1"/>
            </p:cNvSpPr>
            <p:nvPr/>
          </p:nvSpPr>
          <p:spPr bwMode="auto">
            <a:xfrm>
              <a:off x="3138488" y="2581474"/>
              <a:ext cx="112236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Line 125"/>
            <p:cNvSpPr>
              <a:spLocks noChangeAspect="1" noChangeShapeType="1"/>
            </p:cNvSpPr>
            <p:nvPr/>
          </p:nvSpPr>
          <p:spPr bwMode="auto">
            <a:xfrm rot="21540000">
              <a:off x="3492500" y="2578299"/>
              <a:ext cx="173038" cy="15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Line 126"/>
            <p:cNvSpPr>
              <a:spLocks noChangeShapeType="1"/>
            </p:cNvSpPr>
            <p:nvPr/>
          </p:nvSpPr>
          <p:spPr bwMode="auto">
            <a:xfrm>
              <a:off x="6376988" y="764704"/>
              <a:ext cx="0" cy="224155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80" name="Object 1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5778665"/>
                </p:ext>
              </p:extLst>
            </p:nvPr>
          </p:nvGraphicFramePr>
          <p:xfrm>
            <a:off x="5292725" y="2535436"/>
            <a:ext cx="227013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8" name="公式" r:id="rId21" imgW="279360" imgH="393480" progId="Equation.3">
                    <p:embed/>
                  </p:oleObj>
                </mc:Choice>
                <mc:Fallback>
                  <p:oleObj name="公式" r:id="rId21" imgW="27936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2725" y="2535436"/>
                          <a:ext cx="227013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" name="Line 128"/>
            <p:cNvSpPr>
              <a:spLocks noChangeShapeType="1"/>
            </p:cNvSpPr>
            <p:nvPr/>
          </p:nvSpPr>
          <p:spPr bwMode="auto">
            <a:xfrm>
              <a:off x="4319588" y="2934246"/>
              <a:ext cx="205740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Line 129"/>
            <p:cNvSpPr>
              <a:spLocks noChangeShapeType="1"/>
            </p:cNvSpPr>
            <p:nvPr/>
          </p:nvSpPr>
          <p:spPr bwMode="auto">
            <a:xfrm>
              <a:off x="4319588" y="2841278"/>
              <a:ext cx="0" cy="1800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Line 130"/>
            <p:cNvSpPr>
              <a:spLocks noChangeShapeType="1"/>
            </p:cNvSpPr>
            <p:nvPr/>
          </p:nvSpPr>
          <p:spPr bwMode="auto">
            <a:xfrm>
              <a:off x="2508251" y="1775223"/>
              <a:ext cx="69056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Line 131"/>
            <p:cNvSpPr>
              <a:spLocks noChangeShapeType="1"/>
            </p:cNvSpPr>
            <p:nvPr/>
          </p:nvSpPr>
          <p:spPr bwMode="auto">
            <a:xfrm>
              <a:off x="2503488" y="2185393"/>
              <a:ext cx="69056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132"/>
            <p:cNvSpPr>
              <a:spLocks noChangeShapeType="1"/>
            </p:cNvSpPr>
            <p:nvPr/>
          </p:nvSpPr>
          <p:spPr bwMode="auto">
            <a:xfrm>
              <a:off x="2508250" y="2586237"/>
              <a:ext cx="69056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86" name="Object 1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9223080"/>
                </p:ext>
              </p:extLst>
            </p:nvPr>
          </p:nvGraphicFramePr>
          <p:xfrm>
            <a:off x="2906895" y="2649554"/>
            <a:ext cx="227013" cy="236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19" name="公式" r:id="rId22" imgW="279360" imgH="291960" progId="Equation.3">
                    <p:embed/>
                  </p:oleObj>
                </mc:Choice>
                <mc:Fallback>
                  <p:oleObj name="公式" r:id="rId22" imgW="2793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6895" y="2649554"/>
                          <a:ext cx="227013" cy="236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" name="Object 1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140530"/>
                </p:ext>
              </p:extLst>
            </p:nvPr>
          </p:nvGraphicFramePr>
          <p:xfrm>
            <a:off x="2906895" y="1475169"/>
            <a:ext cx="223838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20" name="公式" r:id="rId24" imgW="279360" imgH="304560" progId="Equation.3">
                    <p:embed/>
                  </p:oleObj>
                </mc:Choice>
                <mc:Fallback>
                  <p:oleObj name="公式" r:id="rId24" imgW="2793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6895" y="1475169"/>
                          <a:ext cx="223838" cy="244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8" name="Line 135"/>
            <p:cNvSpPr>
              <a:spLocks noChangeAspect="1" noChangeShapeType="1"/>
            </p:cNvSpPr>
            <p:nvPr/>
          </p:nvSpPr>
          <p:spPr bwMode="auto">
            <a:xfrm>
              <a:off x="2624138" y="1775223"/>
              <a:ext cx="173038" cy="15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Line 136"/>
            <p:cNvSpPr>
              <a:spLocks noChangeAspect="1" noChangeShapeType="1"/>
            </p:cNvSpPr>
            <p:nvPr/>
          </p:nvSpPr>
          <p:spPr bwMode="auto">
            <a:xfrm rot="21540000">
              <a:off x="2646363" y="2183805"/>
              <a:ext cx="173037" cy="15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Line 137"/>
            <p:cNvSpPr>
              <a:spLocks noChangeAspect="1" noChangeShapeType="1"/>
            </p:cNvSpPr>
            <p:nvPr/>
          </p:nvSpPr>
          <p:spPr bwMode="auto">
            <a:xfrm rot="21540000">
              <a:off x="2646363" y="2583062"/>
              <a:ext cx="173037" cy="158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91" name="Group 138"/>
            <p:cNvGrpSpPr>
              <a:grpSpLocks/>
            </p:cNvGrpSpPr>
            <p:nvPr/>
          </p:nvGrpSpPr>
          <p:grpSpPr bwMode="auto">
            <a:xfrm>
              <a:off x="3198813" y="1140024"/>
              <a:ext cx="0" cy="2076450"/>
              <a:chOff x="2592" y="956"/>
              <a:chExt cx="0" cy="1308"/>
            </a:xfrm>
          </p:grpSpPr>
          <p:sp>
            <p:nvSpPr>
              <p:cNvPr id="205" name="Line 139"/>
              <p:cNvSpPr>
                <a:spLocks noChangeShapeType="1"/>
              </p:cNvSpPr>
              <p:nvPr/>
            </p:nvSpPr>
            <p:spPr bwMode="auto">
              <a:xfrm>
                <a:off x="2592" y="956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B2B2B2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Line 140"/>
              <p:cNvSpPr>
                <a:spLocks noChangeShapeType="1"/>
              </p:cNvSpPr>
              <p:nvPr/>
            </p:nvSpPr>
            <p:spPr bwMode="auto">
              <a:xfrm>
                <a:off x="2592" y="1865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B2B2B2"/>
                </a:solidFill>
                <a:round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Line 141"/>
              <p:cNvSpPr>
                <a:spLocks noChangeShapeType="1"/>
              </p:cNvSpPr>
              <p:nvPr/>
            </p:nvSpPr>
            <p:spPr bwMode="auto">
              <a:xfrm>
                <a:off x="2592" y="137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2" name="Line 142"/>
            <p:cNvSpPr>
              <a:spLocks noChangeShapeType="1"/>
            </p:cNvSpPr>
            <p:nvPr/>
          </p:nvSpPr>
          <p:spPr bwMode="auto">
            <a:xfrm>
              <a:off x="3140075" y="2186187"/>
              <a:ext cx="112236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Line 143"/>
            <p:cNvSpPr>
              <a:spLocks noChangeAspect="1" noChangeShapeType="1"/>
            </p:cNvSpPr>
            <p:nvPr/>
          </p:nvSpPr>
          <p:spPr bwMode="auto">
            <a:xfrm rot="21540000">
              <a:off x="3494088" y="2183012"/>
              <a:ext cx="173037" cy="158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Line 144"/>
            <p:cNvSpPr>
              <a:spLocks noChangeShapeType="1"/>
            </p:cNvSpPr>
            <p:nvPr/>
          </p:nvSpPr>
          <p:spPr bwMode="auto">
            <a:xfrm>
              <a:off x="3138488" y="1773834"/>
              <a:ext cx="1122361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Line 145"/>
            <p:cNvSpPr>
              <a:spLocks noChangeAspect="1" noChangeShapeType="1"/>
            </p:cNvSpPr>
            <p:nvPr/>
          </p:nvSpPr>
          <p:spPr bwMode="auto">
            <a:xfrm rot="21540000">
              <a:off x="3492501" y="1770659"/>
              <a:ext cx="173038" cy="158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Line 146"/>
            <p:cNvSpPr>
              <a:spLocks noChangeShapeType="1"/>
            </p:cNvSpPr>
            <p:nvPr/>
          </p:nvSpPr>
          <p:spPr bwMode="auto">
            <a:xfrm flipV="1">
              <a:off x="4413250" y="1779787"/>
              <a:ext cx="1963738" cy="37782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Line 147"/>
            <p:cNvSpPr>
              <a:spLocks noChangeShapeType="1"/>
            </p:cNvSpPr>
            <p:nvPr/>
          </p:nvSpPr>
          <p:spPr bwMode="auto">
            <a:xfrm>
              <a:off x="4432300" y="1770262"/>
              <a:ext cx="1946275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Line 148"/>
            <p:cNvSpPr>
              <a:spLocks noChangeAspect="1" noChangeShapeType="1"/>
            </p:cNvSpPr>
            <p:nvPr/>
          </p:nvSpPr>
          <p:spPr bwMode="auto">
            <a:xfrm flipV="1">
              <a:off x="5080000" y="1986162"/>
              <a:ext cx="215900" cy="428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Line 149"/>
            <p:cNvSpPr>
              <a:spLocks noChangeAspect="1" noChangeShapeType="1"/>
            </p:cNvSpPr>
            <p:nvPr/>
          </p:nvSpPr>
          <p:spPr bwMode="auto">
            <a:xfrm>
              <a:off x="5076825" y="1770262"/>
              <a:ext cx="215900" cy="158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Line 150"/>
            <p:cNvSpPr>
              <a:spLocks noChangeShapeType="1"/>
            </p:cNvSpPr>
            <p:nvPr/>
          </p:nvSpPr>
          <p:spPr bwMode="auto">
            <a:xfrm flipV="1">
              <a:off x="4376738" y="1782962"/>
              <a:ext cx="1995487" cy="7921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Line 151"/>
            <p:cNvSpPr>
              <a:spLocks noChangeAspect="1" noChangeShapeType="1"/>
            </p:cNvSpPr>
            <p:nvPr/>
          </p:nvSpPr>
          <p:spPr bwMode="auto">
            <a:xfrm rot="21120000" flipV="1">
              <a:off x="5062538" y="2233812"/>
              <a:ext cx="249237" cy="5238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Oval 152"/>
            <p:cNvSpPr>
              <a:spLocks noChangeArrowheads="1"/>
            </p:cNvSpPr>
            <p:nvPr/>
          </p:nvSpPr>
          <p:spPr bwMode="auto">
            <a:xfrm>
              <a:off x="4211638" y="776487"/>
              <a:ext cx="215900" cy="2016125"/>
            </a:xfrm>
            <a:prstGeom prst="ellipse">
              <a:avLst/>
            </a:prstGeom>
            <a:gradFill rotWithShape="1">
              <a:gsLst>
                <a:gs pos="0">
                  <a:srgbClr val="00CCFF">
                    <a:gamma/>
                    <a:shade val="46275"/>
                    <a:invGamma/>
                  </a:srgbClr>
                </a:gs>
                <a:gs pos="50000">
                  <a:srgbClr val="00CCFF">
                    <a:alpha val="63000"/>
                  </a:srgbClr>
                </a:gs>
                <a:gs pos="100000">
                  <a:srgbClr val="00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3" name="Object 1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2495948"/>
                </p:ext>
              </p:extLst>
            </p:nvPr>
          </p:nvGraphicFramePr>
          <p:xfrm>
            <a:off x="6436673" y="1416274"/>
            <a:ext cx="268288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21" name="公式" r:id="rId26" imgW="330120" imgH="444240" progId="Equation.3">
                    <p:embed/>
                  </p:oleObj>
                </mc:Choice>
                <mc:Fallback>
                  <p:oleObj name="公式" r:id="rId26" imgW="33012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6673" y="1416274"/>
                          <a:ext cx="268288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" name="Oval 152"/>
            <p:cNvSpPr>
              <a:spLocks noChangeArrowheads="1"/>
            </p:cNvSpPr>
            <p:nvPr/>
          </p:nvSpPr>
          <p:spPr bwMode="auto">
            <a:xfrm>
              <a:off x="6319813" y="1713464"/>
              <a:ext cx="108000" cy="1080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/>
            <a:extLst/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8" grpId="1" animBg="1"/>
      <p:bldP spid="3" grpId="0" build="p" autoUpdateAnimBg="0" advAuto="0"/>
      <p:bldP spid="12" grpId="0"/>
      <p:bldP spid="13" grpId="0" autoUpdateAnimBg="0"/>
      <p:bldP spid="14" grpId="0" autoUpdateAnimBg="0"/>
      <p:bldP spid="1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243" name="Rectangle 4"/>
          <p:cNvSpPr>
            <a:spLocks noChangeArrowheads="1"/>
          </p:cNvSpPr>
          <p:nvPr/>
        </p:nvSpPr>
        <p:spPr bwMode="auto">
          <a:xfrm>
            <a:off x="269875" y="1268760"/>
            <a:ext cx="49113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00"/>
                </a:solidFill>
                <a:latin typeface="宋体" pitchFamily="2" charset="-122"/>
              </a:rPr>
              <a:t>求</a:t>
            </a:r>
          </a:p>
        </p:txBody>
      </p:sp>
      <p:sp>
        <p:nvSpPr>
          <p:cNvPr id="250" name="Text Box 11"/>
          <p:cNvSpPr txBox="1">
            <a:spLocks noChangeArrowheads="1"/>
          </p:cNvSpPr>
          <p:nvPr/>
        </p:nvSpPr>
        <p:spPr bwMode="auto">
          <a:xfrm>
            <a:off x="727075" y="260350"/>
            <a:ext cx="8077200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如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图所示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，设有一波长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λ</a:t>
            </a:r>
            <a:r>
              <a:rPr kumimoji="1" lang="en-US" altLang="zh-CN" sz="2400" b="1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单色平面波沿着与缝平面的法线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成</a:t>
            </a:r>
            <a:r>
              <a:rPr kumimoji="1" lang="en-US" altLang="zh-CN" sz="2400" b="1" i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i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角的方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向斜入射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宽度为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的单缝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AB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1" name="Rectangle 12"/>
          <p:cNvSpPr>
            <a:spLocks noChangeArrowheads="1"/>
          </p:cNvSpPr>
          <p:nvPr/>
        </p:nvSpPr>
        <p:spPr bwMode="auto">
          <a:xfrm>
            <a:off x="346075" y="1820542"/>
            <a:ext cx="309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00"/>
                </a:solidFill>
                <a:latin typeface="宋体" pitchFamily="2" charset="-122"/>
              </a:rPr>
              <a:t>解</a:t>
            </a:r>
          </a:p>
        </p:txBody>
      </p:sp>
      <p:sp>
        <p:nvSpPr>
          <p:cNvPr id="252" name="Rectangle 13"/>
          <p:cNvSpPr>
            <a:spLocks noChangeArrowheads="1"/>
          </p:cNvSpPr>
          <p:nvPr/>
        </p:nvSpPr>
        <p:spPr bwMode="auto">
          <a:xfrm>
            <a:off x="817563" y="1835532"/>
            <a:ext cx="2834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设半波带的宽度为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/>
                <a:ea typeface="仿宋_GB2312" pitchFamily="49" charset="-122"/>
                <a:cs typeface="Times New Roman"/>
              </a:rPr>
              <a:t>∆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/>
                <a:ea typeface="仿宋_GB2312" pitchFamily="49" charset="-122"/>
                <a:cs typeface="Times New Roman"/>
              </a:rPr>
              <a:t>S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54" name="Rectangle 15"/>
          <p:cNvSpPr>
            <a:spLocks noChangeArrowheads="1"/>
          </p:cNvSpPr>
          <p:nvPr/>
        </p:nvSpPr>
        <p:spPr bwMode="auto">
          <a:xfrm>
            <a:off x="269875" y="322372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00"/>
                </a:solidFill>
                <a:latin typeface="宋体" pitchFamily="2" charset="-122"/>
              </a:rPr>
              <a:t>例</a:t>
            </a:r>
          </a:p>
        </p:txBody>
      </p:sp>
      <p:graphicFrame>
        <p:nvGraphicFramePr>
          <p:cNvPr id="25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692166"/>
              </p:ext>
            </p:extLst>
          </p:nvPr>
        </p:nvGraphicFramePr>
        <p:xfrm>
          <a:off x="7308304" y="1862440"/>
          <a:ext cx="227013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5" name="公式" r:id="rId3" imgW="279360" imgH="304560" progId="Equation.3">
                  <p:embed/>
                </p:oleObj>
              </mc:Choice>
              <mc:Fallback>
                <p:oleObj name="公式" r:id="rId3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1862440"/>
                        <a:ext cx="227013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633046"/>
              </p:ext>
            </p:extLst>
          </p:nvPr>
        </p:nvGraphicFramePr>
        <p:xfrm>
          <a:off x="7308304" y="5500237"/>
          <a:ext cx="223838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6" name="公式" r:id="rId5" imgW="279360" imgH="291960" progId="Equation.3">
                  <p:embed/>
                </p:oleObj>
              </mc:Choice>
              <mc:Fallback>
                <p:oleObj name="公式" r:id="rId5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5500237"/>
                        <a:ext cx="223838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2" name="Group 33"/>
          <p:cNvGrpSpPr>
            <a:grpSpLocks/>
          </p:cNvGrpSpPr>
          <p:nvPr/>
        </p:nvGrpSpPr>
        <p:grpSpPr bwMode="auto">
          <a:xfrm>
            <a:off x="7266276" y="1590546"/>
            <a:ext cx="0" cy="4492634"/>
            <a:chOff x="5193" y="1308"/>
            <a:chExt cx="0" cy="2830"/>
          </a:xfrm>
        </p:grpSpPr>
        <p:sp>
          <p:nvSpPr>
            <p:cNvPr id="273" name="Line 34"/>
            <p:cNvSpPr>
              <a:spLocks noChangeShapeType="1"/>
            </p:cNvSpPr>
            <p:nvPr/>
          </p:nvSpPr>
          <p:spPr bwMode="auto">
            <a:xfrm>
              <a:off x="5193" y="3775"/>
              <a:ext cx="0" cy="363"/>
            </a:xfrm>
            <a:prstGeom prst="line">
              <a:avLst/>
            </a:prstGeom>
            <a:noFill/>
            <a:ln w="76200" cap="sq">
              <a:solidFill>
                <a:srgbClr val="CC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Line 35"/>
            <p:cNvSpPr>
              <a:spLocks noChangeShapeType="1"/>
            </p:cNvSpPr>
            <p:nvPr/>
          </p:nvSpPr>
          <p:spPr bwMode="auto">
            <a:xfrm>
              <a:off x="5193" y="1308"/>
              <a:ext cx="0" cy="363"/>
            </a:xfrm>
            <a:prstGeom prst="line">
              <a:avLst/>
            </a:prstGeom>
            <a:noFill/>
            <a:ln w="76200" cap="sq">
              <a:solidFill>
                <a:srgbClr val="CC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5" name="Rectangle 46"/>
          <p:cNvSpPr>
            <a:spLocks noChangeArrowheads="1"/>
          </p:cNvSpPr>
          <p:nvPr/>
        </p:nvSpPr>
        <p:spPr bwMode="auto">
          <a:xfrm>
            <a:off x="706438" y="1283047"/>
            <a:ext cx="638377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写出各级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暗纹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对应的衍射角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sym typeface="Symbol" pitchFamily="18" charset="2"/>
              </a:rPr>
              <a:t></a:t>
            </a: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所满足的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条件。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itchFamily="2" charset="-122"/>
            </a:endParaRPr>
          </a:p>
        </p:txBody>
      </p:sp>
      <p:graphicFrame>
        <p:nvGraphicFramePr>
          <p:cNvPr id="48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57302"/>
              </p:ext>
            </p:extLst>
          </p:nvPr>
        </p:nvGraphicFramePr>
        <p:xfrm>
          <a:off x="6865645" y="2800562"/>
          <a:ext cx="3032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7" name="Equation" r:id="rId7" imgW="152280" imgH="164880" progId="Equation.DSMT4">
                  <p:embed/>
                </p:oleObj>
              </mc:Choice>
              <mc:Fallback>
                <p:oleObj name="Equation" r:id="rId7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645" y="2800562"/>
                        <a:ext cx="3032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7273298" y="2711885"/>
            <a:ext cx="0" cy="1080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Line 77"/>
          <p:cNvSpPr>
            <a:spLocks noChangeShapeType="1"/>
          </p:cNvSpPr>
          <p:nvPr/>
        </p:nvSpPr>
        <p:spPr bwMode="auto">
          <a:xfrm>
            <a:off x="7273298" y="3864053"/>
            <a:ext cx="0" cy="1080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Line 77"/>
          <p:cNvSpPr>
            <a:spLocks noChangeShapeType="1"/>
          </p:cNvSpPr>
          <p:nvPr/>
        </p:nvSpPr>
        <p:spPr bwMode="auto">
          <a:xfrm>
            <a:off x="7272467" y="5045556"/>
            <a:ext cx="0" cy="2880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2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380776"/>
              </p:ext>
            </p:extLst>
          </p:nvPr>
        </p:nvGraphicFramePr>
        <p:xfrm>
          <a:off x="6772735" y="3345404"/>
          <a:ext cx="4572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8" name="Equation" r:id="rId9" imgW="228600" imgH="177480" progId="Equation.DSMT4">
                  <p:embed/>
                </p:oleObj>
              </mc:Choice>
              <mc:Fallback>
                <p:oleObj name="Equation" r:id="rId9" imgW="228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735" y="3345404"/>
                        <a:ext cx="4572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rc 2"/>
          <p:cNvSpPr>
            <a:spLocks/>
          </p:cNvSpPr>
          <p:nvPr/>
        </p:nvSpPr>
        <p:spPr bwMode="auto">
          <a:xfrm rot="1696153">
            <a:off x="7840626" y="2847572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54" name="组合 53"/>
          <p:cNvGrpSpPr/>
          <p:nvPr/>
        </p:nvGrpSpPr>
        <p:grpSpPr>
          <a:xfrm rot="18900000">
            <a:off x="5995538" y="3513814"/>
            <a:ext cx="1476464" cy="0"/>
            <a:chOff x="1090524" y="3725615"/>
            <a:chExt cx="1476464" cy="0"/>
          </a:xfrm>
        </p:grpSpPr>
        <p:sp>
          <p:nvSpPr>
            <p:cNvPr id="55" name="Line 8"/>
            <p:cNvSpPr>
              <a:spLocks noChangeShapeType="1"/>
            </p:cNvSpPr>
            <p:nvPr/>
          </p:nvSpPr>
          <p:spPr bwMode="auto">
            <a:xfrm>
              <a:off x="1090524" y="3725615"/>
              <a:ext cx="147646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>
              <a:off x="2066925" y="3725615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8900000">
            <a:off x="6240519" y="4533927"/>
            <a:ext cx="1188473" cy="774"/>
            <a:chOff x="1378515" y="4847203"/>
            <a:chExt cx="1188473" cy="774"/>
          </a:xfrm>
        </p:grpSpPr>
        <p:sp>
          <p:nvSpPr>
            <p:cNvPr id="58" name="Line 10"/>
            <p:cNvSpPr>
              <a:spLocks noChangeShapeType="1"/>
            </p:cNvSpPr>
            <p:nvPr/>
          </p:nvSpPr>
          <p:spPr bwMode="auto">
            <a:xfrm>
              <a:off x="1378515" y="4847977"/>
              <a:ext cx="118847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1828162" y="4847203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0" name="Line 31"/>
          <p:cNvSpPr>
            <a:spLocks noChangeAspect="1" noChangeShapeType="1"/>
          </p:cNvSpPr>
          <p:nvPr/>
        </p:nvSpPr>
        <p:spPr bwMode="auto">
          <a:xfrm rot="180000" flipV="1">
            <a:off x="7321513" y="2630854"/>
            <a:ext cx="1201738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1" name="Line 32"/>
          <p:cNvSpPr>
            <a:spLocks noChangeShapeType="1"/>
          </p:cNvSpPr>
          <p:nvPr/>
        </p:nvSpPr>
        <p:spPr bwMode="auto">
          <a:xfrm rot="20700000">
            <a:off x="7780301" y="2835641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Line 39"/>
          <p:cNvSpPr>
            <a:spLocks noChangeAspect="1" noChangeShapeType="1"/>
          </p:cNvSpPr>
          <p:nvPr/>
        </p:nvSpPr>
        <p:spPr bwMode="auto">
          <a:xfrm rot="180000" flipV="1">
            <a:off x="7319926" y="3781791"/>
            <a:ext cx="1150937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3" name="Line 40"/>
          <p:cNvSpPr>
            <a:spLocks noChangeShapeType="1"/>
          </p:cNvSpPr>
          <p:nvPr/>
        </p:nvSpPr>
        <p:spPr bwMode="auto">
          <a:xfrm rot="20700000">
            <a:off x="7777126" y="396911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4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607886"/>
              </p:ext>
            </p:extLst>
          </p:nvPr>
        </p:nvGraphicFramePr>
        <p:xfrm>
          <a:off x="8053351" y="2771372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49" name="公式" r:id="rId11" imgW="253800" imgH="304560" progId="Equation.3">
                  <p:embed/>
                </p:oleObj>
              </mc:Choice>
              <mc:Fallback>
                <p:oleObj name="公式" r:id="rId11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351" y="2771372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513520"/>
              </p:ext>
            </p:extLst>
          </p:nvPr>
        </p:nvGraphicFramePr>
        <p:xfrm>
          <a:off x="7460867" y="4571448"/>
          <a:ext cx="1065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0" name="Equation" r:id="rId13" imgW="533160" imgH="203040" progId="Equation.DSMT4">
                  <p:embed/>
                </p:oleObj>
              </mc:Choice>
              <mc:Fallback>
                <p:oleObj name="Equation" r:id="rId13" imgW="533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0867" y="4571448"/>
                        <a:ext cx="1065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Line 65"/>
          <p:cNvSpPr>
            <a:spLocks noChangeAspect="1" noChangeShapeType="1"/>
          </p:cNvSpPr>
          <p:nvPr/>
        </p:nvSpPr>
        <p:spPr bwMode="auto">
          <a:xfrm rot="21480000">
            <a:off x="7295898" y="4123951"/>
            <a:ext cx="136525" cy="533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Line 67"/>
          <p:cNvSpPr>
            <a:spLocks noChangeAspect="1" noChangeShapeType="1"/>
          </p:cNvSpPr>
          <p:nvPr/>
        </p:nvSpPr>
        <p:spPr bwMode="auto">
          <a:xfrm rot="120000" flipH="1">
            <a:off x="7430852" y="4412773"/>
            <a:ext cx="280800" cy="11629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8" name="Line 68"/>
          <p:cNvSpPr>
            <a:spLocks noChangeShapeType="1"/>
          </p:cNvSpPr>
          <p:nvPr/>
        </p:nvSpPr>
        <p:spPr bwMode="auto">
          <a:xfrm rot="180000">
            <a:off x="7273610" y="2991179"/>
            <a:ext cx="555157" cy="1562779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3500000">
            <a:off x="6172356" y="3671513"/>
            <a:ext cx="1257541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0" name="Line 8"/>
          <p:cNvSpPr>
            <a:spLocks noChangeShapeType="1"/>
          </p:cNvSpPr>
          <p:nvPr/>
        </p:nvSpPr>
        <p:spPr bwMode="auto">
          <a:xfrm rot="13500000">
            <a:off x="6866344" y="2809698"/>
            <a:ext cx="475860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" name="Line 8"/>
          <p:cNvSpPr>
            <a:spLocks noChangeShapeType="1"/>
          </p:cNvSpPr>
          <p:nvPr/>
        </p:nvSpPr>
        <p:spPr bwMode="auto">
          <a:xfrm rot="18900000">
            <a:off x="6344465" y="3015649"/>
            <a:ext cx="784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3" name="Line 6"/>
          <p:cNvSpPr>
            <a:spLocks noChangeShapeType="1"/>
          </p:cNvSpPr>
          <p:nvPr/>
        </p:nvSpPr>
        <p:spPr bwMode="auto">
          <a:xfrm>
            <a:off x="7321513" y="3002329"/>
            <a:ext cx="96361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4" name="Line 6"/>
          <p:cNvSpPr>
            <a:spLocks noChangeShapeType="1"/>
          </p:cNvSpPr>
          <p:nvPr/>
        </p:nvSpPr>
        <p:spPr bwMode="auto">
          <a:xfrm>
            <a:off x="6392291" y="4116122"/>
            <a:ext cx="85201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5" name="Arc 2"/>
          <p:cNvSpPr>
            <a:spLocks/>
          </p:cNvSpPr>
          <p:nvPr/>
        </p:nvSpPr>
        <p:spPr bwMode="auto">
          <a:xfrm rot="11940000">
            <a:off x="6999598" y="4035263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6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71091"/>
              </p:ext>
            </p:extLst>
          </p:nvPr>
        </p:nvGraphicFramePr>
        <p:xfrm>
          <a:off x="6816341" y="4097796"/>
          <a:ext cx="17712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1" name="Equation" r:id="rId15" imgW="88560" imgH="164880" progId="Equation.DSMT4">
                  <p:embed/>
                </p:oleObj>
              </mc:Choice>
              <mc:Fallback>
                <p:oleObj name="Equation" r:id="rId15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341" y="4097796"/>
                        <a:ext cx="17712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101427"/>
              </p:ext>
            </p:extLst>
          </p:nvPr>
        </p:nvGraphicFramePr>
        <p:xfrm>
          <a:off x="6295517" y="3401742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2" name="Equation" r:id="rId17" imgW="152280" imgH="177480" progId="Equation.DSMT4">
                  <p:embed/>
                </p:oleObj>
              </mc:Choice>
              <mc:Fallback>
                <p:oleObj name="Equation" r:id="rId17" imgW="152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5517" y="3401742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918317"/>
              </p:ext>
            </p:extLst>
          </p:nvPr>
        </p:nvGraphicFramePr>
        <p:xfrm>
          <a:off x="7722465" y="3996420"/>
          <a:ext cx="330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3" name="Equation" r:id="rId19" imgW="164880" imgH="164880" progId="Equation.DSMT4">
                  <p:embed/>
                </p:oleObj>
              </mc:Choice>
              <mc:Fallback>
                <p:oleObj name="Equation" r:id="rId19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2465" y="3996420"/>
                        <a:ext cx="330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椭圆 78"/>
          <p:cNvSpPr>
            <a:spLocks noChangeAspect="1"/>
          </p:cNvSpPr>
          <p:nvPr/>
        </p:nvSpPr>
        <p:spPr>
          <a:xfrm>
            <a:off x="6650061" y="352751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>
            <a:spLocks noChangeAspect="1"/>
          </p:cNvSpPr>
          <p:nvPr/>
        </p:nvSpPr>
        <p:spPr>
          <a:xfrm>
            <a:off x="7593785" y="399712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221096" y="293245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223235" y="4073945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ine 77"/>
          <p:cNvSpPr>
            <a:spLocks noChangeShapeType="1"/>
          </p:cNvSpPr>
          <p:nvPr/>
        </p:nvSpPr>
        <p:spPr bwMode="auto">
          <a:xfrm>
            <a:off x="7272467" y="2339200"/>
            <a:ext cx="0" cy="2880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4" name="Line 110"/>
          <p:cNvSpPr>
            <a:spLocks noChangeShapeType="1"/>
          </p:cNvSpPr>
          <p:nvPr/>
        </p:nvSpPr>
        <p:spPr bwMode="auto">
          <a:xfrm>
            <a:off x="7265365" y="3033039"/>
            <a:ext cx="0" cy="1044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5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126734"/>
              </p:ext>
            </p:extLst>
          </p:nvPr>
        </p:nvGraphicFramePr>
        <p:xfrm>
          <a:off x="7349833" y="4079558"/>
          <a:ext cx="3286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4" name="Equation" r:id="rId21" imgW="164880" imgH="164880" progId="Equation.DSMT4">
                  <p:embed/>
                </p:oleObj>
              </mc:Choice>
              <mc:Fallback>
                <p:oleObj name="Equation" r:id="rId21" imgW="1648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833" y="4079558"/>
                        <a:ext cx="3286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8"/>
          <p:cNvSpPr txBox="1">
            <a:spLocks noChangeArrowheads="1"/>
          </p:cNvSpPr>
          <p:nvPr/>
        </p:nvSpPr>
        <p:spPr bwMode="auto">
          <a:xfrm>
            <a:off x="763922" y="2283882"/>
            <a:ext cx="4568879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F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点的初相位是</a:t>
            </a:r>
            <a:r>
              <a:rPr lang="zh-CN" altLang="en-US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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，则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E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初相位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015657"/>
              </p:ext>
            </p:extLst>
          </p:nvPr>
        </p:nvGraphicFramePr>
        <p:xfrm>
          <a:off x="774080" y="2780928"/>
          <a:ext cx="271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5" name="Equation" r:id="rId23" imgW="1358640" imgH="203040" progId="Equation.DSMT4">
                  <p:embed/>
                </p:oleObj>
              </mc:Choice>
              <mc:Fallback>
                <p:oleObj name="Equation" r:id="rId23" imgW="1358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80" y="2780928"/>
                        <a:ext cx="2717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755577" y="3225024"/>
            <a:ext cx="4485523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F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发出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的光到达无穷远处的初相位是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89" name="对象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174051"/>
              </p:ext>
            </p:extLst>
          </p:nvPr>
        </p:nvGraphicFramePr>
        <p:xfrm>
          <a:off x="786408" y="3687052"/>
          <a:ext cx="205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6" name="Equation" r:id="rId25" imgW="1028520" imgH="228600" progId="Equation.DSMT4">
                  <p:embed/>
                </p:oleObj>
              </mc:Choice>
              <mc:Fallback>
                <p:oleObj name="Equation" r:id="rId25" imgW="1028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08" y="3687052"/>
                        <a:ext cx="205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8"/>
          <p:cNvSpPr txBox="1">
            <a:spLocks noChangeArrowheads="1"/>
          </p:cNvSpPr>
          <p:nvPr/>
        </p:nvSpPr>
        <p:spPr bwMode="auto">
          <a:xfrm>
            <a:off x="755576" y="4134090"/>
            <a:ext cx="4485523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E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点发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出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的光到达无穷远处的初相位是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0254"/>
              </p:ext>
            </p:extLst>
          </p:nvPr>
        </p:nvGraphicFramePr>
        <p:xfrm>
          <a:off x="796280" y="4611108"/>
          <a:ext cx="449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7" name="Equation" r:id="rId27" imgW="2247840" imgH="228600" progId="Equation.DSMT4">
                  <p:embed/>
                </p:oleObj>
              </mc:Choice>
              <mc:Fallback>
                <p:oleObj name="Equation" r:id="rId27" imgW="2247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280" y="4611108"/>
                        <a:ext cx="449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" name="组合 91"/>
          <p:cNvGrpSpPr/>
          <p:nvPr/>
        </p:nvGrpSpPr>
        <p:grpSpPr>
          <a:xfrm rot="18900000">
            <a:off x="5995538" y="2720148"/>
            <a:ext cx="1476464" cy="0"/>
            <a:chOff x="1090524" y="3725615"/>
            <a:chExt cx="1476464" cy="0"/>
          </a:xfrm>
        </p:grpSpPr>
        <p:sp>
          <p:nvSpPr>
            <p:cNvPr id="93" name="Line 8"/>
            <p:cNvSpPr>
              <a:spLocks noChangeShapeType="1"/>
            </p:cNvSpPr>
            <p:nvPr/>
          </p:nvSpPr>
          <p:spPr bwMode="auto">
            <a:xfrm>
              <a:off x="1090524" y="3725615"/>
              <a:ext cx="147646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Line 11"/>
            <p:cNvSpPr>
              <a:spLocks noChangeShapeType="1"/>
            </p:cNvSpPr>
            <p:nvPr/>
          </p:nvSpPr>
          <p:spPr bwMode="auto">
            <a:xfrm>
              <a:off x="2066925" y="3725615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 rot="18900000">
            <a:off x="6240519" y="5888470"/>
            <a:ext cx="1188473" cy="774"/>
            <a:chOff x="1378515" y="4847203"/>
            <a:chExt cx="1188473" cy="774"/>
          </a:xfrm>
        </p:grpSpPr>
        <p:sp>
          <p:nvSpPr>
            <p:cNvPr id="96" name="Line 10"/>
            <p:cNvSpPr>
              <a:spLocks noChangeShapeType="1"/>
            </p:cNvSpPr>
            <p:nvPr/>
          </p:nvSpPr>
          <p:spPr bwMode="auto">
            <a:xfrm>
              <a:off x="1378515" y="4847977"/>
              <a:ext cx="118847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Line 13"/>
            <p:cNvSpPr>
              <a:spLocks noChangeShapeType="1"/>
            </p:cNvSpPr>
            <p:nvPr/>
          </p:nvSpPr>
          <p:spPr bwMode="auto">
            <a:xfrm>
              <a:off x="1828162" y="4847203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8" name="Line 31"/>
          <p:cNvSpPr>
            <a:spLocks noChangeAspect="1" noChangeShapeType="1"/>
          </p:cNvSpPr>
          <p:nvPr/>
        </p:nvSpPr>
        <p:spPr bwMode="auto">
          <a:xfrm rot="180000" flipV="1">
            <a:off x="7321513" y="1837188"/>
            <a:ext cx="1201738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9" name="Line 32"/>
          <p:cNvSpPr>
            <a:spLocks noChangeShapeType="1"/>
          </p:cNvSpPr>
          <p:nvPr/>
        </p:nvSpPr>
        <p:spPr bwMode="auto">
          <a:xfrm rot="20700000">
            <a:off x="7780301" y="2040471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0" name="Line 39"/>
          <p:cNvSpPr>
            <a:spLocks noChangeAspect="1" noChangeShapeType="1"/>
          </p:cNvSpPr>
          <p:nvPr/>
        </p:nvSpPr>
        <p:spPr bwMode="auto">
          <a:xfrm rot="180000" flipV="1">
            <a:off x="7319926" y="5136334"/>
            <a:ext cx="1150937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1" name="Line 40"/>
          <p:cNvSpPr>
            <a:spLocks noChangeShapeType="1"/>
          </p:cNvSpPr>
          <p:nvPr/>
        </p:nvSpPr>
        <p:spPr bwMode="auto">
          <a:xfrm rot="20700000">
            <a:off x="7777126" y="5323659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2" name="Line 6"/>
          <p:cNvSpPr>
            <a:spLocks noChangeShapeType="1"/>
          </p:cNvSpPr>
          <p:nvPr/>
        </p:nvSpPr>
        <p:spPr bwMode="auto">
          <a:xfrm>
            <a:off x="7321513" y="2208663"/>
            <a:ext cx="96361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" name="Line 6"/>
          <p:cNvSpPr>
            <a:spLocks noChangeShapeType="1"/>
          </p:cNvSpPr>
          <p:nvPr/>
        </p:nvSpPr>
        <p:spPr bwMode="auto">
          <a:xfrm>
            <a:off x="6392291" y="5470665"/>
            <a:ext cx="85201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4" name="Arc 2"/>
          <p:cNvSpPr>
            <a:spLocks/>
          </p:cNvSpPr>
          <p:nvPr/>
        </p:nvSpPr>
        <p:spPr bwMode="auto">
          <a:xfrm rot="11940000">
            <a:off x="6999598" y="5389806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73930"/>
              </p:ext>
            </p:extLst>
          </p:nvPr>
        </p:nvGraphicFramePr>
        <p:xfrm>
          <a:off x="6816341" y="5452339"/>
          <a:ext cx="17712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8" name="Equation" r:id="rId29" imgW="88560" imgH="164880" progId="Equation.DSMT4">
                  <p:embed/>
                </p:oleObj>
              </mc:Choice>
              <mc:Fallback>
                <p:oleObj name="Equation" r:id="rId29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341" y="5452339"/>
                        <a:ext cx="17712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Arc 2"/>
          <p:cNvSpPr>
            <a:spLocks/>
          </p:cNvSpPr>
          <p:nvPr/>
        </p:nvSpPr>
        <p:spPr bwMode="auto">
          <a:xfrm rot="1696153">
            <a:off x="7840626" y="2053906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7" name="Line 32"/>
          <p:cNvSpPr>
            <a:spLocks noChangeShapeType="1"/>
          </p:cNvSpPr>
          <p:nvPr/>
        </p:nvSpPr>
        <p:spPr bwMode="auto">
          <a:xfrm rot="20700000">
            <a:off x="7780301" y="2040471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8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793870"/>
              </p:ext>
            </p:extLst>
          </p:nvPr>
        </p:nvGraphicFramePr>
        <p:xfrm>
          <a:off x="8053351" y="1977706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9" name="公式" r:id="rId30" imgW="253800" imgH="304560" progId="Equation.3">
                  <p:embed/>
                </p:oleObj>
              </mc:Choice>
              <mc:Fallback>
                <p:oleObj name="公式" r:id="rId30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3351" y="1977706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44810"/>
              </p:ext>
            </p:extLst>
          </p:nvPr>
        </p:nvGraphicFramePr>
        <p:xfrm>
          <a:off x="5580112" y="2555224"/>
          <a:ext cx="9890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0" name="Equation" r:id="rId31" imgW="495000" imgH="177480" progId="Equation.DSMT4">
                  <p:embed/>
                </p:oleObj>
              </mc:Choice>
              <mc:Fallback>
                <p:oleObj name="Equation" r:id="rId31" imgW="4950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555224"/>
                        <a:ext cx="989012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Text Box 8"/>
          <p:cNvSpPr txBox="1">
            <a:spLocks noChangeArrowheads="1"/>
          </p:cNvSpPr>
          <p:nvPr/>
        </p:nvSpPr>
        <p:spPr bwMode="auto">
          <a:xfrm>
            <a:off x="755576" y="5115164"/>
            <a:ext cx="1475084" cy="43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初相位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差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111" name="对象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616590"/>
              </p:ext>
            </p:extLst>
          </p:nvPr>
        </p:nvGraphicFramePr>
        <p:xfrm>
          <a:off x="2216324" y="5132040"/>
          <a:ext cx="3579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1" name="Equation" r:id="rId33" imgW="1790640" imgH="228600" progId="Equation.DSMT4">
                  <p:embed/>
                </p:oleObj>
              </mc:Choice>
              <mc:Fallback>
                <p:oleObj name="Equation" r:id="rId33" imgW="1790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324" y="5132040"/>
                        <a:ext cx="35798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对象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54458"/>
              </p:ext>
            </p:extLst>
          </p:nvPr>
        </p:nvGraphicFramePr>
        <p:xfrm>
          <a:off x="1979712" y="5594068"/>
          <a:ext cx="309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2" name="Equation" r:id="rId35" imgW="1549080" imgH="228600" progId="Equation.DSMT4">
                  <p:embed/>
                </p:oleObj>
              </mc:Choice>
              <mc:Fallback>
                <p:oleObj name="Equation" r:id="rId35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594068"/>
                        <a:ext cx="309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685923"/>
              </p:ext>
            </p:extLst>
          </p:nvPr>
        </p:nvGraphicFramePr>
        <p:xfrm>
          <a:off x="1979712" y="6091906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3" name="Equation" r:id="rId37" imgW="1815840" imgH="203040" progId="Equation.DSMT4">
                  <p:embed/>
                </p:oleObj>
              </mc:Choice>
              <mc:Fallback>
                <p:oleObj name="Equation" r:id="rId37" imgW="181584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6091906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610230"/>
              </p:ext>
            </p:extLst>
          </p:nvPr>
        </p:nvGraphicFramePr>
        <p:xfrm>
          <a:off x="5595102" y="6173936"/>
          <a:ext cx="533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4" name="Equation" r:id="rId39" imgW="266400" imgH="139680" progId="Equation.DSMT4">
                  <p:embed/>
                </p:oleObj>
              </mc:Choice>
              <mc:Fallback>
                <p:oleObj name="Equation" r:id="rId39" imgW="266400" imgH="1396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102" y="6173936"/>
                        <a:ext cx="533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19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build="p" autoUpdateAnimBg="0"/>
      <p:bldP spid="250" grpId="0" autoUpdateAnimBg="0"/>
      <p:bldP spid="251" grpId="0" autoUpdateAnimBg="0"/>
      <p:bldP spid="252" grpId="0" autoUpdateAnimBg="0"/>
      <p:bldP spid="254" grpId="0" autoUpdateAnimBg="0"/>
      <p:bldP spid="285" grpId="0" build="p" autoUpdateAnimBg="0"/>
      <p:bldP spid="49" grpId="0" animBg="1"/>
      <p:bldP spid="50" grpId="0" animBg="1"/>
      <p:bldP spid="51" grpId="0" animBg="1"/>
      <p:bldP spid="53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9" grpId="0" animBg="1"/>
      <p:bldP spid="80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4" grpId="0" animBg="1"/>
      <p:bldP spid="86" grpId="0"/>
      <p:bldP spid="88" grpId="0"/>
      <p:bldP spid="90" grpId="0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62</a:t>
            </a:fld>
            <a:endParaRPr lang="zh-CN" altLang="en-US"/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53157"/>
              </p:ext>
            </p:extLst>
          </p:nvPr>
        </p:nvGraphicFramePr>
        <p:xfrm>
          <a:off x="827584" y="620713"/>
          <a:ext cx="3911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687" name="Equation" r:id="rId3" imgW="1955520" imgH="203040" progId="Equation.DSMT4">
                  <p:embed/>
                </p:oleObj>
              </mc:Choice>
              <mc:Fallback>
                <p:oleObj name="Equation" r:id="rId3" imgW="1955520" imgH="2030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620713"/>
                        <a:ext cx="3911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32173"/>
              </p:ext>
            </p:extLst>
          </p:nvPr>
        </p:nvGraphicFramePr>
        <p:xfrm>
          <a:off x="6183337" y="424441"/>
          <a:ext cx="2133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688" name="Equation" r:id="rId5" imgW="1066680" imgH="419040" progId="Equation.DSMT4">
                  <p:embed/>
                </p:oleObj>
              </mc:Choice>
              <mc:Fallback>
                <p:oleObj name="Equation" r:id="rId5" imgW="1066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37" y="424441"/>
                        <a:ext cx="2133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836613" y="2847984"/>
            <a:ext cx="15468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宋体" pitchFamily="2" charset="-122"/>
                <a:ea typeface="仿宋_GB2312" pitchFamily="49" charset="-122"/>
              </a:rPr>
              <a:t>暗纹条件：</a:t>
            </a:r>
            <a:endParaRPr kumimoji="1" lang="zh-CN" altLang="en-US" sz="2400" b="1" dirty="0">
              <a:solidFill>
                <a:srgbClr val="FFFFFF"/>
              </a:solidFill>
              <a:ea typeface="仿宋_GB2312" pitchFamily="49" charset="-122"/>
            </a:endParaRPr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600369"/>
              </p:ext>
            </p:extLst>
          </p:nvPr>
        </p:nvGraphicFramePr>
        <p:xfrm>
          <a:off x="810525" y="1853852"/>
          <a:ext cx="3200401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689" name="Equation" r:id="rId7" imgW="1600200" imgH="393480" progId="Equation.DSMT4">
                  <p:embed/>
                </p:oleObj>
              </mc:Choice>
              <mc:Fallback>
                <p:oleObj name="Equation" r:id="rId7" imgW="1600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525" y="1853852"/>
                        <a:ext cx="3200401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112"/>
          <p:cNvSpPr txBox="1">
            <a:spLocks noChangeArrowheads="1"/>
          </p:cNvSpPr>
          <p:nvPr/>
        </p:nvSpPr>
        <p:spPr bwMode="auto">
          <a:xfrm>
            <a:off x="764473" y="1196752"/>
            <a:ext cx="204094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半波</a:t>
            </a:r>
            <a:r>
              <a:rPr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带的数目</a:t>
            </a: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849872" y="3424048"/>
            <a:ext cx="1857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宋体" pitchFamily="2" charset="-122"/>
                <a:ea typeface="仿宋_GB2312" pitchFamily="49" charset="-122"/>
              </a:rPr>
              <a:t>N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宋体" pitchFamily="2" charset="-122"/>
                <a:ea typeface="仿宋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宋体" pitchFamily="2" charset="-122"/>
                <a:ea typeface="仿宋_GB2312" pitchFamily="49" charset="-122"/>
              </a:rPr>
              <a:t>为偶数，即</a:t>
            </a:r>
            <a:endParaRPr kumimoji="1" lang="zh-CN" altLang="en-US" sz="2400" b="1" dirty="0">
              <a:solidFill>
                <a:srgbClr val="FFFFFF"/>
              </a:solidFill>
              <a:ea typeface="仿宋_GB2312" pitchFamily="49" charset="-122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95853"/>
              </p:ext>
            </p:extLst>
          </p:nvPr>
        </p:nvGraphicFramePr>
        <p:xfrm>
          <a:off x="827584" y="3793728"/>
          <a:ext cx="5637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690" name="Equation" r:id="rId9" imgW="2819160" imgH="393480" progId="Equation.DSMT4">
                  <p:embed/>
                </p:oleObj>
              </mc:Choice>
              <mc:Fallback>
                <p:oleObj name="Equation" r:id="rId9" imgW="2819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793728"/>
                        <a:ext cx="5637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AutoShape 257"/>
          <p:cNvSpPr>
            <a:spLocks noChangeArrowheads="1"/>
          </p:cNvSpPr>
          <p:nvPr/>
        </p:nvSpPr>
        <p:spPr bwMode="auto">
          <a:xfrm>
            <a:off x="5004048" y="733392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11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utoUpdateAnimBg="0"/>
      <p:bldP spid="51" grpId="0"/>
      <p:bldP spid="52" grpId="0" autoUpdateAnimBg="0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5651" y="319088"/>
            <a:ext cx="78487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用波长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平行光垂直照射一单缝，在距缝很远的屏上观察衍射条纹，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如果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第一级衍射暗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纹与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的第二级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衍射暗纹重合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22313" y="1741284"/>
            <a:ext cx="37144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两种波长之间的关系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717550" y="2236802"/>
            <a:ext cx="804579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这两种波长的衍射图样中是否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还有其他级次的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暗纹重合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730250" y="2717864"/>
            <a:ext cx="715612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(1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设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的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</a:rPr>
              <a:t>1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纹和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的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</a:rPr>
              <a:t>2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暗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纹的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衍射角为 </a:t>
            </a:r>
            <a:r>
              <a:rPr kumimoji="1" lang="zh-CN" altLang="en-US" sz="2400" b="1" i="1" dirty="0" smtClean="0">
                <a:solidFill>
                  <a:srgbClr val="00FFFF"/>
                </a:solidFill>
                <a:latin typeface="Times New Roman" pitchFamily="18" charset="0"/>
                <a:sym typeface="Symbol"/>
              </a:rPr>
              <a:t></a:t>
            </a:r>
            <a:endParaRPr kumimoji="1" lang="zh-CN" altLang="en-US" sz="2400" b="1" i="1" dirty="0">
              <a:solidFill>
                <a:srgbClr val="00FFFF"/>
              </a:solidFill>
              <a:latin typeface="Times New Roman" pitchFamily="18" charset="0"/>
            </a:endParaRPr>
          </a:p>
        </p:txBody>
      </p:sp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966675"/>
              </p:ext>
            </p:extLst>
          </p:nvPr>
        </p:nvGraphicFramePr>
        <p:xfrm>
          <a:off x="1995289" y="3966551"/>
          <a:ext cx="157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3" name="Equation" r:id="rId3" imgW="787320" imgH="228600" progId="Equation.DSMT4">
                  <p:embed/>
                </p:oleObj>
              </mc:Choice>
              <mc:Fallback>
                <p:oleObj name="Equation" r:id="rId3" imgW="7873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289" y="3966551"/>
                        <a:ext cx="1574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20566"/>
              </p:ext>
            </p:extLst>
          </p:nvPr>
        </p:nvGraphicFramePr>
        <p:xfrm>
          <a:off x="2011244" y="3318851"/>
          <a:ext cx="137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4" name="Equation" r:id="rId5" imgW="685800" imgH="228600" progId="Equation.DSMT4">
                  <p:embed/>
                </p:oleObj>
              </mc:Choice>
              <mc:Fallback>
                <p:oleObj name="Equation" r:id="rId5" imgW="68580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244" y="3318851"/>
                        <a:ext cx="1371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160211"/>
              </p:ext>
            </p:extLst>
          </p:nvPr>
        </p:nvGraphicFramePr>
        <p:xfrm>
          <a:off x="5019625" y="3667828"/>
          <a:ext cx="1016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5" name="公式" r:id="rId7" imgW="1015920" imgH="368280" progId="Equation.3">
                  <p:embed/>
                </p:oleObj>
              </mc:Choice>
              <mc:Fallback>
                <p:oleObj name="公式" r:id="rId7" imgW="101592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25" y="3667828"/>
                        <a:ext cx="1016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98438" y="1849125"/>
            <a:ext cx="642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求 </a:t>
            </a: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290513" y="2789192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解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269875" y="393809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例</a:t>
            </a:r>
          </a:p>
        </p:txBody>
      </p:sp>
      <p:sp>
        <p:nvSpPr>
          <p:cNvPr id="17" name="AutoShape 25"/>
          <p:cNvSpPr>
            <a:spLocks/>
          </p:cNvSpPr>
          <p:nvPr/>
        </p:nvSpPr>
        <p:spPr bwMode="auto">
          <a:xfrm>
            <a:off x="3571081" y="3483336"/>
            <a:ext cx="152400" cy="719932"/>
          </a:xfrm>
          <a:prstGeom prst="rightBrace">
            <a:avLst>
              <a:gd name="adj1" fmla="val 78733"/>
              <a:gd name="adj2" fmla="val 50000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AutoShape 26"/>
          <p:cNvSpPr>
            <a:spLocks noChangeArrowheads="1"/>
          </p:cNvSpPr>
          <p:nvPr/>
        </p:nvSpPr>
        <p:spPr bwMode="auto">
          <a:xfrm>
            <a:off x="3928169" y="3763990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734122" y="4384911"/>
            <a:ext cx="814197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</a:rPr>
              <a:t>(2)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设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的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</a:rPr>
              <a:t>k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</a:rPr>
              <a:t>暗纹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与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的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</a:rPr>
              <a:t>k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</a:rPr>
              <a:t>级暗纹重合，衍射角为 </a:t>
            </a:r>
            <a:r>
              <a:rPr kumimoji="1" lang="zh-CN" altLang="en-US" sz="2400" b="1" i="1" dirty="0" smtClean="0">
                <a:solidFill>
                  <a:srgbClr val="00FFFF"/>
                </a:solidFill>
                <a:latin typeface="Times New Roman" pitchFamily="18" charset="0"/>
                <a:sym typeface="Symbol"/>
              </a:rPr>
              <a:t>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sym typeface="Symbol"/>
              </a:rPr>
              <a:t>'</a:t>
            </a:r>
            <a:endParaRPr kumimoji="1" lang="zh-CN" altLang="en-US" sz="2400" b="1" i="1" dirty="0">
              <a:solidFill>
                <a:srgbClr val="00FFFF"/>
              </a:solidFill>
              <a:latin typeface="Times New Roman" pitchFamily="18" charset="0"/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526954"/>
              </p:ext>
            </p:extLst>
          </p:nvPr>
        </p:nvGraphicFramePr>
        <p:xfrm>
          <a:off x="1989138" y="4926013"/>
          <a:ext cx="266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6" name="Equation" r:id="rId9" imgW="1333440" imgH="228600" progId="Equation.DSMT4">
                  <p:embed/>
                </p:oleObj>
              </mc:Choice>
              <mc:Fallback>
                <p:oleObj name="Equation" r:id="rId9" imgW="13334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138" y="4926013"/>
                        <a:ext cx="2667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945023"/>
              </p:ext>
            </p:extLst>
          </p:nvPr>
        </p:nvGraphicFramePr>
        <p:xfrm>
          <a:off x="1989237" y="5487988"/>
          <a:ext cx="1778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7" name="Equation" r:id="rId11" imgW="888840" imgH="228600" progId="Equation.DSMT4">
                  <p:embed/>
                </p:oleObj>
              </mc:Choice>
              <mc:Fallback>
                <p:oleObj name="Equation" r:id="rId11" imgW="8888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237" y="5487988"/>
                        <a:ext cx="1778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205236"/>
              </p:ext>
            </p:extLst>
          </p:nvPr>
        </p:nvGraphicFramePr>
        <p:xfrm>
          <a:off x="6156176" y="5245595"/>
          <a:ext cx="97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88" name="公式" r:id="rId13" imgW="977760" imgH="368280" progId="Equation.3">
                  <p:embed/>
                </p:oleObj>
              </mc:Choice>
              <mc:Fallback>
                <p:oleObj name="公式" r:id="rId13" imgW="97776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5245595"/>
                        <a:ext cx="9779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1133929" y="5933727"/>
            <a:ext cx="712727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可见，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还有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 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暗纹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与 </a:t>
            </a:r>
            <a:r>
              <a:rPr kumimoji="1" lang="en-US" altLang="zh-CN" sz="2400" b="1" i="1" kern="0" dirty="0" smtClean="0">
                <a:solidFill>
                  <a:srgbClr val="66FFFF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λ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k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暗纹重合。</a:t>
            </a:r>
            <a:endParaRPr kumimoji="1" lang="zh-CN" altLang="el-GR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1" name="AutoShape 25"/>
          <p:cNvSpPr>
            <a:spLocks/>
          </p:cNvSpPr>
          <p:nvPr/>
        </p:nvSpPr>
        <p:spPr bwMode="auto">
          <a:xfrm>
            <a:off x="4716016" y="5069779"/>
            <a:ext cx="152400" cy="719932"/>
          </a:xfrm>
          <a:prstGeom prst="rightBrace">
            <a:avLst>
              <a:gd name="adj1" fmla="val 78733"/>
              <a:gd name="adj2" fmla="val 50000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5073104" y="5350433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89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4" grpId="0"/>
      <p:bldP spid="15" grpId="0"/>
      <p:bldP spid="16" grpId="0"/>
      <p:bldP spid="17" grpId="0" animBg="1"/>
      <p:bldP spid="18" grpId="0" animBg="1"/>
      <p:bldP spid="20" grpId="0"/>
      <p:bldP spid="25" grpId="0"/>
      <p:bldP spid="31" grpId="0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7963" y="333375"/>
            <a:ext cx="3823483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15.8.3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单缝衍射的光强分布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129284" y="1435323"/>
            <a:ext cx="2000250" cy="6588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091434" y="1216248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Aspect="1" noChangeShapeType="1"/>
          </p:cNvSpPr>
          <p:nvPr/>
        </p:nvSpPr>
        <p:spPr bwMode="auto">
          <a:xfrm flipH="1">
            <a:off x="2097534" y="1454373"/>
            <a:ext cx="1984375" cy="2841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778321" y="2294161"/>
            <a:ext cx="33543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 rot="120000" flipV="1">
            <a:off x="3003996" y="1582961"/>
            <a:ext cx="144463" cy="254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305424"/>
              </p:ext>
            </p:extLst>
          </p:nvPr>
        </p:nvGraphicFramePr>
        <p:xfrm>
          <a:off x="2977306" y="2945036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0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306" y="2945036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15915"/>
              </p:ext>
            </p:extLst>
          </p:nvPr>
        </p:nvGraphicFramePr>
        <p:xfrm>
          <a:off x="1465709" y="2052861"/>
          <a:ext cx="204787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1" name="公式" r:id="rId5" imgW="253800" imgH="304560" progId="Equation.3">
                  <p:embed/>
                </p:oleObj>
              </mc:Choice>
              <mc:Fallback>
                <p:oleObj name="公式" r:id="rId5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09" y="2052861"/>
                        <a:ext cx="204787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720443"/>
              </p:ext>
            </p:extLst>
          </p:nvPr>
        </p:nvGraphicFramePr>
        <p:xfrm>
          <a:off x="4200971" y="1301973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2" name="公式" r:id="rId7" imgW="279360" imgH="291960" progId="Equation.3">
                  <p:embed/>
                </p:oleObj>
              </mc:Choice>
              <mc:Fallback>
                <p:oleObj name="公式" r:id="rId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971" y="1301973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040502" y="3330798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13"/>
          <p:cNvSpPr>
            <a:spLocks noChangeAspect="1" noChangeShapeType="1"/>
          </p:cNvSpPr>
          <p:nvPr/>
        </p:nvSpPr>
        <p:spPr bwMode="auto">
          <a:xfrm rot="21297993">
            <a:off x="895796" y="1870298"/>
            <a:ext cx="234950" cy="7080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14896"/>
              </p:ext>
            </p:extLst>
          </p:nvPr>
        </p:nvGraphicFramePr>
        <p:xfrm>
          <a:off x="1033909" y="2656111"/>
          <a:ext cx="2238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3" name="公式" r:id="rId9" imgW="279360" imgH="317160" progId="Equation.3">
                  <p:embed/>
                </p:oleObj>
              </mc:Choice>
              <mc:Fallback>
                <p:oleObj name="公式" r:id="rId9" imgW="279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909" y="2656111"/>
                        <a:ext cx="2238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740209"/>
              </p:ext>
            </p:extLst>
          </p:nvPr>
        </p:nvGraphicFramePr>
        <p:xfrm>
          <a:off x="600521" y="1619473"/>
          <a:ext cx="2238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4" name="公式" r:id="rId11" imgW="279360" imgH="304560" progId="Equation.3">
                  <p:embed/>
                </p:oleObj>
              </mc:Choice>
              <mc:Fallback>
                <p:oleObj name="公式" r:id="rId11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21" y="1619473"/>
                        <a:ext cx="2238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16"/>
          <p:cNvSpPr>
            <a:spLocks noChangeAspect="1" noChangeShapeType="1"/>
          </p:cNvSpPr>
          <p:nvPr/>
        </p:nvSpPr>
        <p:spPr bwMode="auto">
          <a:xfrm rot="21300000" flipV="1">
            <a:off x="867221" y="2283048"/>
            <a:ext cx="1092200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17"/>
          <p:cNvSpPr>
            <a:spLocks noChangeAspect="1" noChangeShapeType="1"/>
          </p:cNvSpPr>
          <p:nvPr/>
        </p:nvSpPr>
        <p:spPr bwMode="auto">
          <a:xfrm rot="21300000" flipV="1">
            <a:off x="867221" y="1890936"/>
            <a:ext cx="1101725" cy="3508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Line 18"/>
          <p:cNvSpPr>
            <a:spLocks noChangeAspect="1" noChangeShapeType="1"/>
          </p:cNvSpPr>
          <p:nvPr/>
        </p:nvSpPr>
        <p:spPr bwMode="auto">
          <a:xfrm rot="21300000" flipV="1">
            <a:off x="844996" y="1455961"/>
            <a:ext cx="1162050" cy="3698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864046" y="1249586"/>
            <a:ext cx="0" cy="2076450"/>
            <a:chOff x="2592" y="956"/>
            <a:chExt cx="0" cy="1308"/>
          </a:xfrm>
        </p:grpSpPr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2034034" y="3006948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2070546" y="1373411"/>
            <a:ext cx="2016125" cy="904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rot="60000">
            <a:off x="2910334" y="1416273"/>
            <a:ext cx="2159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3000821" y="1743298"/>
            <a:ext cx="176213" cy="666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926084" y="1289273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28"/>
          <p:cNvSpPr>
            <a:spLocks noChangeAspect="1" noChangeShapeType="1"/>
          </p:cNvSpPr>
          <p:nvPr/>
        </p:nvSpPr>
        <p:spPr bwMode="auto">
          <a:xfrm rot="20280000">
            <a:off x="1413321" y="2032223"/>
            <a:ext cx="144463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29"/>
          <p:cNvSpPr>
            <a:spLocks noChangeAspect="1" noChangeShapeType="1"/>
          </p:cNvSpPr>
          <p:nvPr/>
        </p:nvSpPr>
        <p:spPr bwMode="auto">
          <a:xfrm rot="20280000">
            <a:off x="1470471" y="2405286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30"/>
          <p:cNvSpPr>
            <a:spLocks noChangeAspect="1" noChangeShapeType="1"/>
          </p:cNvSpPr>
          <p:nvPr/>
        </p:nvSpPr>
        <p:spPr bwMode="auto">
          <a:xfrm rot="20280000">
            <a:off x="1397446" y="1614711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038671" y="2329086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</a:rPr>
              <a:t>·</a:t>
            </a:r>
          </a:p>
        </p:txBody>
      </p:sp>
      <p:sp>
        <p:nvSpPr>
          <p:cNvPr id="33" name="AutoShape 32"/>
          <p:cNvSpPr>
            <a:spLocks noChangeAspect="1" noChangeArrowheads="1"/>
          </p:cNvSpPr>
          <p:nvPr/>
        </p:nvSpPr>
        <p:spPr bwMode="auto">
          <a:xfrm rot="14762974">
            <a:off x="477490" y="2117155"/>
            <a:ext cx="781050" cy="328612"/>
          </a:xfrm>
          <a:prstGeom prst="rtTriangle">
            <a:avLst/>
          </a:prstGeom>
          <a:solidFill>
            <a:srgbClr val="FFFFFF">
              <a:alpha val="69000"/>
            </a:srgbClr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33"/>
          <p:cNvSpPr>
            <a:spLocks noChangeAspect="1" noChangeShapeType="1"/>
          </p:cNvSpPr>
          <p:nvPr/>
        </p:nvSpPr>
        <p:spPr bwMode="auto">
          <a:xfrm rot="21300000" flipV="1">
            <a:off x="1718121" y="1557561"/>
            <a:ext cx="2400300" cy="763587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053187"/>
              </p:ext>
            </p:extLst>
          </p:nvPr>
        </p:nvGraphicFramePr>
        <p:xfrm>
          <a:off x="2630934" y="2044923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5" name="公式" r:id="rId13" imgW="253800" imgH="304560" progId="Equation.3">
                  <p:embed/>
                </p:oleObj>
              </mc:Choice>
              <mc:Fallback>
                <p:oleObj name="公式" r:id="rId13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934" y="2044923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rc 54"/>
          <p:cNvSpPr>
            <a:spLocks/>
          </p:cNvSpPr>
          <p:nvPr/>
        </p:nvSpPr>
        <p:spPr bwMode="auto">
          <a:xfrm rot="20738488">
            <a:off x="1264096" y="2103661"/>
            <a:ext cx="152400" cy="203200"/>
          </a:xfrm>
          <a:custGeom>
            <a:avLst/>
            <a:gdLst>
              <a:gd name="G0" fmla="+- 0 0 0"/>
              <a:gd name="G1" fmla="+- 6704 0 0"/>
              <a:gd name="G2" fmla="+- 21600 0 0"/>
              <a:gd name="T0" fmla="*/ 20533 w 21600"/>
              <a:gd name="T1" fmla="*/ 0 h 18494"/>
              <a:gd name="T2" fmla="*/ 18099 w 21600"/>
              <a:gd name="T3" fmla="*/ 18494 h 18494"/>
              <a:gd name="T4" fmla="*/ 0 w 21600"/>
              <a:gd name="T5" fmla="*/ 6704 h 18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494" fill="none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</a:path>
              <a:path w="21600" h="18494" stroke="0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  <a:lnTo>
                  <a:pt x="0" y="6704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3" name="Arc 55"/>
          <p:cNvSpPr>
            <a:spLocks/>
          </p:cNvSpPr>
          <p:nvPr/>
        </p:nvSpPr>
        <p:spPr bwMode="auto">
          <a:xfrm rot="20738488">
            <a:off x="2434084" y="2105248"/>
            <a:ext cx="152400" cy="203200"/>
          </a:xfrm>
          <a:custGeom>
            <a:avLst/>
            <a:gdLst>
              <a:gd name="G0" fmla="+- 0 0 0"/>
              <a:gd name="G1" fmla="+- 6704 0 0"/>
              <a:gd name="G2" fmla="+- 21600 0 0"/>
              <a:gd name="T0" fmla="*/ 20533 w 21600"/>
              <a:gd name="T1" fmla="*/ 0 h 18494"/>
              <a:gd name="T2" fmla="*/ 18099 w 21600"/>
              <a:gd name="T3" fmla="*/ 18494 h 18494"/>
              <a:gd name="T4" fmla="*/ 0 w 21600"/>
              <a:gd name="T5" fmla="*/ 6704 h 18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494" fill="none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</a:path>
              <a:path w="21600" h="18494" stroke="0" extrusionOk="0">
                <a:moveTo>
                  <a:pt x="20533" y="-1"/>
                </a:moveTo>
                <a:cubicBezTo>
                  <a:pt x="21239" y="2164"/>
                  <a:pt x="21600" y="4427"/>
                  <a:pt x="21600" y="6704"/>
                </a:cubicBezTo>
                <a:cubicBezTo>
                  <a:pt x="21600" y="10890"/>
                  <a:pt x="20383" y="14986"/>
                  <a:pt x="18098" y="18493"/>
                </a:cubicBezTo>
                <a:lnTo>
                  <a:pt x="0" y="6704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4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59796"/>
              </p:ext>
            </p:extLst>
          </p:nvPr>
        </p:nvGraphicFramePr>
        <p:xfrm>
          <a:off x="573752" y="2722786"/>
          <a:ext cx="2349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6" name="公式" r:id="rId15" imgW="291960" imgH="317160" progId="Equation.3">
                  <p:embed/>
                </p:oleObj>
              </mc:Choice>
              <mc:Fallback>
                <p:oleObj name="公式" r:id="rId15" imgW="2919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52" y="2722786"/>
                        <a:ext cx="234950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7"/>
          <p:cNvSpPr>
            <a:spLocks noChangeArrowheads="1"/>
          </p:cNvSpPr>
          <p:nvPr/>
        </p:nvSpPr>
        <p:spPr bwMode="auto">
          <a:xfrm>
            <a:off x="5796136" y="5852120"/>
            <a:ext cx="1779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相对光强曲线</a:t>
            </a:r>
          </a:p>
        </p:txBody>
      </p:sp>
      <p:grpSp>
        <p:nvGrpSpPr>
          <p:cNvPr id="97" name="Group 15"/>
          <p:cNvGrpSpPr>
            <a:grpSpLocks/>
          </p:cNvGrpSpPr>
          <p:nvPr/>
        </p:nvGrpSpPr>
        <p:grpSpPr bwMode="auto">
          <a:xfrm>
            <a:off x="4534668" y="1997672"/>
            <a:ext cx="4141788" cy="3825877"/>
            <a:chOff x="2764" y="1519"/>
            <a:chExt cx="2609" cy="2410"/>
          </a:xfrm>
        </p:grpSpPr>
        <p:sp>
          <p:nvSpPr>
            <p:cNvPr id="98" name="Line 16"/>
            <p:cNvSpPr>
              <a:spLocks noChangeShapeType="1"/>
            </p:cNvSpPr>
            <p:nvPr/>
          </p:nvSpPr>
          <p:spPr bwMode="auto">
            <a:xfrm rot="10800000">
              <a:off x="3947" y="1921"/>
              <a:ext cx="318" cy="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99" name="Text Box 17"/>
            <p:cNvSpPr txBox="1">
              <a:spLocks noChangeArrowheads="1"/>
            </p:cNvSpPr>
            <p:nvPr/>
          </p:nvSpPr>
          <p:spPr bwMode="auto">
            <a:xfrm flipH="1">
              <a:off x="4138" y="1519"/>
              <a:ext cx="38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i="1" dirty="0" smtClean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b="1" dirty="0" smtClean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 / </a:t>
              </a:r>
              <a:r>
                <a:rPr lang="en-US" altLang="zh-CN" b="1" i="1" dirty="0" smtClean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1600" b="1" baseline="-25000" dirty="0" smtClean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altLang="zh-CN" sz="1600" b="1" baseline="-25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0" name="Picture 18" descr="14"/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326698"/>
                </a:clrFrom>
                <a:clrTo>
                  <a:srgbClr val="3266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0"/>
            <a:stretch>
              <a:fillRect/>
            </a:stretch>
          </p:blipFill>
          <p:spPr bwMode="auto">
            <a:xfrm rot="5400000">
              <a:off x="3441" y="1423"/>
              <a:ext cx="1402" cy="2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19" descr="Untitled art 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36" b="9836"/>
            <a:stretch>
              <a:fillRect/>
            </a:stretch>
          </p:blipFill>
          <p:spPr bwMode="auto">
            <a:xfrm rot="5400000">
              <a:off x="3668" y="2540"/>
              <a:ext cx="859" cy="1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Line 20"/>
            <p:cNvSpPr>
              <a:spLocks noChangeShapeType="1"/>
            </p:cNvSpPr>
            <p:nvPr/>
          </p:nvSpPr>
          <p:spPr bwMode="auto">
            <a:xfrm flipH="1">
              <a:off x="2764" y="3053"/>
              <a:ext cx="2544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03" name="Line 21"/>
            <p:cNvSpPr>
              <a:spLocks noChangeShapeType="1"/>
            </p:cNvSpPr>
            <p:nvPr/>
          </p:nvSpPr>
          <p:spPr bwMode="auto">
            <a:xfrm flipH="1">
              <a:off x="4102" y="1591"/>
              <a:ext cx="1" cy="147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graphicFrame>
          <p:nvGraphicFramePr>
            <p:cNvPr id="104" name="Object 22"/>
            <p:cNvGraphicFramePr>
              <a:graphicFrameLocks noChangeAspect="1"/>
            </p:cNvGraphicFramePr>
            <p:nvPr/>
          </p:nvGraphicFramePr>
          <p:xfrm>
            <a:off x="5184" y="3113"/>
            <a:ext cx="189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4487" name="Equation" r:id="rId19" imgW="152280" imgH="139680" progId="Equation.3">
                    <p:embed/>
                  </p:oleObj>
                </mc:Choice>
                <mc:Fallback>
                  <p:oleObj name="Equation" r:id="rId19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113"/>
                          <a:ext cx="189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23"/>
            <p:cNvGraphicFramePr>
              <a:graphicFrameLocks noChangeAspect="1"/>
            </p:cNvGraphicFramePr>
            <p:nvPr/>
          </p:nvGraphicFramePr>
          <p:xfrm>
            <a:off x="3696" y="1842"/>
            <a:ext cx="217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4488" name="公式" r:id="rId21" imgW="444240" imgH="317160" progId="Equation.3">
                    <p:embed/>
                  </p:oleObj>
                </mc:Choice>
                <mc:Fallback>
                  <p:oleObj name="公式" r:id="rId21" imgW="4442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842"/>
                          <a:ext cx="217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Text Box 24"/>
            <p:cNvSpPr txBox="1">
              <a:spLocks noChangeArrowheads="1"/>
            </p:cNvSpPr>
            <p:nvPr/>
          </p:nvSpPr>
          <p:spPr bwMode="auto">
            <a:xfrm>
              <a:off x="3379" y="3140"/>
              <a:ext cx="57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-1. 43 </a:t>
              </a:r>
              <a:r>
                <a:rPr kumimoji="1"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</a:t>
              </a:r>
            </a:p>
          </p:txBody>
        </p:sp>
        <p:sp>
          <p:nvSpPr>
            <p:cNvPr id="107" name="Text Box 25"/>
            <p:cNvSpPr txBox="1">
              <a:spLocks noChangeArrowheads="1"/>
            </p:cNvSpPr>
            <p:nvPr/>
          </p:nvSpPr>
          <p:spPr bwMode="auto">
            <a:xfrm>
              <a:off x="4340" y="3153"/>
              <a:ext cx="52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1. 43 </a:t>
              </a:r>
              <a:r>
                <a:rPr kumimoji="1" lang="en-US" altLang="zh-CN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</a:t>
              </a:r>
            </a:p>
          </p:txBody>
        </p:sp>
        <p:sp>
          <p:nvSpPr>
            <p:cNvPr id="108" name="Text Box 26"/>
            <p:cNvSpPr txBox="1">
              <a:spLocks noChangeArrowheads="1"/>
            </p:cNvSpPr>
            <p:nvPr/>
          </p:nvSpPr>
          <p:spPr bwMode="auto">
            <a:xfrm>
              <a:off x="3152" y="2731"/>
              <a:ext cx="57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-2. 46 </a:t>
              </a:r>
              <a:r>
                <a:rPr kumimoji="1" lang="en-US" altLang="zh-CN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</a:t>
              </a:r>
            </a:p>
          </p:txBody>
        </p:sp>
        <p:sp>
          <p:nvSpPr>
            <p:cNvPr id="109" name="Text Box 27"/>
            <p:cNvSpPr txBox="1">
              <a:spLocks noChangeArrowheads="1"/>
            </p:cNvSpPr>
            <p:nvPr/>
          </p:nvSpPr>
          <p:spPr bwMode="auto">
            <a:xfrm>
              <a:off x="4558" y="2731"/>
              <a:ext cx="7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2. 46 </a:t>
              </a:r>
              <a:r>
                <a:rPr kumimoji="1" lang="en-US" altLang="zh-CN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</a:t>
              </a:r>
              <a:endParaRPr kumimoji="1" lang="en-US" altLang="zh-CN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Line 28"/>
            <p:cNvSpPr>
              <a:spLocks noChangeShapeType="1"/>
            </p:cNvSpPr>
            <p:nvPr/>
          </p:nvSpPr>
          <p:spPr bwMode="auto">
            <a:xfrm rot="5400000">
              <a:off x="4397" y="3069"/>
              <a:ext cx="14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1" name="Line 29"/>
            <p:cNvSpPr>
              <a:spLocks noChangeShapeType="1"/>
            </p:cNvSpPr>
            <p:nvPr/>
          </p:nvSpPr>
          <p:spPr bwMode="auto">
            <a:xfrm rot="5400000">
              <a:off x="4661" y="3069"/>
              <a:ext cx="14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2" name="Line 30"/>
            <p:cNvSpPr>
              <a:spLocks noChangeShapeType="1"/>
            </p:cNvSpPr>
            <p:nvPr/>
          </p:nvSpPr>
          <p:spPr bwMode="auto">
            <a:xfrm rot="5400000">
              <a:off x="3665" y="3069"/>
              <a:ext cx="14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113" name="Line 31"/>
            <p:cNvSpPr>
              <a:spLocks noChangeShapeType="1"/>
            </p:cNvSpPr>
            <p:nvPr/>
          </p:nvSpPr>
          <p:spPr bwMode="auto">
            <a:xfrm rot="5400000">
              <a:off x="3413" y="3069"/>
              <a:ext cx="14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12515"/>
              </p:ext>
            </p:extLst>
          </p:nvPr>
        </p:nvGraphicFramePr>
        <p:xfrm>
          <a:off x="1409700" y="3860800"/>
          <a:ext cx="1955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89" name="Equation" r:id="rId23" imgW="977760" imgH="469800" progId="Equation.DSMT4">
                  <p:embed/>
                </p:oleObj>
              </mc:Choice>
              <mc:Fallback>
                <p:oleObj name="Equation" r:id="rId23" imgW="977760" imgH="4698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3860800"/>
                        <a:ext cx="1955800" cy="9398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4000"/>
                        </a:srgbClr>
                      </a:solidFill>
                      <a:ln w="19050">
                        <a:solidFill>
                          <a:srgbClr val="B2B2B2">
                            <a:alpha val="4800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Rectangle 32"/>
          <p:cNvSpPr>
            <a:spLocks noChangeArrowheads="1"/>
          </p:cNvSpPr>
          <p:nvPr/>
        </p:nvSpPr>
        <p:spPr bwMode="auto">
          <a:xfrm>
            <a:off x="467544" y="5133949"/>
            <a:ext cx="38683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>
                    <a:alpha val="5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r>
              <a:rPr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为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中央明纹中心处的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光强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116" name="对象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68211"/>
              </p:ext>
            </p:extLst>
          </p:nvPr>
        </p:nvGraphicFramePr>
        <p:xfrm>
          <a:off x="1619672" y="5738384"/>
          <a:ext cx="1676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490" name="Equation" r:id="rId25" imgW="838080" imgH="393480" progId="Equation.DSMT4">
                  <p:embed/>
                </p:oleObj>
              </mc:Choice>
              <mc:Fallback>
                <p:oleObj name="Equation" r:id="rId25" imgW="838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738384"/>
                        <a:ext cx="16761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Oval 152"/>
          <p:cNvSpPr>
            <a:spLocks noChangeArrowheads="1"/>
          </p:cNvSpPr>
          <p:nvPr/>
        </p:nvSpPr>
        <p:spPr bwMode="auto">
          <a:xfrm>
            <a:off x="4051171" y="1415157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67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52" grpId="0" animBg="1"/>
      <p:bldP spid="53" grpId="0" animBg="1"/>
      <p:bldP spid="96" grpId="0" autoUpdateAnimBg="0"/>
      <p:bldP spid="115" grpId="0"/>
      <p:bldP spid="1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7963" y="388938"/>
            <a:ext cx="381546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15.8.4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光学仪器的分辨本领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8313" y="1213520"/>
            <a:ext cx="327395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圆孔的夫琅禾费衍射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608635" y="2786732"/>
            <a:ext cx="1963737" cy="3778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608635" y="3175670"/>
            <a:ext cx="1963737" cy="3778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306885" y="3162970"/>
            <a:ext cx="328295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003713"/>
              </p:ext>
            </p:extLst>
          </p:nvPr>
        </p:nvGraphicFramePr>
        <p:xfrm>
          <a:off x="3492872" y="3823370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83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872" y="3823370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75304"/>
              </p:ext>
            </p:extLst>
          </p:nvPr>
        </p:nvGraphicFramePr>
        <p:xfrm>
          <a:off x="4663108" y="3008982"/>
          <a:ext cx="2682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84" name="公式" r:id="rId5" imgW="330120" imgH="444240" progId="Equation.3">
                  <p:embed/>
                </p:oleObj>
              </mc:Choice>
              <mc:Fallback>
                <p:oleObj name="公式" r:id="rId5" imgW="330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108" y="3008982"/>
                        <a:ext cx="268287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519735" y="4209132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16322" y="2766095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11560" y="3170907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616322" y="3574132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3335"/>
              </p:ext>
            </p:extLst>
          </p:nvPr>
        </p:nvGraphicFramePr>
        <p:xfrm>
          <a:off x="1019547" y="3636565"/>
          <a:ext cx="22701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85" name="公式" r:id="rId7" imgW="279360" imgH="291960" progId="Equation.3">
                  <p:embed/>
                </p:oleObj>
              </mc:Choice>
              <mc:Fallback>
                <p:oleObj name="公式" r:id="rId7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547" y="3636565"/>
                        <a:ext cx="227013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838626"/>
              </p:ext>
            </p:extLst>
          </p:nvPr>
        </p:nvGraphicFramePr>
        <p:xfrm>
          <a:off x="1003672" y="2456897"/>
          <a:ext cx="2238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886" name="公式" r:id="rId9" imgW="279360" imgH="304560" progId="Equation.3">
                  <p:embed/>
                </p:oleObj>
              </mc:Choice>
              <mc:Fallback>
                <p:oleObj name="公式" r:id="rId9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672" y="2456897"/>
                        <a:ext cx="2238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519735" y="3885282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411785" y="2167607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17"/>
          <p:cNvSpPr>
            <a:spLocks noChangeAspect="1" noChangeShapeType="1"/>
          </p:cNvSpPr>
          <p:nvPr/>
        </p:nvSpPr>
        <p:spPr bwMode="auto">
          <a:xfrm>
            <a:off x="732210" y="2766095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Line 18"/>
          <p:cNvSpPr>
            <a:spLocks noChangeAspect="1" noChangeShapeType="1"/>
          </p:cNvSpPr>
          <p:nvPr/>
        </p:nvSpPr>
        <p:spPr bwMode="auto">
          <a:xfrm>
            <a:off x="754435" y="3169320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Line 19"/>
          <p:cNvSpPr>
            <a:spLocks noChangeAspect="1" noChangeShapeType="1"/>
          </p:cNvSpPr>
          <p:nvPr/>
        </p:nvSpPr>
        <p:spPr bwMode="auto">
          <a:xfrm>
            <a:off x="754435" y="3575720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1298947" y="3569370"/>
            <a:ext cx="11223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21"/>
          <p:cNvSpPr>
            <a:spLocks noChangeAspect="1" noChangeShapeType="1"/>
          </p:cNvSpPr>
          <p:nvPr/>
        </p:nvSpPr>
        <p:spPr bwMode="auto">
          <a:xfrm>
            <a:off x="1691060" y="3570957"/>
            <a:ext cx="144462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1308472" y="3167732"/>
            <a:ext cx="11223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Line 23"/>
          <p:cNvSpPr>
            <a:spLocks noChangeAspect="1" noChangeShapeType="1"/>
          </p:cNvSpPr>
          <p:nvPr/>
        </p:nvSpPr>
        <p:spPr bwMode="auto">
          <a:xfrm>
            <a:off x="1691060" y="3166145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1294185" y="2762920"/>
            <a:ext cx="11223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Line 25"/>
          <p:cNvSpPr>
            <a:spLocks noChangeAspect="1" noChangeShapeType="1"/>
          </p:cNvSpPr>
          <p:nvPr/>
        </p:nvSpPr>
        <p:spPr bwMode="auto">
          <a:xfrm>
            <a:off x="1686297" y="2764507"/>
            <a:ext cx="144463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1306885" y="2127920"/>
            <a:ext cx="0" cy="2076450"/>
            <a:chOff x="2592" y="956"/>
            <a:chExt cx="0" cy="1308"/>
          </a:xfrm>
        </p:grpSpPr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2627685" y="3166145"/>
            <a:ext cx="194627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31"/>
          <p:cNvSpPr>
            <a:spLocks noChangeAspect="1" noChangeShapeType="1"/>
          </p:cNvSpPr>
          <p:nvPr/>
        </p:nvSpPr>
        <p:spPr bwMode="auto">
          <a:xfrm flipV="1">
            <a:off x="3275385" y="3386807"/>
            <a:ext cx="180975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32"/>
          <p:cNvSpPr>
            <a:spLocks noChangeAspect="1" noChangeShapeType="1"/>
          </p:cNvSpPr>
          <p:nvPr/>
        </p:nvSpPr>
        <p:spPr bwMode="auto">
          <a:xfrm>
            <a:off x="3275385" y="2915320"/>
            <a:ext cx="180975" cy="365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33"/>
          <p:cNvSpPr>
            <a:spLocks noChangeAspect="1" noChangeShapeType="1"/>
          </p:cNvSpPr>
          <p:nvPr/>
        </p:nvSpPr>
        <p:spPr bwMode="auto">
          <a:xfrm>
            <a:off x="3272210" y="3166145"/>
            <a:ext cx="180975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5" name="Picture 34" descr="14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3" b="21503"/>
          <a:stretch/>
        </p:blipFill>
        <p:spPr bwMode="auto">
          <a:xfrm>
            <a:off x="5180013" y="2353607"/>
            <a:ext cx="1900237" cy="163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Line 35"/>
          <p:cNvSpPr>
            <a:spLocks noChangeShapeType="1"/>
          </p:cNvSpPr>
          <p:nvPr/>
        </p:nvSpPr>
        <p:spPr bwMode="auto">
          <a:xfrm rot="16200000" flipH="1">
            <a:off x="5854700" y="3153445"/>
            <a:ext cx="2093913" cy="1587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rot="16200000" flipH="1">
            <a:off x="6041232" y="2309688"/>
            <a:ext cx="1588" cy="172402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8" name="Picture 37" descr="f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2493045"/>
            <a:ext cx="1397000" cy="1397000"/>
          </a:xfrm>
          <a:prstGeom prst="rect">
            <a:avLst/>
          </a:prstGeom>
          <a:noFill/>
          <a:ln w="9525">
            <a:solidFill>
              <a:srgbClr val="B2B2B2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/>
          <p:cNvSpPr>
            <a:spLocks noChangeAspect="1" noChangeArrowheads="1"/>
          </p:cNvSpPr>
          <p:nvPr/>
        </p:nvSpPr>
        <p:spPr bwMode="auto">
          <a:xfrm>
            <a:off x="7731125" y="2840707"/>
            <a:ext cx="647700" cy="647700"/>
          </a:xfrm>
          <a:prstGeom prst="ellipse">
            <a:avLst/>
          </a:prstGeom>
          <a:solidFill>
            <a:srgbClr val="00CC99">
              <a:alpha val="35001"/>
            </a:srgb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6916738" y="3488407"/>
            <a:ext cx="1150937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6896100" y="2845470"/>
            <a:ext cx="1150938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4577135" y="2094582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506413" y="4839543"/>
            <a:ext cx="6061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艾里斑：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由第一暗环所包围的中央亮斑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b="1" kern="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Oval 152"/>
          <p:cNvSpPr>
            <a:spLocks noChangeArrowheads="1"/>
          </p:cNvSpPr>
          <p:nvPr/>
        </p:nvSpPr>
        <p:spPr bwMode="auto">
          <a:xfrm>
            <a:off x="4536573" y="3127253"/>
            <a:ext cx="86400" cy="86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44298" y="2820307"/>
            <a:ext cx="400110" cy="7367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spc="3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艾里斑</a:t>
            </a:r>
            <a:endParaRPr lang="zh-CN" altLang="en-US" sz="1400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5" grpId="0"/>
      <p:bldP spid="49" grpId="0" animBg="1"/>
      <p:bldP spid="5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836066" y="1761084"/>
            <a:ext cx="3282950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954881"/>
              </p:ext>
            </p:extLst>
          </p:nvPr>
        </p:nvGraphicFramePr>
        <p:xfrm>
          <a:off x="5022053" y="2421484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52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053" y="2421484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048916" y="2807246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145503" y="1364209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140741" y="1769021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2145503" y="2172246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063373"/>
              </p:ext>
            </p:extLst>
          </p:nvPr>
        </p:nvGraphicFramePr>
        <p:xfrm>
          <a:off x="2548728" y="2234679"/>
          <a:ext cx="22701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53" name="公式" r:id="rId5" imgW="279360" imgH="291960" progId="Equation.3">
                  <p:embed/>
                </p:oleObj>
              </mc:Choice>
              <mc:Fallback>
                <p:oleObj name="公式" r:id="rId5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728" y="2234679"/>
                        <a:ext cx="227013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416621"/>
              </p:ext>
            </p:extLst>
          </p:nvPr>
        </p:nvGraphicFramePr>
        <p:xfrm>
          <a:off x="2532853" y="1055011"/>
          <a:ext cx="2238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54" name="公式" r:id="rId7" imgW="279360" imgH="304560" progId="Equation.3">
                  <p:embed/>
                </p:oleObj>
              </mc:Choice>
              <mc:Fallback>
                <p:oleObj name="公式" r:id="rId7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853" y="1055011"/>
                        <a:ext cx="2238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4048916" y="2483396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3940966" y="765721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Line 17"/>
          <p:cNvSpPr>
            <a:spLocks noChangeAspect="1" noChangeShapeType="1"/>
          </p:cNvSpPr>
          <p:nvPr/>
        </p:nvSpPr>
        <p:spPr bwMode="auto">
          <a:xfrm>
            <a:off x="2261391" y="1364209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Line 18"/>
          <p:cNvSpPr>
            <a:spLocks noChangeAspect="1" noChangeShapeType="1"/>
          </p:cNvSpPr>
          <p:nvPr/>
        </p:nvSpPr>
        <p:spPr bwMode="auto">
          <a:xfrm>
            <a:off x="2283616" y="1767434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19"/>
          <p:cNvSpPr>
            <a:spLocks noChangeAspect="1" noChangeShapeType="1"/>
          </p:cNvSpPr>
          <p:nvPr/>
        </p:nvSpPr>
        <p:spPr bwMode="auto">
          <a:xfrm>
            <a:off x="2283616" y="2173834"/>
            <a:ext cx="144462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5" name="Group 26"/>
          <p:cNvGrpSpPr>
            <a:grpSpLocks/>
          </p:cNvGrpSpPr>
          <p:nvPr/>
        </p:nvGrpSpPr>
        <p:grpSpPr bwMode="auto">
          <a:xfrm>
            <a:off x="2836066" y="726034"/>
            <a:ext cx="0" cy="2076450"/>
            <a:chOff x="2592" y="956"/>
            <a:chExt cx="0" cy="1308"/>
          </a:xfrm>
        </p:grpSpPr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B2B2B2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6106316" y="692696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42"/>
          <p:cNvSpPr>
            <a:spLocks noChangeShapeType="1"/>
          </p:cNvSpPr>
          <p:nvPr/>
        </p:nvSpPr>
        <p:spPr bwMode="auto">
          <a:xfrm>
            <a:off x="6100536" y="1211742"/>
            <a:ext cx="0" cy="1080000"/>
          </a:xfrm>
          <a:prstGeom prst="line">
            <a:avLst/>
          </a:prstGeom>
          <a:noFill/>
          <a:ln w="1524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78242" y="1209108"/>
            <a:ext cx="553998" cy="11166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pc="300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艾里斑</a:t>
            </a:r>
            <a:endParaRPr lang="zh-CN" altLang="en-US" sz="2400" spc="300" dirty="0"/>
          </a:p>
        </p:txBody>
      </p:sp>
      <p:sp>
        <p:nvSpPr>
          <p:cNvPr id="41" name="Line 9"/>
          <p:cNvSpPr>
            <a:spLocks noChangeShapeType="1"/>
          </p:cNvSpPr>
          <p:nvPr/>
        </p:nvSpPr>
        <p:spPr bwMode="auto">
          <a:xfrm flipV="1">
            <a:off x="4156866" y="1209108"/>
            <a:ext cx="1944000" cy="542634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>
            <a:off x="4156867" y="1751742"/>
            <a:ext cx="1949450" cy="540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TextBox 43"/>
          <p:cNvSpPr txBox="1"/>
          <p:nvPr/>
        </p:nvSpPr>
        <p:spPr>
          <a:xfrm rot="20580000">
            <a:off x="4387334" y="1115638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FF00"/>
                </a:solidFill>
                <a:latin typeface="Times New Roman"/>
                <a:cs typeface="Times New Roman"/>
              </a:rPr>
              <a:t>∆</a:t>
            </a:r>
            <a:r>
              <a:rPr lang="zh-CN" altLang="en-US" sz="2400" b="1" i="1" dirty="0" smtClean="0">
                <a:solidFill>
                  <a:srgbClr val="00FF00"/>
                </a:solidFill>
                <a:latin typeface="Times New Roman"/>
                <a:cs typeface="Times New Roman"/>
                <a:sym typeface="Symbol"/>
              </a:rPr>
              <a:t></a:t>
            </a:r>
            <a:r>
              <a:rPr lang="en-US" altLang="zh-CN" sz="2400" b="1" baseline="-25000" dirty="0" smtClean="0">
                <a:solidFill>
                  <a:srgbClr val="00FF00"/>
                </a:solidFill>
                <a:latin typeface="Times New Roman"/>
                <a:cs typeface="Times New Roman"/>
                <a:sym typeface="Symbol"/>
              </a:rPr>
              <a:t>0</a:t>
            </a:r>
            <a:endParaRPr lang="zh-CN" altLang="en-US" sz="2400" b="1" baseline="-25000" dirty="0">
              <a:solidFill>
                <a:srgbClr val="00FF00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4828203" y="1573579"/>
            <a:ext cx="36186" cy="182743"/>
          </a:xfrm>
          <a:custGeom>
            <a:avLst/>
            <a:gdLst>
              <a:gd name="connsiteX0" fmla="*/ 0 w 102435"/>
              <a:gd name="connsiteY0" fmla="*/ 0 h 277977"/>
              <a:gd name="connsiteX1" fmla="*/ 102413 w 102435"/>
              <a:gd name="connsiteY1" fmla="*/ 153619 h 277977"/>
              <a:gd name="connsiteX2" fmla="*/ 7316 w 102435"/>
              <a:gd name="connsiteY2" fmla="*/ 277977 h 277977"/>
              <a:gd name="connsiteX0" fmla="*/ 0 w 7316"/>
              <a:gd name="connsiteY0" fmla="*/ 0 h 277977"/>
              <a:gd name="connsiteX1" fmla="*/ 7316 w 7316"/>
              <a:gd name="connsiteY1" fmla="*/ 277977 h 277977"/>
              <a:gd name="connsiteX0" fmla="*/ 0 w 42486"/>
              <a:gd name="connsiteY0" fmla="*/ 0 h 10000"/>
              <a:gd name="connsiteX1" fmla="*/ 10000 w 42486"/>
              <a:gd name="connsiteY1" fmla="*/ 10000 h 10000"/>
              <a:gd name="connsiteX0" fmla="*/ 0 w 63609"/>
              <a:gd name="connsiteY0" fmla="*/ 0 h 10000"/>
              <a:gd name="connsiteX1" fmla="*/ 10000 w 63609"/>
              <a:gd name="connsiteY1" fmla="*/ 10000 h 10000"/>
              <a:gd name="connsiteX0" fmla="*/ 16038 w 68561"/>
              <a:gd name="connsiteY0" fmla="*/ 0 h 8801"/>
              <a:gd name="connsiteX1" fmla="*/ 0 w 68561"/>
              <a:gd name="connsiteY1" fmla="*/ 8801 h 8801"/>
              <a:gd name="connsiteX0" fmla="*/ 0 w 11650"/>
              <a:gd name="connsiteY0" fmla="*/ 0 h 7664"/>
              <a:gd name="connsiteX1" fmla="*/ 5731 w 11650"/>
              <a:gd name="connsiteY1" fmla="*/ 7664 h 7664"/>
              <a:gd name="connsiteX0" fmla="*/ 0 w 7503"/>
              <a:gd name="connsiteY0" fmla="*/ 0 h 10000"/>
              <a:gd name="connsiteX1" fmla="*/ 4919 w 7503"/>
              <a:gd name="connsiteY1" fmla="*/ 10000 h 10000"/>
              <a:gd name="connsiteX0" fmla="*/ 0 w 8116"/>
              <a:gd name="connsiteY0" fmla="*/ 0 h 10000"/>
              <a:gd name="connsiteX1" fmla="*/ 6556 w 8116"/>
              <a:gd name="connsiteY1" fmla="*/ 10000 h 10000"/>
              <a:gd name="connsiteX0" fmla="*/ 0 w 8815"/>
              <a:gd name="connsiteY0" fmla="*/ 0 h 10000"/>
              <a:gd name="connsiteX1" fmla="*/ 8078 w 8815"/>
              <a:gd name="connsiteY1" fmla="*/ 10000 h 10000"/>
              <a:gd name="connsiteX0" fmla="*/ 0 w 11008"/>
              <a:gd name="connsiteY0" fmla="*/ 0 h 10000"/>
              <a:gd name="connsiteX1" fmla="*/ 9164 w 11008"/>
              <a:gd name="connsiteY1" fmla="*/ 10000 h 10000"/>
              <a:gd name="connsiteX0" fmla="*/ 0 w 10833"/>
              <a:gd name="connsiteY0" fmla="*/ 0 h 10000"/>
              <a:gd name="connsiteX1" fmla="*/ 9164 w 10833"/>
              <a:gd name="connsiteY1" fmla="*/ 10000 h 10000"/>
              <a:gd name="connsiteX0" fmla="*/ 0 w 12183"/>
              <a:gd name="connsiteY0" fmla="*/ 0 h 10000"/>
              <a:gd name="connsiteX1" fmla="*/ 9164 w 12183"/>
              <a:gd name="connsiteY1" fmla="*/ 10000 h 10000"/>
              <a:gd name="connsiteX0" fmla="*/ 0 w 12539"/>
              <a:gd name="connsiteY0" fmla="*/ 0 h 10000"/>
              <a:gd name="connsiteX1" fmla="*/ 9164 w 12539"/>
              <a:gd name="connsiteY1" fmla="*/ 10000 h 10000"/>
              <a:gd name="connsiteX0" fmla="*/ 0 w 11199"/>
              <a:gd name="connsiteY0" fmla="*/ 0 h 10000"/>
              <a:gd name="connsiteX1" fmla="*/ 9164 w 11199"/>
              <a:gd name="connsiteY1" fmla="*/ 10000 h 10000"/>
              <a:gd name="connsiteX0" fmla="*/ 0 w 10402"/>
              <a:gd name="connsiteY0" fmla="*/ 0 h 10000"/>
              <a:gd name="connsiteX1" fmla="*/ 9164 w 10402"/>
              <a:gd name="connsiteY1" fmla="*/ 10000 h 10000"/>
              <a:gd name="connsiteX0" fmla="*/ 0 w 8648"/>
              <a:gd name="connsiteY0" fmla="*/ 0 h 9492"/>
              <a:gd name="connsiteX1" fmla="*/ 6887 w 8648"/>
              <a:gd name="connsiteY1" fmla="*/ 9492 h 9492"/>
              <a:gd name="connsiteX0" fmla="*/ 0 w 10643"/>
              <a:gd name="connsiteY0" fmla="*/ 0 h 10268"/>
              <a:gd name="connsiteX1" fmla="*/ 8842 w 10643"/>
              <a:gd name="connsiteY1" fmla="*/ 10268 h 10268"/>
              <a:gd name="connsiteX0" fmla="*/ 0 w 13519"/>
              <a:gd name="connsiteY0" fmla="*/ 0 h 10268"/>
              <a:gd name="connsiteX1" fmla="*/ 12353 w 13519"/>
              <a:gd name="connsiteY1" fmla="*/ 10268 h 10268"/>
              <a:gd name="connsiteX0" fmla="*/ 0 w 13339"/>
              <a:gd name="connsiteY0" fmla="*/ 0 h 10268"/>
              <a:gd name="connsiteX1" fmla="*/ 12353 w 13339"/>
              <a:gd name="connsiteY1" fmla="*/ 10268 h 1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9" h="10268">
                <a:moveTo>
                  <a:pt x="0" y="0"/>
                </a:moveTo>
                <a:cubicBezTo>
                  <a:pt x="9680" y="2529"/>
                  <a:pt x="15844" y="5733"/>
                  <a:pt x="12353" y="10268"/>
                </a:cubicBezTo>
              </a:path>
            </a:pathLst>
          </a:cu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698500" y="3501008"/>
            <a:ext cx="6991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由夫琅禾费圆孔衍射计算可得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艾里斑的半角宽度</a:t>
            </a:r>
          </a:p>
        </p:txBody>
      </p:sp>
      <p:graphicFrame>
        <p:nvGraphicFramePr>
          <p:cNvPr id="47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06597"/>
              </p:ext>
            </p:extLst>
          </p:nvPr>
        </p:nvGraphicFramePr>
        <p:xfrm>
          <a:off x="3394075" y="4241800"/>
          <a:ext cx="1727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55" name="Equation" r:id="rId9" imgW="863280" imgH="393480" progId="Equation.DSMT4">
                  <p:embed/>
                </p:oleObj>
              </mc:Choice>
              <mc:Fallback>
                <p:oleObj name="Equation" r:id="rId9" imgW="8632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5" y="4241800"/>
                        <a:ext cx="1727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727075" y="4942358"/>
            <a:ext cx="219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ea typeface="仿宋_GB2312" pitchFamily="49" charset="-122"/>
              </a:rPr>
              <a:t>艾里斑的半径</a:t>
            </a:r>
          </a:p>
        </p:txBody>
      </p:sp>
      <p:graphicFrame>
        <p:nvGraphicFramePr>
          <p:cNvPr id="4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60894"/>
              </p:ext>
            </p:extLst>
          </p:nvPr>
        </p:nvGraphicFramePr>
        <p:xfrm>
          <a:off x="2962275" y="5534025"/>
          <a:ext cx="2692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056" name="Equation" r:id="rId11" imgW="1346040" imgH="393480" progId="Equation.DSMT4">
                  <p:embed/>
                </p:oleObj>
              </mc:Choice>
              <mc:Fallback>
                <p:oleObj name="Equation" r:id="rId11" imgW="1346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5534025"/>
                        <a:ext cx="2692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75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3" grpId="0" animBg="1"/>
      <p:bldP spid="35" grpId="0" animBg="1"/>
      <p:bldP spid="39" grpId="0"/>
      <p:bldP spid="41" grpId="0" animBg="1"/>
      <p:bldP spid="42" grpId="0" animBg="1"/>
      <p:bldP spid="44" grpId="0"/>
      <p:bldP spid="45" grpId="0" animBg="1"/>
      <p:bldP spid="46" grpId="0"/>
      <p:bldP spid="4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2392363" y="2770734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/>
        </p:nvSpPr>
        <p:spPr bwMode="auto">
          <a:xfrm>
            <a:off x="496888" y="404664"/>
            <a:ext cx="208756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瑞利判据</a:t>
            </a:r>
          </a:p>
        </p:txBody>
      </p:sp>
      <p:pic>
        <p:nvPicPr>
          <p:cNvPr id="43" name="Picture 6" descr="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"/>
          <a:stretch>
            <a:fillRect/>
          </a:stretch>
        </p:blipFill>
        <p:spPr bwMode="auto">
          <a:xfrm>
            <a:off x="1137535" y="692696"/>
            <a:ext cx="385445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" descr="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90" y="3305721"/>
            <a:ext cx="3851275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r="3534"/>
          <a:stretch>
            <a:fillRect/>
          </a:stretch>
        </p:blipFill>
        <p:spPr bwMode="auto">
          <a:xfrm>
            <a:off x="4981575" y="3521621"/>
            <a:ext cx="1249363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14"/>
          <p:cNvPicPr>
            <a:picLocks noChangeArrowheads="1"/>
          </p:cNvPicPr>
          <p:nvPr/>
        </p:nvPicPr>
        <p:blipFill>
          <a:blip r:embed="rId6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>
            <a:fillRect/>
          </a:stretch>
        </p:blipFill>
        <p:spPr bwMode="auto">
          <a:xfrm>
            <a:off x="1348490" y="1880849"/>
            <a:ext cx="3854450" cy="16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11"/>
          <p:cNvSpPr>
            <a:spLocks noChangeArrowheads="1"/>
          </p:cNvSpPr>
          <p:nvPr/>
        </p:nvSpPr>
        <p:spPr bwMode="auto">
          <a:xfrm>
            <a:off x="6302375" y="1266304"/>
            <a:ext cx="95600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可分辨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6373814" y="2582342"/>
            <a:ext cx="1150514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刚可分辨</a:t>
            </a:r>
          </a:p>
        </p:txBody>
      </p:sp>
      <p:sp>
        <p:nvSpPr>
          <p:cNvPr id="52" name="Rectangle 15"/>
          <p:cNvSpPr>
            <a:spLocks noChangeArrowheads="1"/>
          </p:cNvSpPr>
          <p:nvPr/>
        </p:nvSpPr>
        <p:spPr bwMode="auto">
          <a:xfrm>
            <a:off x="6387190" y="4022204"/>
            <a:ext cx="13144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不可分辨</a:t>
            </a:r>
          </a:p>
        </p:txBody>
      </p:sp>
      <p:graphicFrame>
        <p:nvGraphicFramePr>
          <p:cNvPr id="5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657145"/>
              </p:ext>
            </p:extLst>
          </p:nvPr>
        </p:nvGraphicFramePr>
        <p:xfrm>
          <a:off x="6372200" y="2857624"/>
          <a:ext cx="2209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155" name="Equation" r:id="rId7" imgW="1104840" imgH="393480" progId="Equation.DSMT4">
                  <p:embed/>
                </p:oleObj>
              </mc:Choice>
              <mc:Fallback>
                <p:oleObj name="Equation" r:id="rId7" imgW="1104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857624"/>
                        <a:ext cx="2209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9" descr="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784771"/>
            <a:ext cx="1255713" cy="12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r="1649"/>
          <a:stretch>
            <a:fillRect/>
          </a:stretch>
        </p:blipFill>
        <p:spPr bwMode="auto">
          <a:xfrm>
            <a:off x="4978400" y="2102396"/>
            <a:ext cx="1252538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rc 23"/>
          <p:cNvSpPr>
            <a:spLocks/>
          </p:cNvSpPr>
          <p:nvPr/>
        </p:nvSpPr>
        <p:spPr bwMode="auto">
          <a:xfrm rot="11037568">
            <a:off x="1622425" y="2720697"/>
            <a:ext cx="152400" cy="109538"/>
          </a:xfrm>
          <a:custGeom>
            <a:avLst/>
            <a:gdLst>
              <a:gd name="G0" fmla="+- 0 0 0"/>
              <a:gd name="G1" fmla="+- 2523 0 0"/>
              <a:gd name="G2" fmla="+- 21600 0 0"/>
              <a:gd name="T0" fmla="*/ 21452 w 21600"/>
              <a:gd name="T1" fmla="*/ 0 h 9955"/>
              <a:gd name="T2" fmla="*/ 20281 w 21600"/>
              <a:gd name="T3" fmla="*/ 9955 h 9955"/>
              <a:gd name="T4" fmla="*/ 0 w 21600"/>
              <a:gd name="T5" fmla="*/ 2523 h 9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9955" fill="none" extrusionOk="0">
                <a:moveTo>
                  <a:pt x="21452" y="-1"/>
                </a:moveTo>
                <a:cubicBezTo>
                  <a:pt x="21550" y="837"/>
                  <a:pt x="21600" y="1679"/>
                  <a:pt x="21600" y="2523"/>
                </a:cubicBezTo>
                <a:cubicBezTo>
                  <a:pt x="21600" y="5058"/>
                  <a:pt x="21153" y="7574"/>
                  <a:pt x="20281" y="9955"/>
                </a:cubicBezTo>
              </a:path>
              <a:path w="21600" h="9955" stroke="0" extrusionOk="0">
                <a:moveTo>
                  <a:pt x="21452" y="-1"/>
                </a:moveTo>
                <a:cubicBezTo>
                  <a:pt x="21550" y="837"/>
                  <a:pt x="21600" y="1679"/>
                  <a:pt x="21600" y="2523"/>
                </a:cubicBezTo>
                <a:cubicBezTo>
                  <a:pt x="21600" y="5058"/>
                  <a:pt x="21153" y="7574"/>
                  <a:pt x="20281" y="9955"/>
                </a:cubicBezTo>
                <a:lnTo>
                  <a:pt x="0" y="2523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1073150" y="5157192"/>
            <a:ext cx="7524750" cy="136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just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瑞利判据：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对于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两个等光强的非相干物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点，如果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个艾里斑的中心恰好落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在另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一个艾里斑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边缘上，就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认为这两个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像刚好能够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被分辨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400" b="0" i="1" u="none" strike="noStrike" kern="0" cap="none" spc="0" normalizeH="0" baseline="-2500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389197"/>
              </p:ext>
            </p:extLst>
          </p:nvPr>
        </p:nvGraphicFramePr>
        <p:xfrm>
          <a:off x="1547664" y="2453333"/>
          <a:ext cx="293687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156" name="公式" r:id="rId11" imgW="361991" imgH="304755" progId="Equation.3">
                  <p:embed/>
                </p:oleObj>
              </mc:Choice>
              <mc:Fallback>
                <p:oleObj name="公式" r:id="rId11" imgW="361991" imgH="30475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453333"/>
                        <a:ext cx="293687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7782589" y="768595"/>
            <a:ext cx="900000" cy="90000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782380" y="1229914"/>
            <a:ext cx="900000" cy="90000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02380" y="1196752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直接连接符 5"/>
          <p:cNvCxnSpPr>
            <a:stCxn id="19" idx="0"/>
          </p:cNvCxnSpPr>
          <p:nvPr/>
        </p:nvCxnSpPr>
        <p:spPr>
          <a:xfrm>
            <a:off x="8232380" y="1229914"/>
            <a:ext cx="209" cy="450000"/>
          </a:xfrm>
          <a:prstGeom prst="line">
            <a:avLst/>
          </a:prstGeom>
          <a:ln w="158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95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utoUpdateAnimBg="0"/>
      <p:bldP spid="48" grpId="0" autoUpdateAnimBg="0"/>
      <p:bldP spid="49" grpId="0" autoUpdateAnimBg="0"/>
      <p:bldP spid="52" grpId="0" autoUpdateAnimBg="0"/>
      <p:bldP spid="60" grpId="0" animBg="1"/>
      <p:bldP spid="26" grpId="0"/>
      <p:bldP spid="3" grpId="0" animBg="1"/>
      <p:bldP spid="19" grpId="0" animBg="1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928841"/>
              </p:ext>
            </p:extLst>
          </p:nvPr>
        </p:nvGraphicFramePr>
        <p:xfrm>
          <a:off x="3533775" y="2061592"/>
          <a:ext cx="1498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284" name="Equation" r:id="rId4" imgW="749160" imgH="393480" progId="Equation.DSMT4">
                  <p:embed/>
                </p:oleObj>
              </mc:Choice>
              <mc:Fallback>
                <p:oleObj name="Equation" r:id="rId4" imgW="7491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2061592"/>
                        <a:ext cx="1498600" cy="785813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3000"/>
                        </a:srgbClr>
                      </a:solidFill>
                      <a:ln w="19050">
                        <a:solidFill>
                          <a:srgbClr val="B2B2B2">
                            <a:alpha val="50999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42950" y="1259433"/>
            <a:ext cx="32784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光学仪器的最小分辨角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4025" y="620688"/>
            <a:ext cx="294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光学仪器分辨本领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14375" y="3177778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光学仪器的分辨本领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25287"/>
              </p:ext>
            </p:extLst>
          </p:nvPr>
        </p:nvGraphicFramePr>
        <p:xfrm>
          <a:off x="3841750" y="3776092"/>
          <a:ext cx="9144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285" name="Equation" r:id="rId6" imgW="457200" imgH="431640" progId="Equation.DSMT4">
                  <p:embed/>
                </p:oleObj>
              </mc:Choice>
              <mc:Fallback>
                <p:oleObj name="Equation" r:id="rId6" imgW="457200" imgH="4316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0" y="3776092"/>
                        <a:ext cx="9144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19771" y="4911551"/>
            <a:ext cx="5198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提高分辨本领的途径：减小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λ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、增大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endParaRPr lang="zh-CN" altLang="en-US" sz="2400" b="1" i="1" dirty="0">
              <a:solidFill>
                <a:srgbClr val="00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47813" y="908050"/>
            <a:ext cx="5416550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§</a:t>
            </a:r>
            <a:r>
              <a:rPr kumimoji="1" lang="en-US" altLang="zh-CN" sz="3200" b="1" dirty="0" smtClean="0">
                <a:solidFill>
                  <a:srgbClr val="66FF33"/>
                </a:solidFill>
                <a:latin typeface="Times New Roman" pitchFamily="18" charset="0"/>
                <a:cs typeface="Times New Roman" pitchFamily="18" charset="0"/>
              </a:rPr>
              <a:t>15.2  </a:t>
            </a:r>
            <a:r>
              <a:rPr kumimoji="1" lang="zh-CN" altLang="en-US" sz="3200" b="1" dirty="0">
                <a:solidFill>
                  <a:srgbClr val="66FF33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光程与光程差</a:t>
            </a:r>
            <a:endParaRPr kumimoji="1" lang="zh-CN" altLang="en-US" sz="32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1111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光程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1420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光程差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04850" y="279400"/>
            <a:ext cx="797160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载人宇宙飞船在距地面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160 km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的轨道上运行时，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宇航员恰好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能分辩地面上的两点光源，设波长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550 nm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瞳孔直径</a:t>
            </a:r>
          </a:p>
          <a:p>
            <a:pPr marL="0" marR="0" lvl="0" indent="0" algn="just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取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5 mm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                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15963" y="1785938"/>
            <a:ext cx="420179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两点光源之间的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距离。            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9138" y="2374900"/>
            <a:ext cx="71769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设两点光源之间的距离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94FAF5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飞船距地面的距离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为 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</a:t>
            </a:r>
            <a:endParaRPr kumimoji="1" lang="en-US" altLang="zh-CN" sz="2400" b="1" i="1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81964"/>
              </p:ext>
            </p:extLst>
          </p:nvPr>
        </p:nvGraphicFramePr>
        <p:xfrm>
          <a:off x="4698999" y="3794168"/>
          <a:ext cx="14983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32" name="Equation" r:id="rId4" imgW="749160" imgH="393480" progId="Equation.DSMT4">
                  <p:embed/>
                </p:oleObj>
              </mc:Choice>
              <mc:Fallback>
                <p:oleObj name="Equation" r:id="rId4" imgW="7491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999" y="3794168"/>
                        <a:ext cx="14983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40453"/>
              </p:ext>
            </p:extLst>
          </p:nvPr>
        </p:nvGraphicFramePr>
        <p:xfrm>
          <a:off x="3628856" y="4916016"/>
          <a:ext cx="8121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33" name="Equation" r:id="rId6" imgW="406080" imgH="228600" progId="Equation.DSMT4">
                  <p:embed/>
                </p:oleObj>
              </mc:Choice>
              <mc:Fallback>
                <p:oleObj name="Equation" r:id="rId6" imgW="40608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856" y="4916016"/>
                        <a:ext cx="81216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27075" y="4751388"/>
            <a:ext cx="265970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恰好能分辩的条件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497027"/>
              </p:ext>
            </p:extLst>
          </p:nvPr>
        </p:nvGraphicFramePr>
        <p:xfrm>
          <a:off x="6005120" y="4725144"/>
          <a:ext cx="144720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34" name="Equation" r:id="rId8" imgW="723600" imgH="393480" progId="Equation.DSMT4">
                  <p:embed/>
                </p:oleObj>
              </mc:Choice>
              <mc:Fallback>
                <p:oleObj name="Equation" r:id="rId8" imgW="72360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120" y="4725144"/>
                        <a:ext cx="144720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330436"/>
              </p:ext>
            </p:extLst>
          </p:nvPr>
        </p:nvGraphicFramePr>
        <p:xfrm>
          <a:off x="1796752" y="5630246"/>
          <a:ext cx="594360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35" name="Equation" r:id="rId10" imgW="2971800" imgH="419040" progId="Equation.DSMT4">
                  <p:embed/>
                </p:oleObj>
              </mc:Choice>
              <mc:Fallback>
                <p:oleObj name="Equation" r:id="rId10" imgW="297180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752" y="5630246"/>
                        <a:ext cx="5943600" cy="8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27075" y="3892841"/>
            <a:ext cx="265970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眼睛的最小分辨角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27075" y="3104134"/>
            <a:ext cx="35878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两点光源对人眼睛的张角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279769"/>
              </p:ext>
            </p:extLst>
          </p:nvPr>
        </p:nvGraphicFramePr>
        <p:xfrm>
          <a:off x="5004048" y="3068960"/>
          <a:ext cx="812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936" name="Equation" r:id="rId12" imgW="406080" imgH="393480" progId="Equation.DSMT4">
                  <p:embed/>
                </p:oleObj>
              </mc:Choice>
              <mc:Fallback>
                <p:oleObj name="Equation" r:id="rId12" imgW="406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068960"/>
                        <a:ext cx="81216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98438" y="1892300"/>
            <a:ext cx="642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</a:rPr>
              <a:t>求 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93688" y="2435225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解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07975" y="379512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例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4708654" y="5027613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46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12" grpId="0"/>
      <p:bldP spid="13" grpId="0"/>
      <p:bldP spid="15" grpId="0"/>
      <p:bldP spid="16" grpId="0"/>
      <p:bldP spid="17" grpId="0"/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01763" y="908050"/>
            <a:ext cx="6049962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§15.9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衍射光栅    光栅光谱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87450" y="3090863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衍射光栅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87450" y="3732213"/>
            <a:ext cx="208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光谱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187624" y="4411960"/>
            <a:ext cx="2658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斜入射光栅方程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1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8675" y="2636912"/>
            <a:ext cx="799179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衍射光栅：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由大量</a:t>
            </a:r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等宽等间距的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平行狭缝构成的光学元件。</a:t>
            </a:r>
            <a:endParaRPr kumimoji="1" lang="en-US" altLang="zh-CN" sz="2400" b="1" dirty="0">
              <a:solidFill>
                <a:srgbClr val="66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" name="Arc 4"/>
          <p:cNvSpPr>
            <a:spLocks noChangeAspect="1"/>
          </p:cNvSpPr>
          <p:nvPr/>
        </p:nvSpPr>
        <p:spPr bwMode="auto">
          <a:xfrm>
            <a:off x="3213100" y="1364184"/>
            <a:ext cx="119063" cy="190500"/>
          </a:xfrm>
          <a:custGeom>
            <a:avLst/>
            <a:gdLst>
              <a:gd name="G0" fmla="+- 5728 0 0"/>
              <a:gd name="G1" fmla="+- 21600 0 0"/>
              <a:gd name="G2" fmla="+- 21600 0 0"/>
              <a:gd name="T0" fmla="*/ 0 w 27328"/>
              <a:gd name="T1" fmla="*/ 773 h 43200"/>
              <a:gd name="T2" fmla="*/ 651 w 27328"/>
              <a:gd name="T3" fmla="*/ 42595 h 43200"/>
              <a:gd name="T4" fmla="*/ 5728 w 2732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28" h="43200" fill="none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</a:path>
              <a:path w="27328" h="43200" stroke="0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  <a:lnTo>
                  <a:pt x="5728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Arc 5"/>
          <p:cNvSpPr>
            <a:spLocks noChangeAspect="1"/>
          </p:cNvSpPr>
          <p:nvPr/>
        </p:nvSpPr>
        <p:spPr bwMode="auto">
          <a:xfrm>
            <a:off x="3249613" y="1267346"/>
            <a:ext cx="211137" cy="371475"/>
          </a:xfrm>
          <a:custGeom>
            <a:avLst/>
            <a:gdLst>
              <a:gd name="G0" fmla="+- 0 0 0"/>
              <a:gd name="G1" fmla="+- 19095 0 0"/>
              <a:gd name="G2" fmla="+- 21600 0 0"/>
              <a:gd name="T0" fmla="*/ 10097 w 21600"/>
              <a:gd name="T1" fmla="*/ 0 h 37792"/>
              <a:gd name="T2" fmla="*/ 10815 w 21600"/>
              <a:gd name="T3" fmla="*/ 37792 h 37792"/>
              <a:gd name="T4" fmla="*/ 0 w 21600"/>
              <a:gd name="T5" fmla="*/ 19095 h 3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92" fill="none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</a:path>
              <a:path w="21600" h="37792" stroke="0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  <a:lnTo>
                  <a:pt x="0" y="19095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Arc 6"/>
          <p:cNvSpPr>
            <a:spLocks noChangeAspect="1"/>
          </p:cNvSpPr>
          <p:nvPr/>
        </p:nvSpPr>
        <p:spPr bwMode="auto">
          <a:xfrm>
            <a:off x="3211513" y="1308621"/>
            <a:ext cx="176212" cy="298450"/>
          </a:xfrm>
          <a:custGeom>
            <a:avLst/>
            <a:gdLst>
              <a:gd name="G0" fmla="+- 3980 0 0"/>
              <a:gd name="G1" fmla="+- 21600 0 0"/>
              <a:gd name="G2" fmla="+- 21600 0 0"/>
              <a:gd name="T0" fmla="*/ 638 w 25580"/>
              <a:gd name="T1" fmla="*/ 260 h 43200"/>
              <a:gd name="T2" fmla="*/ 0 w 25580"/>
              <a:gd name="T3" fmla="*/ 42830 h 43200"/>
              <a:gd name="T4" fmla="*/ 3980 w 2558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80" h="43200" fill="none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</a:path>
              <a:path w="25580" h="43200" stroke="0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  <a:lnTo>
                  <a:pt x="3980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Arc 7"/>
          <p:cNvSpPr>
            <a:spLocks noChangeAspect="1"/>
          </p:cNvSpPr>
          <p:nvPr/>
        </p:nvSpPr>
        <p:spPr bwMode="auto">
          <a:xfrm>
            <a:off x="3211513" y="1067321"/>
            <a:ext cx="119062" cy="190500"/>
          </a:xfrm>
          <a:custGeom>
            <a:avLst/>
            <a:gdLst>
              <a:gd name="G0" fmla="+- 5728 0 0"/>
              <a:gd name="G1" fmla="+- 21600 0 0"/>
              <a:gd name="G2" fmla="+- 21600 0 0"/>
              <a:gd name="T0" fmla="*/ 0 w 27328"/>
              <a:gd name="T1" fmla="*/ 773 h 43200"/>
              <a:gd name="T2" fmla="*/ 651 w 27328"/>
              <a:gd name="T3" fmla="*/ 42595 h 43200"/>
              <a:gd name="T4" fmla="*/ 5728 w 2732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28" h="43200" fill="none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</a:path>
              <a:path w="27328" h="43200" stroke="0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  <a:lnTo>
                  <a:pt x="5728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Arc 8"/>
          <p:cNvSpPr>
            <a:spLocks noChangeAspect="1"/>
          </p:cNvSpPr>
          <p:nvPr/>
        </p:nvSpPr>
        <p:spPr bwMode="auto">
          <a:xfrm>
            <a:off x="3248025" y="970484"/>
            <a:ext cx="211138" cy="371475"/>
          </a:xfrm>
          <a:custGeom>
            <a:avLst/>
            <a:gdLst>
              <a:gd name="G0" fmla="+- 0 0 0"/>
              <a:gd name="G1" fmla="+- 19095 0 0"/>
              <a:gd name="G2" fmla="+- 21600 0 0"/>
              <a:gd name="T0" fmla="*/ 10097 w 21600"/>
              <a:gd name="T1" fmla="*/ 0 h 37792"/>
              <a:gd name="T2" fmla="*/ 10815 w 21600"/>
              <a:gd name="T3" fmla="*/ 37792 h 37792"/>
              <a:gd name="T4" fmla="*/ 0 w 21600"/>
              <a:gd name="T5" fmla="*/ 19095 h 3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92" fill="none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</a:path>
              <a:path w="21600" h="37792" stroke="0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  <a:lnTo>
                  <a:pt x="0" y="19095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Arc 9"/>
          <p:cNvSpPr>
            <a:spLocks noChangeAspect="1"/>
          </p:cNvSpPr>
          <p:nvPr/>
        </p:nvSpPr>
        <p:spPr bwMode="auto">
          <a:xfrm>
            <a:off x="3209925" y="1011759"/>
            <a:ext cx="176213" cy="298450"/>
          </a:xfrm>
          <a:custGeom>
            <a:avLst/>
            <a:gdLst>
              <a:gd name="G0" fmla="+- 3980 0 0"/>
              <a:gd name="G1" fmla="+- 21600 0 0"/>
              <a:gd name="G2" fmla="+- 21600 0 0"/>
              <a:gd name="T0" fmla="*/ 638 w 25580"/>
              <a:gd name="T1" fmla="*/ 260 h 43200"/>
              <a:gd name="T2" fmla="*/ 0 w 25580"/>
              <a:gd name="T3" fmla="*/ 42830 h 43200"/>
              <a:gd name="T4" fmla="*/ 3980 w 2558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80" h="43200" fill="none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</a:path>
              <a:path w="25580" h="43200" stroke="0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  <a:lnTo>
                  <a:pt x="3980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Arc 10"/>
          <p:cNvSpPr>
            <a:spLocks noChangeAspect="1"/>
          </p:cNvSpPr>
          <p:nvPr/>
        </p:nvSpPr>
        <p:spPr bwMode="auto">
          <a:xfrm>
            <a:off x="3213100" y="1643584"/>
            <a:ext cx="119063" cy="190500"/>
          </a:xfrm>
          <a:custGeom>
            <a:avLst/>
            <a:gdLst>
              <a:gd name="G0" fmla="+- 5728 0 0"/>
              <a:gd name="G1" fmla="+- 21600 0 0"/>
              <a:gd name="G2" fmla="+- 21600 0 0"/>
              <a:gd name="T0" fmla="*/ 0 w 27328"/>
              <a:gd name="T1" fmla="*/ 773 h 43200"/>
              <a:gd name="T2" fmla="*/ 651 w 27328"/>
              <a:gd name="T3" fmla="*/ 42595 h 43200"/>
              <a:gd name="T4" fmla="*/ 5728 w 2732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28" h="43200" fill="none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</a:path>
              <a:path w="27328" h="43200" stroke="0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  <a:lnTo>
                  <a:pt x="5728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Arc 11"/>
          <p:cNvSpPr>
            <a:spLocks noChangeAspect="1"/>
          </p:cNvSpPr>
          <p:nvPr/>
        </p:nvSpPr>
        <p:spPr bwMode="auto">
          <a:xfrm>
            <a:off x="3249613" y="1546746"/>
            <a:ext cx="211137" cy="371475"/>
          </a:xfrm>
          <a:custGeom>
            <a:avLst/>
            <a:gdLst>
              <a:gd name="G0" fmla="+- 0 0 0"/>
              <a:gd name="G1" fmla="+- 19095 0 0"/>
              <a:gd name="G2" fmla="+- 21600 0 0"/>
              <a:gd name="T0" fmla="*/ 10097 w 21600"/>
              <a:gd name="T1" fmla="*/ 0 h 37792"/>
              <a:gd name="T2" fmla="*/ 10815 w 21600"/>
              <a:gd name="T3" fmla="*/ 37792 h 37792"/>
              <a:gd name="T4" fmla="*/ 0 w 21600"/>
              <a:gd name="T5" fmla="*/ 19095 h 3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92" fill="none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</a:path>
              <a:path w="21600" h="37792" stroke="0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  <a:lnTo>
                  <a:pt x="0" y="19095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Arc 12"/>
          <p:cNvSpPr>
            <a:spLocks noChangeAspect="1"/>
          </p:cNvSpPr>
          <p:nvPr/>
        </p:nvSpPr>
        <p:spPr bwMode="auto">
          <a:xfrm>
            <a:off x="3211513" y="1588021"/>
            <a:ext cx="176212" cy="298450"/>
          </a:xfrm>
          <a:custGeom>
            <a:avLst/>
            <a:gdLst>
              <a:gd name="G0" fmla="+- 3980 0 0"/>
              <a:gd name="G1" fmla="+- 21600 0 0"/>
              <a:gd name="G2" fmla="+- 21600 0 0"/>
              <a:gd name="T0" fmla="*/ 638 w 25580"/>
              <a:gd name="T1" fmla="*/ 260 h 43200"/>
              <a:gd name="T2" fmla="*/ 0 w 25580"/>
              <a:gd name="T3" fmla="*/ 42830 h 43200"/>
              <a:gd name="T4" fmla="*/ 3980 w 2558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80" h="43200" fill="none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</a:path>
              <a:path w="25580" h="43200" stroke="0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  <a:lnTo>
                  <a:pt x="3980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Arc 13"/>
          <p:cNvSpPr>
            <a:spLocks noChangeAspect="1"/>
          </p:cNvSpPr>
          <p:nvPr/>
        </p:nvSpPr>
        <p:spPr bwMode="auto">
          <a:xfrm>
            <a:off x="3213100" y="1916634"/>
            <a:ext cx="119063" cy="190500"/>
          </a:xfrm>
          <a:custGeom>
            <a:avLst/>
            <a:gdLst>
              <a:gd name="G0" fmla="+- 5728 0 0"/>
              <a:gd name="G1" fmla="+- 21600 0 0"/>
              <a:gd name="G2" fmla="+- 21600 0 0"/>
              <a:gd name="T0" fmla="*/ 0 w 27328"/>
              <a:gd name="T1" fmla="*/ 773 h 43200"/>
              <a:gd name="T2" fmla="*/ 651 w 27328"/>
              <a:gd name="T3" fmla="*/ 42595 h 43200"/>
              <a:gd name="T4" fmla="*/ 5728 w 2732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28" h="43200" fill="none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</a:path>
              <a:path w="27328" h="43200" stroke="0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  <a:lnTo>
                  <a:pt x="5728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Arc 14"/>
          <p:cNvSpPr>
            <a:spLocks noChangeAspect="1"/>
          </p:cNvSpPr>
          <p:nvPr/>
        </p:nvSpPr>
        <p:spPr bwMode="auto">
          <a:xfrm>
            <a:off x="3249613" y="1819796"/>
            <a:ext cx="211137" cy="371475"/>
          </a:xfrm>
          <a:custGeom>
            <a:avLst/>
            <a:gdLst>
              <a:gd name="G0" fmla="+- 0 0 0"/>
              <a:gd name="G1" fmla="+- 19095 0 0"/>
              <a:gd name="G2" fmla="+- 21600 0 0"/>
              <a:gd name="T0" fmla="*/ 10097 w 21600"/>
              <a:gd name="T1" fmla="*/ 0 h 37792"/>
              <a:gd name="T2" fmla="*/ 10815 w 21600"/>
              <a:gd name="T3" fmla="*/ 37792 h 37792"/>
              <a:gd name="T4" fmla="*/ 0 w 21600"/>
              <a:gd name="T5" fmla="*/ 19095 h 3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92" fill="none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</a:path>
              <a:path w="21600" h="37792" stroke="0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  <a:lnTo>
                  <a:pt x="0" y="19095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Arc 15"/>
          <p:cNvSpPr>
            <a:spLocks noChangeAspect="1"/>
          </p:cNvSpPr>
          <p:nvPr/>
        </p:nvSpPr>
        <p:spPr bwMode="auto">
          <a:xfrm>
            <a:off x="3211513" y="1861071"/>
            <a:ext cx="176212" cy="298450"/>
          </a:xfrm>
          <a:custGeom>
            <a:avLst/>
            <a:gdLst>
              <a:gd name="G0" fmla="+- 3980 0 0"/>
              <a:gd name="G1" fmla="+- 21600 0 0"/>
              <a:gd name="G2" fmla="+- 21600 0 0"/>
              <a:gd name="T0" fmla="*/ 638 w 25580"/>
              <a:gd name="T1" fmla="*/ 260 h 43200"/>
              <a:gd name="T2" fmla="*/ 0 w 25580"/>
              <a:gd name="T3" fmla="*/ 42830 h 43200"/>
              <a:gd name="T4" fmla="*/ 3980 w 2558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80" h="43200" fill="none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</a:path>
              <a:path w="25580" h="43200" stroke="0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  <a:lnTo>
                  <a:pt x="3980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Arc 16"/>
          <p:cNvSpPr>
            <a:spLocks noChangeAspect="1"/>
          </p:cNvSpPr>
          <p:nvPr/>
        </p:nvSpPr>
        <p:spPr bwMode="auto">
          <a:xfrm>
            <a:off x="3213100" y="2199209"/>
            <a:ext cx="119063" cy="190500"/>
          </a:xfrm>
          <a:custGeom>
            <a:avLst/>
            <a:gdLst>
              <a:gd name="G0" fmla="+- 5728 0 0"/>
              <a:gd name="G1" fmla="+- 21600 0 0"/>
              <a:gd name="G2" fmla="+- 21600 0 0"/>
              <a:gd name="T0" fmla="*/ 0 w 27328"/>
              <a:gd name="T1" fmla="*/ 773 h 43200"/>
              <a:gd name="T2" fmla="*/ 651 w 27328"/>
              <a:gd name="T3" fmla="*/ 42595 h 43200"/>
              <a:gd name="T4" fmla="*/ 5728 w 2732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328" h="43200" fill="none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</a:path>
              <a:path w="27328" h="43200" stroke="0" extrusionOk="0">
                <a:moveTo>
                  <a:pt x="0" y="773"/>
                </a:moveTo>
                <a:cubicBezTo>
                  <a:pt x="1866" y="260"/>
                  <a:pt x="3792" y="-1"/>
                  <a:pt x="5728" y="0"/>
                </a:cubicBezTo>
                <a:cubicBezTo>
                  <a:pt x="17657" y="0"/>
                  <a:pt x="27328" y="9670"/>
                  <a:pt x="27328" y="21600"/>
                </a:cubicBezTo>
                <a:cubicBezTo>
                  <a:pt x="27328" y="33529"/>
                  <a:pt x="17657" y="43200"/>
                  <a:pt x="5728" y="43200"/>
                </a:cubicBezTo>
                <a:cubicBezTo>
                  <a:pt x="4017" y="43200"/>
                  <a:pt x="2313" y="42996"/>
                  <a:pt x="651" y="42594"/>
                </a:cubicBezTo>
                <a:lnTo>
                  <a:pt x="5728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Arc 17"/>
          <p:cNvSpPr>
            <a:spLocks noChangeAspect="1"/>
          </p:cNvSpPr>
          <p:nvPr/>
        </p:nvSpPr>
        <p:spPr bwMode="auto">
          <a:xfrm>
            <a:off x="3249613" y="2102371"/>
            <a:ext cx="211137" cy="371475"/>
          </a:xfrm>
          <a:custGeom>
            <a:avLst/>
            <a:gdLst>
              <a:gd name="G0" fmla="+- 0 0 0"/>
              <a:gd name="G1" fmla="+- 19095 0 0"/>
              <a:gd name="G2" fmla="+- 21600 0 0"/>
              <a:gd name="T0" fmla="*/ 10097 w 21600"/>
              <a:gd name="T1" fmla="*/ 0 h 37792"/>
              <a:gd name="T2" fmla="*/ 10815 w 21600"/>
              <a:gd name="T3" fmla="*/ 37792 h 37792"/>
              <a:gd name="T4" fmla="*/ 0 w 21600"/>
              <a:gd name="T5" fmla="*/ 19095 h 37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7792" fill="none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</a:path>
              <a:path w="21600" h="37792" stroke="0" extrusionOk="0">
                <a:moveTo>
                  <a:pt x="10096" y="0"/>
                </a:moveTo>
                <a:cubicBezTo>
                  <a:pt x="17173" y="3741"/>
                  <a:pt x="21600" y="11090"/>
                  <a:pt x="21600" y="19095"/>
                </a:cubicBezTo>
                <a:cubicBezTo>
                  <a:pt x="21600" y="26805"/>
                  <a:pt x="17489" y="33931"/>
                  <a:pt x="10815" y="37792"/>
                </a:cubicBezTo>
                <a:lnTo>
                  <a:pt x="0" y="19095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Arc 18"/>
          <p:cNvSpPr>
            <a:spLocks noChangeAspect="1"/>
          </p:cNvSpPr>
          <p:nvPr/>
        </p:nvSpPr>
        <p:spPr bwMode="auto">
          <a:xfrm>
            <a:off x="3211513" y="2143646"/>
            <a:ext cx="176212" cy="298450"/>
          </a:xfrm>
          <a:custGeom>
            <a:avLst/>
            <a:gdLst>
              <a:gd name="G0" fmla="+- 3980 0 0"/>
              <a:gd name="G1" fmla="+- 21600 0 0"/>
              <a:gd name="G2" fmla="+- 21600 0 0"/>
              <a:gd name="T0" fmla="*/ 638 w 25580"/>
              <a:gd name="T1" fmla="*/ 260 h 43200"/>
              <a:gd name="T2" fmla="*/ 0 w 25580"/>
              <a:gd name="T3" fmla="*/ 42830 h 43200"/>
              <a:gd name="T4" fmla="*/ 3980 w 2558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80" h="43200" fill="none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</a:path>
              <a:path w="25580" h="43200" stroke="0" extrusionOk="0">
                <a:moveTo>
                  <a:pt x="638" y="260"/>
                </a:moveTo>
                <a:cubicBezTo>
                  <a:pt x="1743" y="86"/>
                  <a:pt x="2860" y="-1"/>
                  <a:pt x="3980" y="0"/>
                </a:cubicBezTo>
                <a:cubicBezTo>
                  <a:pt x="15909" y="0"/>
                  <a:pt x="25580" y="9670"/>
                  <a:pt x="25580" y="21600"/>
                </a:cubicBezTo>
                <a:cubicBezTo>
                  <a:pt x="25580" y="33529"/>
                  <a:pt x="15909" y="43200"/>
                  <a:pt x="3980" y="43200"/>
                </a:cubicBezTo>
                <a:cubicBezTo>
                  <a:pt x="2644" y="43200"/>
                  <a:pt x="1312" y="43076"/>
                  <a:pt x="-1" y="42830"/>
                </a:cubicBezTo>
                <a:lnTo>
                  <a:pt x="3980" y="21600"/>
                </a:lnTo>
                <a:close/>
              </a:path>
            </a:pathLst>
          </a:custGeom>
          <a:noFill/>
          <a:ln w="1905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078163" y="1002234"/>
            <a:ext cx="144462" cy="1490662"/>
            <a:chOff x="1939" y="1183"/>
            <a:chExt cx="91" cy="93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939" y="1183"/>
              <a:ext cx="59" cy="939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1"/>
            <p:cNvSpPr>
              <a:spLocks noChangeAspect="1" noChangeShapeType="1"/>
            </p:cNvSpPr>
            <p:nvPr/>
          </p:nvSpPr>
          <p:spPr bwMode="auto">
            <a:xfrm>
              <a:off x="2009" y="1183"/>
              <a:ext cx="1" cy="936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 rot="5400000">
              <a:off x="1978" y="127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 rot="5400000">
              <a:off x="1978" y="1447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 rot="5400000">
              <a:off x="1978" y="1624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 rot="5400000">
              <a:off x="1978" y="1800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 rot="5400000">
              <a:off x="1978" y="1977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2339975" y="1164159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2339975" y="1721371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2339975" y="2286521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2628900" y="1164159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2628900" y="1719784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2628900" y="2288109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2339975" y="1446734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2628900" y="1446734"/>
            <a:ext cx="144463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2339975" y="2010296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2628900" y="2010296"/>
            <a:ext cx="144463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>
            <a:off x="5580063" y="458291"/>
            <a:ext cx="382587" cy="2106613"/>
          </a:xfrm>
          <a:custGeom>
            <a:avLst/>
            <a:gdLst>
              <a:gd name="T0" fmla="*/ 4 w 241"/>
              <a:gd name="T1" fmla="*/ 10 h 1327"/>
              <a:gd name="T2" fmla="*/ 172 w 241"/>
              <a:gd name="T3" fmla="*/ 6 h 1327"/>
              <a:gd name="T4" fmla="*/ 241 w 241"/>
              <a:gd name="T5" fmla="*/ 192 h 1327"/>
              <a:gd name="T6" fmla="*/ 212 w 241"/>
              <a:gd name="T7" fmla="*/ 218 h 1327"/>
              <a:gd name="T8" fmla="*/ 181 w 241"/>
              <a:gd name="T9" fmla="*/ 246 h 1327"/>
              <a:gd name="T10" fmla="*/ 235 w 241"/>
              <a:gd name="T11" fmla="*/ 420 h 1327"/>
              <a:gd name="T12" fmla="*/ 181 w 241"/>
              <a:gd name="T13" fmla="*/ 480 h 1327"/>
              <a:gd name="T14" fmla="*/ 235 w 241"/>
              <a:gd name="T15" fmla="*/ 645 h 1327"/>
              <a:gd name="T16" fmla="*/ 178 w 241"/>
              <a:gd name="T17" fmla="*/ 696 h 1327"/>
              <a:gd name="T18" fmla="*/ 229 w 241"/>
              <a:gd name="T19" fmla="*/ 870 h 1327"/>
              <a:gd name="T20" fmla="*/ 178 w 241"/>
              <a:gd name="T21" fmla="*/ 921 h 1327"/>
              <a:gd name="T22" fmla="*/ 229 w 241"/>
              <a:gd name="T23" fmla="*/ 1086 h 1327"/>
              <a:gd name="T24" fmla="*/ 169 w 241"/>
              <a:gd name="T25" fmla="*/ 1146 h 1327"/>
              <a:gd name="T26" fmla="*/ 223 w 241"/>
              <a:gd name="T27" fmla="*/ 1320 h 1327"/>
              <a:gd name="T28" fmla="*/ 128 w 241"/>
              <a:gd name="T29" fmla="*/ 1322 h 1327"/>
              <a:gd name="T30" fmla="*/ 8 w 241"/>
              <a:gd name="T31" fmla="*/ 1318 h 1327"/>
              <a:gd name="T32" fmla="*/ 4 w 241"/>
              <a:gd name="T33" fmla="*/ 602 h 1327"/>
              <a:gd name="T34" fmla="*/ 4 w 241"/>
              <a:gd name="T35" fmla="*/ 10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1" h="1327">
                <a:moveTo>
                  <a:pt x="4" y="10"/>
                </a:moveTo>
                <a:cubicBezTo>
                  <a:pt x="12" y="6"/>
                  <a:pt x="178" y="3"/>
                  <a:pt x="172" y="6"/>
                </a:cubicBezTo>
                <a:cubicBezTo>
                  <a:pt x="175" y="0"/>
                  <a:pt x="241" y="195"/>
                  <a:pt x="241" y="192"/>
                </a:cubicBezTo>
                <a:cubicBezTo>
                  <a:pt x="238" y="195"/>
                  <a:pt x="237" y="204"/>
                  <a:pt x="212" y="218"/>
                </a:cubicBezTo>
                <a:cubicBezTo>
                  <a:pt x="199" y="228"/>
                  <a:pt x="187" y="237"/>
                  <a:pt x="181" y="246"/>
                </a:cubicBezTo>
                <a:cubicBezTo>
                  <a:pt x="183" y="281"/>
                  <a:pt x="235" y="423"/>
                  <a:pt x="235" y="420"/>
                </a:cubicBezTo>
                <a:cubicBezTo>
                  <a:pt x="235" y="423"/>
                  <a:pt x="181" y="477"/>
                  <a:pt x="181" y="480"/>
                </a:cubicBezTo>
                <a:cubicBezTo>
                  <a:pt x="181" y="477"/>
                  <a:pt x="241" y="642"/>
                  <a:pt x="235" y="645"/>
                </a:cubicBezTo>
                <a:cubicBezTo>
                  <a:pt x="238" y="645"/>
                  <a:pt x="178" y="699"/>
                  <a:pt x="178" y="696"/>
                </a:cubicBezTo>
                <a:cubicBezTo>
                  <a:pt x="181" y="705"/>
                  <a:pt x="232" y="867"/>
                  <a:pt x="229" y="870"/>
                </a:cubicBezTo>
                <a:cubicBezTo>
                  <a:pt x="226" y="876"/>
                  <a:pt x="178" y="921"/>
                  <a:pt x="178" y="921"/>
                </a:cubicBezTo>
                <a:cubicBezTo>
                  <a:pt x="175" y="924"/>
                  <a:pt x="229" y="1089"/>
                  <a:pt x="229" y="1086"/>
                </a:cubicBezTo>
                <a:cubicBezTo>
                  <a:pt x="229" y="1092"/>
                  <a:pt x="163" y="1146"/>
                  <a:pt x="169" y="1146"/>
                </a:cubicBezTo>
                <a:cubicBezTo>
                  <a:pt x="169" y="1143"/>
                  <a:pt x="220" y="1320"/>
                  <a:pt x="223" y="1320"/>
                </a:cubicBezTo>
                <a:cubicBezTo>
                  <a:pt x="226" y="1326"/>
                  <a:pt x="204" y="1327"/>
                  <a:pt x="128" y="1322"/>
                </a:cubicBezTo>
                <a:cubicBezTo>
                  <a:pt x="85" y="1319"/>
                  <a:pt x="12" y="1326"/>
                  <a:pt x="8" y="1318"/>
                </a:cubicBezTo>
                <a:cubicBezTo>
                  <a:pt x="4" y="1314"/>
                  <a:pt x="0" y="635"/>
                  <a:pt x="4" y="602"/>
                </a:cubicBezTo>
                <a:cubicBezTo>
                  <a:pt x="4" y="610"/>
                  <a:pt x="12" y="6"/>
                  <a:pt x="4" y="10"/>
                </a:cubicBezTo>
                <a:close/>
              </a:path>
            </a:pathLst>
          </a:custGeom>
          <a:solidFill>
            <a:srgbClr val="FFFFFF">
              <a:alpha val="67000"/>
            </a:srgbClr>
          </a:solidFill>
          <a:ln w="19050" cmpd="sng">
            <a:solidFill>
              <a:srgbClr val="00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Line 38"/>
          <p:cNvSpPr>
            <a:spLocks noChangeAspect="1" noChangeShapeType="1"/>
          </p:cNvSpPr>
          <p:nvPr/>
        </p:nvSpPr>
        <p:spPr bwMode="auto">
          <a:xfrm>
            <a:off x="5916613" y="980579"/>
            <a:ext cx="1223962" cy="1587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H="1">
            <a:off x="6262688" y="980579"/>
            <a:ext cx="204787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Line 40"/>
          <p:cNvSpPr>
            <a:spLocks noChangeAspect="1" noChangeShapeType="1"/>
          </p:cNvSpPr>
          <p:nvPr/>
        </p:nvSpPr>
        <p:spPr bwMode="auto">
          <a:xfrm flipV="1">
            <a:off x="5902325" y="793254"/>
            <a:ext cx="830263" cy="19050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41"/>
          <p:cNvSpPr>
            <a:spLocks noChangeAspect="1" noChangeShapeType="1"/>
          </p:cNvSpPr>
          <p:nvPr/>
        </p:nvSpPr>
        <p:spPr bwMode="auto">
          <a:xfrm rot="20863627" flipV="1">
            <a:off x="6329363" y="718641"/>
            <a:ext cx="144462" cy="365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rot="20040000">
            <a:off x="5845175" y="698004"/>
            <a:ext cx="1277938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Line 43"/>
          <p:cNvSpPr>
            <a:spLocks noChangeAspect="1" noChangeShapeType="1"/>
          </p:cNvSpPr>
          <p:nvPr/>
        </p:nvSpPr>
        <p:spPr bwMode="auto">
          <a:xfrm>
            <a:off x="5911850" y="1337766"/>
            <a:ext cx="1223963" cy="1588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H="1">
            <a:off x="6272213" y="1337766"/>
            <a:ext cx="204787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Line 45"/>
          <p:cNvSpPr>
            <a:spLocks noChangeAspect="1" noChangeShapeType="1"/>
          </p:cNvSpPr>
          <p:nvPr/>
        </p:nvSpPr>
        <p:spPr bwMode="auto">
          <a:xfrm flipV="1">
            <a:off x="5911850" y="1150441"/>
            <a:ext cx="830263" cy="19050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Line 46"/>
          <p:cNvSpPr>
            <a:spLocks noChangeAspect="1" noChangeShapeType="1"/>
          </p:cNvSpPr>
          <p:nvPr/>
        </p:nvSpPr>
        <p:spPr bwMode="auto">
          <a:xfrm rot="20863627" flipV="1">
            <a:off x="6348413" y="1071066"/>
            <a:ext cx="144462" cy="365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 rot="20040000">
            <a:off x="5849938" y="1059954"/>
            <a:ext cx="1277937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Line 48"/>
          <p:cNvSpPr>
            <a:spLocks noChangeAspect="1" noChangeShapeType="1"/>
          </p:cNvSpPr>
          <p:nvPr/>
        </p:nvSpPr>
        <p:spPr bwMode="auto">
          <a:xfrm>
            <a:off x="5907088" y="1698129"/>
            <a:ext cx="1223962" cy="1587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 flipH="1">
            <a:off x="6267450" y="1698129"/>
            <a:ext cx="204788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Line 50"/>
          <p:cNvSpPr>
            <a:spLocks noChangeAspect="1" noChangeShapeType="1"/>
          </p:cNvSpPr>
          <p:nvPr/>
        </p:nvSpPr>
        <p:spPr bwMode="auto">
          <a:xfrm flipV="1">
            <a:off x="5907088" y="1510804"/>
            <a:ext cx="830262" cy="19050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2" name="Line 51"/>
          <p:cNvSpPr>
            <a:spLocks noChangeAspect="1" noChangeShapeType="1"/>
          </p:cNvSpPr>
          <p:nvPr/>
        </p:nvSpPr>
        <p:spPr bwMode="auto">
          <a:xfrm rot="20863627" flipV="1">
            <a:off x="6343650" y="1431429"/>
            <a:ext cx="144463" cy="3651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 rot="20040000">
            <a:off x="5845175" y="1420316"/>
            <a:ext cx="1277938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Line 53"/>
          <p:cNvSpPr>
            <a:spLocks noChangeAspect="1" noChangeShapeType="1"/>
          </p:cNvSpPr>
          <p:nvPr/>
        </p:nvSpPr>
        <p:spPr bwMode="auto">
          <a:xfrm>
            <a:off x="5902325" y="2045791"/>
            <a:ext cx="1223963" cy="1588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 flipH="1">
            <a:off x="6262688" y="2045791"/>
            <a:ext cx="204787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6" name="Line 55"/>
          <p:cNvSpPr>
            <a:spLocks noChangeAspect="1" noChangeShapeType="1"/>
          </p:cNvSpPr>
          <p:nvPr/>
        </p:nvSpPr>
        <p:spPr bwMode="auto">
          <a:xfrm flipV="1">
            <a:off x="5902325" y="1858466"/>
            <a:ext cx="830263" cy="19050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7" name="Line 56"/>
          <p:cNvSpPr>
            <a:spLocks noChangeAspect="1" noChangeShapeType="1"/>
          </p:cNvSpPr>
          <p:nvPr/>
        </p:nvSpPr>
        <p:spPr bwMode="auto">
          <a:xfrm rot="20863627" flipV="1">
            <a:off x="6338888" y="1779091"/>
            <a:ext cx="144462" cy="365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 rot="20040000">
            <a:off x="5840413" y="1767979"/>
            <a:ext cx="1277937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250825" y="404813"/>
            <a:ext cx="226857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15.9.1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衍射光栅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0" name="Arc 2"/>
          <p:cNvSpPr>
            <a:spLocks/>
          </p:cNvSpPr>
          <p:nvPr/>
        </p:nvSpPr>
        <p:spPr bwMode="auto">
          <a:xfrm rot="1696153">
            <a:off x="2570907" y="4503167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1" name="Line 3"/>
          <p:cNvSpPr>
            <a:spLocks noChangeShapeType="1"/>
          </p:cNvSpPr>
          <p:nvPr/>
        </p:nvSpPr>
        <p:spPr bwMode="auto">
          <a:xfrm rot="21540000" flipV="1">
            <a:off x="3410694" y="4125342"/>
            <a:ext cx="1944688" cy="4318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2" name="Line 4"/>
          <p:cNvSpPr>
            <a:spLocks noChangeShapeType="1"/>
          </p:cNvSpPr>
          <p:nvPr/>
        </p:nvSpPr>
        <p:spPr bwMode="auto">
          <a:xfrm>
            <a:off x="3391644" y="4042792"/>
            <a:ext cx="1944688" cy="730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3" name="Line 5"/>
          <p:cNvSpPr>
            <a:spLocks noChangeAspect="1" noChangeShapeType="1"/>
          </p:cNvSpPr>
          <p:nvPr/>
        </p:nvSpPr>
        <p:spPr bwMode="auto">
          <a:xfrm rot="21540000">
            <a:off x="3348782" y="3731642"/>
            <a:ext cx="2016125" cy="3889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4" name="Line 6"/>
          <p:cNvSpPr>
            <a:spLocks noChangeShapeType="1"/>
          </p:cNvSpPr>
          <p:nvPr/>
        </p:nvSpPr>
        <p:spPr bwMode="auto">
          <a:xfrm>
            <a:off x="2008932" y="4652392"/>
            <a:ext cx="3354387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5" name="Text Box 7"/>
          <p:cNvSpPr txBox="1">
            <a:spLocks noChangeArrowheads="1"/>
          </p:cNvSpPr>
          <p:nvPr/>
        </p:nvSpPr>
        <p:spPr bwMode="auto">
          <a:xfrm>
            <a:off x="482600" y="3182143"/>
            <a:ext cx="234581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光栅衍射现象</a:t>
            </a:r>
          </a:p>
        </p:txBody>
      </p:sp>
      <p:sp>
        <p:nvSpPr>
          <p:cNvPr id="176" name="Line 8"/>
          <p:cNvSpPr>
            <a:spLocks noChangeShapeType="1"/>
          </p:cNvSpPr>
          <p:nvPr/>
        </p:nvSpPr>
        <p:spPr bwMode="auto">
          <a:xfrm>
            <a:off x="1299319" y="4085655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7" name="Line 9"/>
          <p:cNvSpPr>
            <a:spLocks noChangeShapeType="1"/>
          </p:cNvSpPr>
          <p:nvPr/>
        </p:nvSpPr>
        <p:spPr bwMode="auto">
          <a:xfrm>
            <a:off x="1299319" y="4642867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8" name="Line 10"/>
          <p:cNvSpPr>
            <a:spLocks noChangeShapeType="1"/>
          </p:cNvSpPr>
          <p:nvPr/>
        </p:nvSpPr>
        <p:spPr bwMode="auto">
          <a:xfrm>
            <a:off x="1299319" y="5208017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9" name="Line 11"/>
          <p:cNvSpPr>
            <a:spLocks noChangeShapeType="1"/>
          </p:cNvSpPr>
          <p:nvPr/>
        </p:nvSpPr>
        <p:spPr bwMode="auto">
          <a:xfrm>
            <a:off x="1489819" y="4085655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0" name="Line 12"/>
          <p:cNvSpPr>
            <a:spLocks noChangeShapeType="1"/>
          </p:cNvSpPr>
          <p:nvPr/>
        </p:nvSpPr>
        <p:spPr bwMode="auto">
          <a:xfrm>
            <a:off x="1489819" y="4641280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1" name="Line 13"/>
          <p:cNvSpPr>
            <a:spLocks noChangeShapeType="1"/>
          </p:cNvSpPr>
          <p:nvPr/>
        </p:nvSpPr>
        <p:spPr bwMode="auto">
          <a:xfrm>
            <a:off x="1489819" y="5209605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2" name="Line 14"/>
          <p:cNvSpPr>
            <a:spLocks noChangeShapeType="1"/>
          </p:cNvSpPr>
          <p:nvPr/>
        </p:nvSpPr>
        <p:spPr bwMode="auto">
          <a:xfrm>
            <a:off x="1299319" y="4368230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3" name="Line 15"/>
          <p:cNvSpPr>
            <a:spLocks noChangeShapeType="1"/>
          </p:cNvSpPr>
          <p:nvPr/>
        </p:nvSpPr>
        <p:spPr bwMode="auto">
          <a:xfrm>
            <a:off x="1489819" y="4368230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4" name="Line 16"/>
          <p:cNvSpPr>
            <a:spLocks noChangeShapeType="1"/>
          </p:cNvSpPr>
          <p:nvPr/>
        </p:nvSpPr>
        <p:spPr bwMode="auto">
          <a:xfrm>
            <a:off x="1299319" y="4931792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5" name="Line 17"/>
          <p:cNvSpPr>
            <a:spLocks noChangeShapeType="1"/>
          </p:cNvSpPr>
          <p:nvPr/>
        </p:nvSpPr>
        <p:spPr bwMode="auto">
          <a:xfrm>
            <a:off x="1489819" y="4931792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6" name="Line 18"/>
          <p:cNvSpPr>
            <a:spLocks noChangeShapeType="1"/>
          </p:cNvSpPr>
          <p:nvPr/>
        </p:nvSpPr>
        <p:spPr bwMode="auto">
          <a:xfrm>
            <a:off x="5368082" y="3572892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8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8582"/>
              </p:ext>
            </p:extLst>
          </p:nvPr>
        </p:nvGraphicFramePr>
        <p:xfrm>
          <a:off x="4283819" y="5301680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029" name="公式" r:id="rId4" imgW="279360" imgH="393480" progId="Equation.3">
                  <p:embed/>
                </p:oleObj>
              </mc:Choice>
              <mc:Fallback>
                <p:oleObj name="公式" r:id="rId4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819" y="5301680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Line 20"/>
          <p:cNvSpPr>
            <a:spLocks noChangeShapeType="1"/>
          </p:cNvSpPr>
          <p:nvPr/>
        </p:nvSpPr>
        <p:spPr bwMode="auto">
          <a:xfrm>
            <a:off x="3310682" y="5732412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9" name="Line 21"/>
          <p:cNvSpPr>
            <a:spLocks noChangeShapeType="1"/>
          </p:cNvSpPr>
          <p:nvPr/>
        </p:nvSpPr>
        <p:spPr bwMode="auto">
          <a:xfrm>
            <a:off x="3310682" y="5409274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0" name="Oval 22"/>
          <p:cNvSpPr>
            <a:spLocks noChangeArrowheads="1"/>
          </p:cNvSpPr>
          <p:nvPr/>
        </p:nvSpPr>
        <p:spPr bwMode="auto">
          <a:xfrm>
            <a:off x="3202732" y="3645917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91" name="Group 23"/>
          <p:cNvGrpSpPr>
            <a:grpSpLocks/>
          </p:cNvGrpSpPr>
          <p:nvPr/>
        </p:nvGrpSpPr>
        <p:grpSpPr bwMode="auto">
          <a:xfrm>
            <a:off x="1980357" y="3923730"/>
            <a:ext cx="128587" cy="1498600"/>
            <a:chOff x="1338" y="1117"/>
            <a:chExt cx="81" cy="944"/>
          </a:xfrm>
        </p:grpSpPr>
        <p:sp>
          <p:nvSpPr>
            <p:cNvPr id="192" name="Rectangle 24"/>
            <p:cNvSpPr>
              <a:spLocks noChangeAspect="1" noChangeArrowheads="1"/>
            </p:cNvSpPr>
            <p:nvPr/>
          </p:nvSpPr>
          <p:spPr bwMode="auto">
            <a:xfrm>
              <a:off x="1338" y="1117"/>
              <a:ext cx="59" cy="944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Line 25"/>
            <p:cNvSpPr>
              <a:spLocks noChangeAspect="1" noChangeShapeType="1"/>
            </p:cNvSpPr>
            <p:nvPr/>
          </p:nvSpPr>
          <p:spPr bwMode="auto">
            <a:xfrm>
              <a:off x="1398" y="1122"/>
              <a:ext cx="1" cy="936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26"/>
            <p:cNvSpPr>
              <a:spLocks noChangeArrowheads="1"/>
            </p:cNvSpPr>
            <p:nvPr/>
          </p:nvSpPr>
          <p:spPr bwMode="auto">
            <a:xfrm rot="5400000">
              <a:off x="1367" y="1205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27"/>
            <p:cNvSpPr>
              <a:spLocks noChangeArrowheads="1"/>
            </p:cNvSpPr>
            <p:nvPr/>
          </p:nvSpPr>
          <p:spPr bwMode="auto">
            <a:xfrm rot="5400000">
              <a:off x="1367" y="138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AutoShape 28"/>
            <p:cNvSpPr>
              <a:spLocks noChangeArrowheads="1"/>
            </p:cNvSpPr>
            <p:nvPr/>
          </p:nvSpPr>
          <p:spPr bwMode="auto">
            <a:xfrm rot="5400000">
              <a:off x="1367" y="1558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AutoShape 29"/>
            <p:cNvSpPr>
              <a:spLocks noChangeArrowheads="1"/>
            </p:cNvSpPr>
            <p:nvPr/>
          </p:nvSpPr>
          <p:spPr bwMode="auto">
            <a:xfrm rot="5400000">
              <a:off x="1367" y="1734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AutoShape 30"/>
            <p:cNvSpPr>
              <a:spLocks noChangeArrowheads="1"/>
            </p:cNvSpPr>
            <p:nvPr/>
          </p:nvSpPr>
          <p:spPr bwMode="auto">
            <a:xfrm rot="5400000">
              <a:off x="1367" y="191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9" name="Line 31"/>
          <p:cNvSpPr>
            <a:spLocks noChangeAspect="1" noChangeShapeType="1"/>
          </p:cNvSpPr>
          <p:nvPr/>
        </p:nvSpPr>
        <p:spPr bwMode="auto">
          <a:xfrm rot="180000" flipV="1">
            <a:off x="2051794" y="3720530"/>
            <a:ext cx="1201738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0" name="Line 32"/>
          <p:cNvSpPr>
            <a:spLocks noChangeShapeType="1"/>
          </p:cNvSpPr>
          <p:nvPr/>
        </p:nvSpPr>
        <p:spPr bwMode="auto">
          <a:xfrm rot="20700000">
            <a:off x="2510582" y="3925317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1" name="Line 33"/>
          <p:cNvSpPr>
            <a:spLocks noChangeAspect="1" noChangeShapeType="1"/>
          </p:cNvSpPr>
          <p:nvPr/>
        </p:nvSpPr>
        <p:spPr bwMode="auto">
          <a:xfrm rot="180000" flipV="1">
            <a:off x="2050207" y="4025330"/>
            <a:ext cx="1166812" cy="3714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2" name="Line 34"/>
          <p:cNvSpPr>
            <a:spLocks noChangeShapeType="1"/>
          </p:cNvSpPr>
          <p:nvPr/>
        </p:nvSpPr>
        <p:spPr bwMode="auto">
          <a:xfrm rot="20760000">
            <a:off x="2510582" y="4220592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3" name="Line 35"/>
          <p:cNvSpPr>
            <a:spLocks noChangeAspect="1" noChangeShapeType="1"/>
          </p:cNvSpPr>
          <p:nvPr/>
        </p:nvSpPr>
        <p:spPr bwMode="auto">
          <a:xfrm rot="180000" flipV="1">
            <a:off x="2054969" y="4315842"/>
            <a:ext cx="1141413" cy="3635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4" name="Line 36"/>
          <p:cNvSpPr>
            <a:spLocks noChangeShapeType="1"/>
          </p:cNvSpPr>
          <p:nvPr/>
        </p:nvSpPr>
        <p:spPr bwMode="auto">
          <a:xfrm rot="20700000">
            <a:off x="2510582" y="4499992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5" name="Line 37"/>
          <p:cNvSpPr>
            <a:spLocks noChangeAspect="1" noChangeShapeType="1"/>
          </p:cNvSpPr>
          <p:nvPr/>
        </p:nvSpPr>
        <p:spPr bwMode="auto">
          <a:xfrm rot="180000" flipV="1">
            <a:off x="2051794" y="4596830"/>
            <a:ext cx="1141413" cy="3635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6" name="Line 38"/>
          <p:cNvSpPr>
            <a:spLocks noChangeShapeType="1"/>
          </p:cNvSpPr>
          <p:nvPr/>
        </p:nvSpPr>
        <p:spPr bwMode="auto">
          <a:xfrm rot="20700000">
            <a:off x="2507407" y="4785742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Line 39"/>
          <p:cNvSpPr>
            <a:spLocks noChangeAspect="1" noChangeShapeType="1"/>
          </p:cNvSpPr>
          <p:nvPr/>
        </p:nvSpPr>
        <p:spPr bwMode="auto">
          <a:xfrm rot="180000" flipV="1">
            <a:off x="2050207" y="4871467"/>
            <a:ext cx="1150937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Line 40"/>
          <p:cNvSpPr>
            <a:spLocks noChangeShapeType="1"/>
          </p:cNvSpPr>
          <p:nvPr/>
        </p:nvSpPr>
        <p:spPr bwMode="auto">
          <a:xfrm rot="20700000">
            <a:off x="2507407" y="5058792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9" name="Line 41"/>
          <p:cNvSpPr>
            <a:spLocks noChangeAspect="1" noChangeShapeType="1"/>
          </p:cNvSpPr>
          <p:nvPr/>
        </p:nvSpPr>
        <p:spPr bwMode="auto">
          <a:xfrm rot="180000" flipV="1">
            <a:off x="3327098" y="4060529"/>
            <a:ext cx="2030205" cy="647066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1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921241"/>
              </p:ext>
            </p:extLst>
          </p:nvPr>
        </p:nvGraphicFramePr>
        <p:xfrm>
          <a:off x="5477619" y="3957067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030" name="公式" r:id="rId6" imgW="279360" imgH="291960" progId="Equation.3">
                  <p:embed/>
                </p:oleObj>
              </mc:Choice>
              <mc:Fallback>
                <p:oleObj name="公式" r:id="rId6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7619" y="3957067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" name="Line 43"/>
          <p:cNvSpPr>
            <a:spLocks noChangeAspect="1" noChangeShapeType="1"/>
          </p:cNvSpPr>
          <p:nvPr/>
        </p:nvSpPr>
        <p:spPr bwMode="auto">
          <a:xfrm rot="21480000">
            <a:off x="4009182" y="3861817"/>
            <a:ext cx="180975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2" name="Line 44"/>
          <p:cNvSpPr>
            <a:spLocks noChangeAspect="1" noChangeShapeType="1"/>
          </p:cNvSpPr>
          <p:nvPr/>
        </p:nvSpPr>
        <p:spPr bwMode="auto">
          <a:xfrm rot="120000">
            <a:off x="3994894" y="4066605"/>
            <a:ext cx="180975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3" name="Line 45"/>
          <p:cNvSpPr>
            <a:spLocks noChangeShapeType="1"/>
          </p:cNvSpPr>
          <p:nvPr/>
        </p:nvSpPr>
        <p:spPr bwMode="auto">
          <a:xfrm rot="21540000" flipV="1">
            <a:off x="3401169" y="4134867"/>
            <a:ext cx="1944688" cy="1444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4" name="Line 46"/>
          <p:cNvSpPr>
            <a:spLocks noChangeAspect="1" noChangeShapeType="1"/>
          </p:cNvSpPr>
          <p:nvPr/>
        </p:nvSpPr>
        <p:spPr bwMode="auto">
          <a:xfrm rot="21240000">
            <a:off x="3996455" y="4231756"/>
            <a:ext cx="198000" cy="17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5" name="Line 47"/>
          <p:cNvSpPr>
            <a:spLocks noChangeAspect="1" noChangeShapeType="1"/>
          </p:cNvSpPr>
          <p:nvPr/>
        </p:nvSpPr>
        <p:spPr bwMode="auto">
          <a:xfrm flipV="1">
            <a:off x="4058394" y="4381723"/>
            <a:ext cx="144463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6" name="Line 48"/>
          <p:cNvSpPr>
            <a:spLocks noChangeShapeType="1"/>
          </p:cNvSpPr>
          <p:nvPr/>
        </p:nvSpPr>
        <p:spPr bwMode="auto">
          <a:xfrm rot="21540000" flipV="1">
            <a:off x="3401169" y="4139630"/>
            <a:ext cx="1944688" cy="7191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7" name="Line 49"/>
          <p:cNvSpPr>
            <a:spLocks noChangeAspect="1" noChangeShapeType="1"/>
          </p:cNvSpPr>
          <p:nvPr/>
        </p:nvSpPr>
        <p:spPr bwMode="auto">
          <a:xfrm rot="21420000" flipV="1">
            <a:off x="4102844" y="4549205"/>
            <a:ext cx="150813" cy="492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1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85443"/>
              </p:ext>
            </p:extLst>
          </p:nvPr>
        </p:nvGraphicFramePr>
        <p:xfrm>
          <a:off x="2783632" y="4441957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031" name="公式" r:id="rId8" imgW="253800" imgH="304560" progId="Equation.3">
                  <p:embed/>
                </p:oleObj>
              </mc:Choice>
              <mc:Fallback>
                <p:oleObj name="公式" r:id="rId8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4441957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Text Box 63"/>
          <p:cNvSpPr txBox="1">
            <a:spLocks noChangeArrowheads="1"/>
          </p:cNvSpPr>
          <p:nvPr/>
        </p:nvSpPr>
        <p:spPr bwMode="auto">
          <a:xfrm>
            <a:off x="1259632" y="3615953"/>
            <a:ext cx="320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pic>
        <p:nvPicPr>
          <p:cNvPr id="229" name="Picture 73" descr="15-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r="4247" b="63591"/>
          <a:stretch>
            <a:fillRect/>
          </a:stretch>
        </p:blipFill>
        <p:spPr bwMode="auto">
          <a:xfrm>
            <a:off x="5820519" y="3356992"/>
            <a:ext cx="1560513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Text Box 2"/>
          <p:cNvSpPr txBox="1">
            <a:spLocks noChangeArrowheads="1"/>
          </p:cNvSpPr>
          <p:nvPr/>
        </p:nvSpPr>
        <p:spPr bwMode="auto">
          <a:xfrm>
            <a:off x="828675" y="5977283"/>
            <a:ext cx="799179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衍射图样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大片暗区的背景上分布着一些分立的亮线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542304" y="3861048"/>
            <a:ext cx="1422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FFFF"/>
                </a:solidFill>
              </a:rPr>
              <a:t>特征：</a:t>
            </a:r>
            <a:endParaRPr lang="en-US" altLang="zh-CN" sz="2400" b="1" dirty="0" smtClean="0">
              <a:solidFill>
                <a:srgbClr val="00FFFF"/>
              </a:solidFill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</a:rPr>
              <a:t>明纹细、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</a:rPr>
              <a:t>亮度高、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</a:rPr>
              <a:t>分得开。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5316876" y="4058312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000"/>
                            </p:stCondLst>
                            <p:childTnLst>
                              <p:par>
                                <p:cTn id="3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170" grpId="0" animBg="1"/>
      <p:bldP spid="171" grpId="0" animBg="1"/>
      <p:bldP spid="172" grpId="0" animBg="1"/>
      <p:bldP spid="173" grpId="0" animBg="1"/>
      <p:bldP spid="174" grpId="0" animBg="1"/>
      <p:bldP spid="175" grpId="0" build="p" autoUpdateAnimBg="0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8" grpId="0" animBg="1"/>
      <p:bldP spid="189" grpId="0" animBg="1"/>
      <p:bldP spid="190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22" grpId="0"/>
      <p:bldP spid="230" grpId="0"/>
      <p:bldP spid="1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72</a:t>
            </a:fld>
            <a:endParaRPr lang="zh-CN" alt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7020272" y="498327"/>
            <a:ext cx="219075" cy="2198687"/>
            <a:chOff x="4150" y="2589"/>
            <a:chExt cx="138" cy="1385"/>
          </a:xfrm>
        </p:grpSpPr>
        <p:sp>
          <p:nvSpPr>
            <p:cNvPr id="4" name="Rectangle 60"/>
            <p:cNvSpPr>
              <a:spLocks noChangeArrowheads="1"/>
            </p:cNvSpPr>
            <p:nvPr/>
          </p:nvSpPr>
          <p:spPr bwMode="auto">
            <a:xfrm>
              <a:off x="4150" y="2589"/>
              <a:ext cx="119" cy="1385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" name="Line 61"/>
            <p:cNvSpPr>
              <a:spLocks noChangeShapeType="1"/>
            </p:cNvSpPr>
            <p:nvPr/>
          </p:nvSpPr>
          <p:spPr bwMode="auto">
            <a:xfrm>
              <a:off x="4271" y="2592"/>
              <a:ext cx="0" cy="1378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" name="AutoShape 62"/>
            <p:cNvSpPr>
              <a:spLocks noChangeArrowheads="1"/>
            </p:cNvSpPr>
            <p:nvPr/>
          </p:nvSpPr>
          <p:spPr bwMode="auto">
            <a:xfrm rot="5400000">
              <a:off x="4203" y="2737"/>
              <a:ext cx="136" cy="3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AutoShape 63"/>
            <p:cNvSpPr>
              <a:spLocks noChangeArrowheads="1"/>
            </p:cNvSpPr>
            <p:nvPr/>
          </p:nvSpPr>
          <p:spPr bwMode="auto">
            <a:xfrm rot="5400000">
              <a:off x="4203" y="3091"/>
              <a:ext cx="136" cy="3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utoShape 64"/>
            <p:cNvSpPr>
              <a:spLocks noChangeArrowheads="1"/>
            </p:cNvSpPr>
            <p:nvPr/>
          </p:nvSpPr>
          <p:spPr bwMode="auto">
            <a:xfrm rot="5400000">
              <a:off x="4203" y="3447"/>
              <a:ext cx="136" cy="3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AutoShape 65"/>
            <p:cNvSpPr>
              <a:spLocks noChangeArrowheads="1"/>
            </p:cNvSpPr>
            <p:nvPr/>
          </p:nvSpPr>
          <p:spPr bwMode="auto">
            <a:xfrm rot="5400000">
              <a:off x="4203" y="3802"/>
              <a:ext cx="136" cy="3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Line 66"/>
          <p:cNvSpPr>
            <a:spLocks noChangeShapeType="1"/>
          </p:cNvSpPr>
          <p:nvPr/>
        </p:nvSpPr>
        <p:spPr bwMode="auto">
          <a:xfrm>
            <a:off x="7742585" y="404664"/>
            <a:ext cx="0" cy="28733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67"/>
          <p:cNvSpPr>
            <a:spLocks noChangeShapeType="1"/>
          </p:cNvSpPr>
          <p:nvPr/>
        </p:nvSpPr>
        <p:spPr bwMode="auto">
          <a:xfrm flipV="1">
            <a:off x="7752110" y="836464"/>
            <a:ext cx="0" cy="2524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438300"/>
              </p:ext>
            </p:extLst>
          </p:nvPr>
        </p:nvGraphicFramePr>
        <p:xfrm>
          <a:off x="7956897" y="680889"/>
          <a:ext cx="2143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3" name="公式" r:id="rId4" imgW="241200" imgH="241200" progId="Equation.3">
                  <p:embed/>
                </p:oleObj>
              </mc:Choice>
              <mc:Fallback>
                <p:oleObj name="公式" r:id="rId4" imgW="241200" imgH="2412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897" y="680889"/>
                        <a:ext cx="2143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247389"/>
              </p:ext>
            </p:extLst>
          </p:nvPr>
        </p:nvGraphicFramePr>
        <p:xfrm>
          <a:off x="7956897" y="1455589"/>
          <a:ext cx="1936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4" name="公式" r:id="rId6" imgW="215640" imgH="342720" progId="Equation.3">
                  <p:embed/>
                </p:oleObj>
              </mc:Choice>
              <mc:Fallback>
                <p:oleObj name="公式" r:id="rId6" imgW="215640" imgH="34272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897" y="1455589"/>
                        <a:ext cx="1936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363096"/>
              </p:ext>
            </p:extLst>
          </p:nvPr>
        </p:nvGraphicFramePr>
        <p:xfrm>
          <a:off x="2267744" y="816431"/>
          <a:ext cx="1257300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5" name="公式" r:id="rId8" imgW="1257120" imgH="279360" progId="Equation.3">
                  <p:embed/>
                </p:oleObj>
              </mc:Choice>
              <mc:Fallback>
                <p:oleObj name="公式" r:id="rId8" imgW="125712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816431"/>
                        <a:ext cx="1257300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354545"/>
              </p:ext>
            </p:extLst>
          </p:nvPr>
        </p:nvGraphicFramePr>
        <p:xfrm>
          <a:off x="2338189" y="1849015"/>
          <a:ext cx="35496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6" name="Equation" r:id="rId10" imgW="177480" imgH="177480" progId="Equation.DSMT4">
                  <p:embed/>
                </p:oleObj>
              </mc:Choice>
              <mc:Fallback>
                <p:oleObj name="Equation" r:id="rId10" imgW="17748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189" y="1849015"/>
                        <a:ext cx="35496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569913" y="692696"/>
            <a:ext cx="2132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光栅常数</a:t>
            </a:r>
            <a:endParaRPr kumimoji="1" lang="zh-CN" altLang="en-US" sz="2400" b="1" dirty="0">
              <a:solidFill>
                <a:srgbClr val="FFFFFF"/>
              </a:solidFill>
              <a:latin typeface="宋体" pitchFamily="2" charset="-122"/>
              <a:ea typeface="仿宋_GB2312" pitchFamily="49" charset="-122"/>
            </a:endParaRPr>
          </a:p>
        </p:txBody>
      </p:sp>
      <p:sp>
        <p:nvSpPr>
          <p:cNvPr id="17" name="Text Box 74"/>
          <p:cNvSpPr txBox="1">
            <a:spLocks noChangeArrowheads="1"/>
          </p:cNvSpPr>
          <p:nvPr/>
        </p:nvSpPr>
        <p:spPr bwMode="auto">
          <a:xfrm>
            <a:off x="582613" y="1772816"/>
            <a:ext cx="213201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u"/>
            </a:pPr>
            <a:r>
              <a:rPr kumimoji="1"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总缝</a:t>
            </a:r>
            <a:r>
              <a:rPr kumimoji="1" lang="zh-CN" altLang="en-US" sz="2400" b="1" dirty="0">
                <a:solidFill>
                  <a:srgbClr val="FFFFFF"/>
                </a:solidFill>
                <a:ea typeface="仿宋_GB2312" pitchFamily="49" charset="-122"/>
              </a:rPr>
              <a:t>数</a:t>
            </a:r>
          </a:p>
        </p:txBody>
      </p:sp>
      <p:sp>
        <p:nvSpPr>
          <p:cNvPr id="18" name="Rectangle 77"/>
          <p:cNvSpPr>
            <a:spLocks noChangeArrowheads="1"/>
          </p:cNvSpPr>
          <p:nvPr/>
        </p:nvSpPr>
        <p:spPr bwMode="auto">
          <a:xfrm>
            <a:off x="467544" y="188640"/>
            <a:ext cx="25161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衍射光栅参数</a:t>
            </a:r>
          </a:p>
        </p:txBody>
      </p:sp>
      <p:sp>
        <p:nvSpPr>
          <p:cNvPr id="19" name="Line 78"/>
          <p:cNvSpPr>
            <a:spLocks noChangeShapeType="1"/>
          </p:cNvSpPr>
          <p:nvPr/>
        </p:nvSpPr>
        <p:spPr bwMode="auto">
          <a:xfrm>
            <a:off x="7761635" y="1376214"/>
            <a:ext cx="0" cy="468313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triangle" w="med" len="lg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Line 79"/>
          <p:cNvSpPr>
            <a:spLocks noChangeAspect="1" noChangeShapeType="1"/>
          </p:cNvSpPr>
          <p:nvPr/>
        </p:nvSpPr>
        <p:spPr bwMode="auto">
          <a:xfrm>
            <a:off x="7180610" y="1376214"/>
            <a:ext cx="6921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80"/>
          <p:cNvSpPr>
            <a:spLocks noChangeAspect="1" noChangeShapeType="1"/>
          </p:cNvSpPr>
          <p:nvPr/>
        </p:nvSpPr>
        <p:spPr bwMode="auto">
          <a:xfrm>
            <a:off x="7182197" y="1833414"/>
            <a:ext cx="6921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81"/>
          <p:cNvSpPr>
            <a:spLocks noChangeAspect="1" noChangeShapeType="1"/>
          </p:cNvSpPr>
          <p:nvPr/>
        </p:nvSpPr>
        <p:spPr bwMode="auto">
          <a:xfrm>
            <a:off x="7177435" y="698352"/>
            <a:ext cx="6921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82"/>
          <p:cNvSpPr>
            <a:spLocks noChangeAspect="1" noChangeShapeType="1"/>
          </p:cNvSpPr>
          <p:nvPr/>
        </p:nvSpPr>
        <p:spPr bwMode="auto">
          <a:xfrm>
            <a:off x="7183785" y="826939"/>
            <a:ext cx="6921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827584" y="1196752"/>
            <a:ext cx="474681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光栅常数</a:t>
            </a:r>
            <a:r>
              <a:rPr kumimoji="1" lang="en-US" altLang="zh-CN" sz="2400" b="1" i="1" dirty="0" smtClean="0">
                <a:solidFill>
                  <a:srgbClr val="FFC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越小，明纹分的越开。</a:t>
            </a:r>
            <a:endParaRPr kumimoji="1" lang="en-US" altLang="zh-CN" sz="2400" b="1" dirty="0">
              <a:solidFill>
                <a:srgbClr val="66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827584" y="2226930"/>
            <a:ext cx="48157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总缝数</a:t>
            </a:r>
            <a:r>
              <a:rPr kumimoji="1" lang="en-US" altLang="zh-CN" sz="2400" b="1" i="1" dirty="0" smtClean="0">
                <a:solidFill>
                  <a:srgbClr val="FFC000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N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越大，明纹越细、越亮。</a:t>
            </a:r>
            <a:endParaRPr kumimoji="1" lang="en-US" altLang="zh-CN" sz="2400" b="1" dirty="0">
              <a:solidFill>
                <a:srgbClr val="66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6" name="Rectangle 60"/>
          <p:cNvSpPr>
            <a:spLocks noChangeArrowheads="1"/>
          </p:cNvSpPr>
          <p:nvPr/>
        </p:nvSpPr>
        <p:spPr bwMode="auto">
          <a:xfrm>
            <a:off x="468386" y="2780928"/>
            <a:ext cx="172705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方程</a:t>
            </a:r>
          </a:p>
        </p:txBody>
      </p:sp>
      <p:sp>
        <p:nvSpPr>
          <p:cNvPr id="27" name="Arc 2"/>
          <p:cNvSpPr>
            <a:spLocks/>
          </p:cNvSpPr>
          <p:nvPr/>
        </p:nvSpPr>
        <p:spPr bwMode="auto">
          <a:xfrm rot="1696153">
            <a:off x="3148013" y="4359051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Line 3"/>
          <p:cNvSpPr>
            <a:spLocks noChangeShapeType="1"/>
          </p:cNvSpPr>
          <p:nvPr/>
        </p:nvSpPr>
        <p:spPr bwMode="auto">
          <a:xfrm rot="21540000" flipV="1">
            <a:off x="3987800" y="3981226"/>
            <a:ext cx="1944688" cy="4318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>
            <a:off x="3968750" y="3898676"/>
            <a:ext cx="1944688" cy="730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5"/>
          <p:cNvSpPr>
            <a:spLocks noChangeAspect="1" noChangeShapeType="1"/>
          </p:cNvSpPr>
          <p:nvPr/>
        </p:nvSpPr>
        <p:spPr bwMode="auto">
          <a:xfrm rot="21540000">
            <a:off x="3925888" y="3587526"/>
            <a:ext cx="2016125" cy="3889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2586038" y="4508276"/>
            <a:ext cx="3354387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1876425" y="3941539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>
            <a:off x="1876425" y="4498751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1876425" y="5063901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>
            <a:off x="2066925" y="3941539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12"/>
          <p:cNvSpPr>
            <a:spLocks noChangeShapeType="1"/>
          </p:cNvSpPr>
          <p:nvPr/>
        </p:nvSpPr>
        <p:spPr bwMode="auto">
          <a:xfrm>
            <a:off x="2066925" y="4497164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13"/>
          <p:cNvSpPr>
            <a:spLocks noChangeShapeType="1"/>
          </p:cNvSpPr>
          <p:nvPr/>
        </p:nvSpPr>
        <p:spPr bwMode="auto">
          <a:xfrm>
            <a:off x="2066925" y="5065489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>
            <a:off x="1876425" y="4224114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Line 15"/>
          <p:cNvSpPr>
            <a:spLocks noChangeShapeType="1"/>
          </p:cNvSpPr>
          <p:nvPr/>
        </p:nvSpPr>
        <p:spPr bwMode="auto">
          <a:xfrm>
            <a:off x="2066925" y="4224114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1876425" y="4787676"/>
            <a:ext cx="690563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>
            <a:off x="2066925" y="4787676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>
            <a:off x="5945188" y="3428776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14843"/>
              </p:ext>
            </p:extLst>
          </p:nvPr>
        </p:nvGraphicFramePr>
        <p:xfrm>
          <a:off x="4860925" y="5187544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7" name="公式" r:id="rId12" imgW="279360" imgH="393480" progId="Equation.3">
                  <p:embed/>
                </p:oleObj>
              </mc:Choice>
              <mc:Fallback>
                <p:oleObj name="公式" r:id="rId12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5187544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20"/>
          <p:cNvSpPr>
            <a:spLocks noChangeShapeType="1"/>
          </p:cNvSpPr>
          <p:nvPr/>
        </p:nvSpPr>
        <p:spPr bwMode="auto">
          <a:xfrm>
            <a:off x="3887788" y="5573306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Oval 22"/>
          <p:cNvSpPr>
            <a:spLocks noChangeArrowheads="1"/>
          </p:cNvSpPr>
          <p:nvPr/>
        </p:nvSpPr>
        <p:spPr bwMode="auto">
          <a:xfrm>
            <a:off x="3779838" y="3501801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47" name="Group 23"/>
          <p:cNvGrpSpPr>
            <a:grpSpLocks/>
          </p:cNvGrpSpPr>
          <p:nvPr/>
        </p:nvGrpSpPr>
        <p:grpSpPr bwMode="auto">
          <a:xfrm>
            <a:off x="2557463" y="3779614"/>
            <a:ext cx="128587" cy="1498600"/>
            <a:chOff x="1338" y="1117"/>
            <a:chExt cx="81" cy="944"/>
          </a:xfrm>
        </p:grpSpPr>
        <p:sp>
          <p:nvSpPr>
            <p:cNvPr id="48" name="Rectangle 24"/>
            <p:cNvSpPr>
              <a:spLocks noChangeAspect="1" noChangeArrowheads="1"/>
            </p:cNvSpPr>
            <p:nvPr/>
          </p:nvSpPr>
          <p:spPr bwMode="auto">
            <a:xfrm>
              <a:off x="1338" y="1117"/>
              <a:ext cx="59" cy="944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25"/>
            <p:cNvSpPr>
              <a:spLocks noChangeAspect="1" noChangeShapeType="1"/>
            </p:cNvSpPr>
            <p:nvPr/>
          </p:nvSpPr>
          <p:spPr bwMode="auto">
            <a:xfrm>
              <a:off x="1398" y="1122"/>
              <a:ext cx="1" cy="936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AutoShape 26"/>
            <p:cNvSpPr>
              <a:spLocks noChangeArrowheads="1"/>
            </p:cNvSpPr>
            <p:nvPr/>
          </p:nvSpPr>
          <p:spPr bwMode="auto">
            <a:xfrm rot="5400000">
              <a:off x="1367" y="1205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AutoShape 27"/>
            <p:cNvSpPr>
              <a:spLocks noChangeArrowheads="1"/>
            </p:cNvSpPr>
            <p:nvPr/>
          </p:nvSpPr>
          <p:spPr bwMode="auto">
            <a:xfrm rot="5400000">
              <a:off x="1367" y="138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AutoShape 28"/>
            <p:cNvSpPr>
              <a:spLocks noChangeArrowheads="1"/>
            </p:cNvSpPr>
            <p:nvPr/>
          </p:nvSpPr>
          <p:spPr bwMode="auto">
            <a:xfrm rot="5400000">
              <a:off x="1367" y="1558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AutoShape 29"/>
            <p:cNvSpPr>
              <a:spLocks noChangeArrowheads="1"/>
            </p:cNvSpPr>
            <p:nvPr/>
          </p:nvSpPr>
          <p:spPr bwMode="auto">
            <a:xfrm rot="5400000">
              <a:off x="1367" y="1734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AutoShape 30"/>
            <p:cNvSpPr>
              <a:spLocks noChangeArrowheads="1"/>
            </p:cNvSpPr>
            <p:nvPr/>
          </p:nvSpPr>
          <p:spPr bwMode="auto">
            <a:xfrm rot="5400000">
              <a:off x="1367" y="191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Line 31"/>
          <p:cNvSpPr>
            <a:spLocks noChangeAspect="1" noChangeShapeType="1"/>
          </p:cNvSpPr>
          <p:nvPr/>
        </p:nvSpPr>
        <p:spPr bwMode="auto">
          <a:xfrm rot="180000" flipV="1">
            <a:off x="2628900" y="3576414"/>
            <a:ext cx="1201738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6" name="Line 32"/>
          <p:cNvSpPr>
            <a:spLocks noChangeShapeType="1"/>
          </p:cNvSpPr>
          <p:nvPr/>
        </p:nvSpPr>
        <p:spPr bwMode="auto">
          <a:xfrm rot="20700000">
            <a:off x="3087688" y="3781201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7" name="Line 33"/>
          <p:cNvSpPr>
            <a:spLocks noChangeAspect="1" noChangeShapeType="1"/>
          </p:cNvSpPr>
          <p:nvPr/>
        </p:nvSpPr>
        <p:spPr bwMode="auto">
          <a:xfrm rot="180000" flipV="1">
            <a:off x="2627313" y="3881214"/>
            <a:ext cx="1166812" cy="3714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rot="20760000">
            <a:off x="3087688" y="407647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9" name="Line 35"/>
          <p:cNvSpPr>
            <a:spLocks noChangeAspect="1" noChangeShapeType="1"/>
          </p:cNvSpPr>
          <p:nvPr/>
        </p:nvSpPr>
        <p:spPr bwMode="auto">
          <a:xfrm rot="180000" flipV="1">
            <a:off x="2632075" y="4171726"/>
            <a:ext cx="1141413" cy="3635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rot="20700000">
            <a:off x="3087688" y="435587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1" name="Line 37"/>
          <p:cNvSpPr>
            <a:spLocks noChangeAspect="1" noChangeShapeType="1"/>
          </p:cNvSpPr>
          <p:nvPr/>
        </p:nvSpPr>
        <p:spPr bwMode="auto">
          <a:xfrm rot="180000" flipV="1">
            <a:off x="2628900" y="4452714"/>
            <a:ext cx="1141413" cy="3635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2" name="Line 38"/>
          <p:cNvSpPr>
            <a:spLocks noChangeShapeType="1"/>
          </p:cNvSpPr>
          <p:nvPr/>
        </p:nvSpPr>
        <p:spPr bwMode="auto">
          <a:xfrm rot="20700000">
            <a:off x="3084513" y="464162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3" name="Line 39"/>
          <p:cNvSpPr>
            <a:spLocks noChangeAspect="1" noChangeShapeType="1"/>
          </p:cNvSpPr>
          <p:nvPr/>
        </p:nvSpPr>
        <p:spPr bwMode="auto">
          <a:xfrm rot="180000" flipV="1">
            <a:off x="2627313" y="4727351"/>
            <a:ext cx="1150937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4" name="Line 40"/>
          <p:cNvSpPr>
            <a:spLocks noChangeShapeType="1"/>
          </p:cNvSpPr>
          <p:nvPr/>
        </p:nvSpPr>
        <p:spPr bwMode="auto">
          <a:xfrm rot="20700000">
            <a:off x="3084513" y="491467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42415"/>
              </p:ext>
            </p:extLst>
          </p:nvPr>
        </p:nvGraphicFramePr>
        <p:xfrm>
          <a:off x="6054725" y="3812951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8" name="公式" r:id="rId14" imgW="279360" imgH="291960" progId="Equation.3">
                  <p:embed/>
                </p:oleObj>
              </mc:Choice>
              <mc:Fallback>
                <p:oleObj name="公式" r:id="rId14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3812951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Line 43"/>
          <p:cNvSpPr>
            <a:spLocks noChangeAspect="1" noChangeShapeType="1"/>
          </p:cNvSpPr>
          <p:nvPr/>
        </p:nvSpPr>
        <p:spPr bwMode="auto">
          <a:xfrm rot="21480000">
            <a:off x="4586288" y="3717701"/>
            <a:ext cx="180975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8" name="Line 44"/>
          <p:cNvSpPr>
            <a:spLocks noChangeAspect="1" noChangeShapeType="1"/>
          </p:cNvSpPr>
          <p:nvPr/>
        </p:nvSpPr>
        <p:spPr bwMode="auto">
          <a:xfrm rot="120000">
            <a:off x="4572000" y="3922489"/>
            <a:ext cx="180975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9" name="Line 45"/>
          <p:cNvSpPr>
            <a:spLocks noChangeShapeType="1"/>
          </p:cNvSpPr>
          <p:nvPr/>
        </p:nvSpPr>
        <p:spPr bwMode="auto">
          <a:xfrm rot="21540000" flipV="1">
            <a:off x="3978275" y="3990751"/>
            <a:ext cx="1944688" cy="1444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0" name="Line 46"/>
          <p:cNvSpPr>
            <a:spLocks noChangeAspect="1" noChangeShapeType="1"/>
          </p:cNvSpPr>
          <p:nvPr/>
        </p:nvSpPr>
        <p:spPr bwMode="auto">
          <a:xfrm rot="21240000">
            <a:off x="4573588" y="4088382"/>
            <a:ext cx="180975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" name="Line 47"/>
          <p:cNvSpPr>
            <a:spLocks noChangeAspect="1" noChangeShapeType="1"/>
          </p:cNvSpPr>
          <p:nvPr/>
        </p:nvSpPr>
        <p:spPr bwMode="auto">
          <a:xfrm flipV="1">
            <a:off x="4635500" y="4235226"/>
            <a:ext cx="144463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2" name="Line 48"/>
          <p:cNvSpPr>
            <a:spLocks noChangeShapeType="1"/>
          </p:cNvSpPr>
          <p:nvPr/>
        </p:nvSpPr>
        <p:spPr bwMode="auto">
          <a:xfrm rot="21540000" flipV="1">
            <a:off x="3978275" y="3995514"/>
            <a:ext cx="1944688" cy="7191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3" name="Line 49"/>
          <p:cNvSpPr>
            <a:spLocks noChangeAspect="1" noChangeShapeType="1"/>
          </p:cNvSpPr>
          <p:nvPr/>
        </p:nvSpPr>
        <p:spPr bwMode="auto">
          <a:xfrm rot="21420000" flipV="1">
            <a:off x="4679950" y="4405089"/>
            <a:ext cx="150813" cy="492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322315"/>
              </p:ext>
            </p:extLst>
          </p:nvPr>
        </p:nvGraphicFramePr>
        <p:xfrm>
          <a:off x="3360738" y="4297841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9" name="公式" r:id="rId16" imgW="253800" imgH="304560" progId="Equation.3">
                  <p:embed/>
                </p:oleObj>
              </mc:Choice>
              <mc:Fallback>
                <p:oleObj name="公式" r:id="rId16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4297841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Line 61"/>
          <p:cNvSpPr>
            <a:spLocks noChangeShapeType="1"/>
          </p:cNvSpPr>
          <p:nvPr/>
        </p:nvSpPr>
        <p:spPr bwMode="auto">
          <a:xfrm>
            <a:off x="1979712" y="4802916"/>
            <a:ext cx="0" cy="252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7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449704"/>
              </p:ext>
            </p:extLst>
          </p:nvPr>
        </p:nvGraphicFramePr>
        <p:xfrm>
          <a:off x="1646968" y="4797598"/>
          <a:ext cx="204788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0" name="Equation" r:id="rId18" imgW="253800" imgH="317160" progId="Equation.DSMT4">
                  <p:embed/>
                </p:oleObj>
              </mc:Choice>
              <mc:Fallback>
                <p:oleObj name="Equation" r:id="rId18" imgW="25380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968" y="4797598"/>
                        <a:ext cx="204788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63"/>
          <p:cNvSpPr txBox="1">
            <a:spLocks noChangeArrowheads="1"/>
          </p:cNvSpPr>
          <p:nvPr/>
        </p:nvSpPr>
        <p:spPr bwMode="auto">
          <a:xfrm>
            <a:off x="1836738" y="3471837"/>
            <a:ext cx="320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graphicFrame>
        <p:nvGraphicFramePr>
          <p:cNvPr id="79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10227"/>
              </p:ext>
            </p:extLst>
          </p:nvPr>
        </p:nvGraphicFramePr>
        <p:xfrm>
          <a:off x="2459384" y="5589240"/>
          <a:ext cx="88848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1" name="Equation" r:id="rId20" imgW="444240" imgH="203040" progId="Equation.DSMT4">
                  <p:embed/>
                </p:oleObj>
              </mc:Choice>
              <mc:Fallback>
                <p:oleObj name="Equation" r:id="rId20" imgW="444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384" y="5589240"/>
                        <a:ext cx="88848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Line 65"/>
          <p:cNvSpPr>
            <a:spLocks noChangeAspect="1" noChangeShapeType="1"/>
          </p:cNvSpPr>
          <p:nvPr/>
        </p:nvSpPr>
        <p:spPr bwMode="auto">
          <a:xfrm rot="21480000">
            <a:off x="2625725" y="5063901"/>
            <a:ext cx="136525" cy="533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1" name="Line 66"/>
          <p:cNvSpPr>
            <a:spLocks noChangeShapeType="1"/>
          </p:cNvSpPr>
          <p:nvPr/>
        </p:nvSpPr>
        <p:spPr bwMode="auto">
          <a:xfrm rot="780000" flipH="1">
            <a:off x="2833977" y="5338835"/>
            <a:ext cx="144463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2" name="Line 67"/>
          <p:cNvSpPr>
            <a:spLocks noChangeAspect="1" noChangeShapeType="1"/>
          </p:cNvSpPr>
          <p:nvPr/>
        </p:nvSpPr>
        <p:spPr bwMode="auto">
          <a:xfrm rot="120000" flipH="1">
            <a:off x="2563719" y="5449322"/>
            <a:ext cx="157162" cy="650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3" name="Line 68"/>
          <p:cNvSpPr>
            <a:spLocks noChangeShapeType="1"/>
          </p:cNvSpPr>
          <p:nvPr/>
        </p:nvSpPr>
        <p:spPr bwMode="auto">
          <a:xfrm rot="180000">
            <a:off x="2606675" y="4792439"/>
            <a:ext cx="274638" cy="773112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85" name="Picture 73" descr="15-8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r="4247" b="63591"/>
          <a:stretch>
            <a:fillRect/>
          </a:stretch>
        </p:blipFill>
        <p:spPr bwMode="auto">
          <a:xfrm>
            <a:off x="6397625" y="3212876"/>
            <a:ext cx="1560513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6" name="对象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274530"/>
              </p:ext>
            </p:extLst>
          </p:nvPr>
        </p:nvGraphicFramePr>
        <p:xfrm>
          <a:off x="4644008" y="6118944"/>
          <a:ext cx="37052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2" name="Equation" r:id="rId23" imgW="1854000" imgH="203040" progId="Equation.DSMT4">
                  <p:embed/>
                </p:oleObj>
              </mc:Choice>
              <mc:Fallback>
                <p:oleObj name="Equation" r:id="rId23" imgW="1854000" imgH="203040" progId="Equation.DSMT4">
                  <p:embed/>
                  <p:pic>
                    <p:nvPicPr>
                      <p:cNvPr id="0" name="Object 7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6118944"/>
                        <a:ext cx="3705225" cy="4064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49019"/>
                        </a:srgbClr>
                      </a:solidFill>
                      <a:ln w="9525">
                        <a:solidFill>
                          <a:srgbClr val="B2B2B2">
                            <a:alpha val="47842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21"/>
          <p:cNvSpPr>
            <a:spLocks noChangeShapeType="1"/>
          </p:cNvSpPr>
          <p:nvPr/>
        </p:nvSpPr>
        <p:spPr bwMode="auto">
          <a:xfrm>
            <a:off x="3887788" y="5264446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2045697" y="2807930"/>
            <a:ext cx="405752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0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光栅衍射＝单缝衍射＋缝间干涉</a:t>
            </a:r>
            <a:r>
              <a:rPr kumimoji="1" lang="en-US" altLang="zh-CN" sz="20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endParaRPr kumimoji="1" lang="en-US" altLang="zh-CN" sz="20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5895732" y="3918034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41776"/>
              </p:ext>
            </p:extLst>
          </p:nvPr>
        </p:nvGraphicFramePr>
        <p:xfrm>
          <a:off x="2250976" y="4466257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3" name="Equation" r:id="rId25" imgW="152280" imgH="164880" progId="Equation.DSMT4">
                  <p:embed/>
                </p:oleObj>
              </mc:Choice>
              <mc:Fallback>
                <p:oleObj name="Equation" r:id="rId25" imgW="152280" imgH="164880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976" y="4466257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77799"/>
              </p:ext>
            </p:extLst>
          </p:nvPr>
        </p:nvGraphicFramePr>
        <p:xfrm>
          <a:off x="2235101" y="5042916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4" name="Equation" r:id="rId27" imgW="152280" imgH="164880" progId="Equation.DSMT4">
                  <p:embed/>
                </p:oleObj>
              </mc:Choice>
              <mc:Fallback>
                <p:oleObj name="Equation" r:id="rId27" imgW="152280" imgH="16488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101" y="5042916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248388"/>
              </p:ext>
            </p:extLst>
          </p:nvPr>
        </p:nvGraphicFramePr>
        <p:xfrm>
          <a:off x="2784475" y="4957763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5" name="Equation" r:id="rId29" imgW="152280" imgH="177480" progId="Equation.DSMT4">
                  <p:embed/>
                </p:oleObj>
              </mc:Choice>
              <mc:Fallback>
                <p:oleObj name="Equation" r:id="rId29" imgW="152280" imgH="17748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4957763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对象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36629"/>
              </p:ext>
            </p:extLst>
          </p:nvPr>
        </p:nvGraphicFramePr>
        <p:xfrm>
          <a:off x="524562" y="6208200"/>
          <a:ext cx="1676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6" name="Equation" r:id="rId31" imgW="838080" imgH="228600" progId="Equation.DSMT4">
                  <p:embed/>
                </p:oleObj>
              </mc:Choice>
              <mc:Fallback>
                <p:oleObj name="Equation" r:id="rId31" imgW="838080" imgH="228600" progId="Equation.DSMT4">
                  <p:embed/>
                  <p:pic>
                    <p:nvPicPr>
                      <p:cNvPr id="0" name="对象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62" y="6208200"/>
                        <a:ext cx="1676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椭圆 93"/>
          <p:cNvSpPr>
            <a:spLocks noChangeAspect="1"/>
          </p:cNvSpPr>
          <p:nvPr/>
        </p:nvSpPr>
        <p:spPr>
          <a:xfrm>
            <a:off x="2673033" y="500863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001948"/>
              </p:ext>
            </p:extLst>
          </p:nvPr>
        </p:nvGraphicFramePr>
        <p:xfrm>
          <a:off x="2992372" y="6227150"/>
          <a:ext cx="1117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7" name="Equation" r:id="rId33" imgW="558720" imgH="203040" progId="Equation.DSMT4">
                  <p:embed/>
                </p:oleObj>
              </mc:Choice>
              <mc:Fallback>
                <p:oleObj name="Equation" r:id="rId33" imgW="558720" imgH="203040" progId="Equation.DSMT4">
                  <p:embed/>
                  <p:pic>
                    <p:nvPicPr>
                      <p:cNvPr id="0" name="对象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372" y="6227150"/>
                        <a:ext cx="1117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727370"/>
              </p:ext>
            </p:extLst>
          </p:nvPr>
        </p:nvGraphicFramePr>
        <p:xfrm>
          <a:off x="2236234" y="6212160"/>
          <a:ext cx="73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48" name="Equation" r:id="rId35" imgW="368280" imgH="228600" progId="Equation.DSMT4">
                  <p:embed/>
                </p:oleObj>
              </mc:Choice>
              <mc:Fallback>
                <p:oleObj name="Equation" r:id="rId35" imgW="368280" imgH="228600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234" y="6212160"/>
                        <a:ext cx="73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60"/>
          <p:cNvSpPr>
            <a:spLocks noChangeArrowheads="1"/>
          </p:cNvSpPr>
          <p:nvPr/>
        </p:nvSpPr>
        <p:spPr bwMode="auto">
          <a:xfrm>
            <a:off x="467544" y="5763304"/>
            <a:ext cx="141927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光程差：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build="p" autoUpdateAnimBg="0"/>
      <p:bldP spid="17" grpId="0" build="p" autoUpdateAnimBg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8" grpId="0"/>
      <p:bldP spid="80" grpId="0" animBg="1"/>
      <p:bldP spid="81" grpId="0" animBg="1"/>
      <p:bldP spid="82" grpId="0" animBg="1"/>
      <p:bldP spid="83" grpId="0" animBg="1"/>
      <p:bldP spid="45" grpId="0" animBg="1"/>
      <p:bldP spid="88" grpId="0"/>
      <p:bldP spid="88" grpId="1"/>
      <p:bldP spid="90" grpId="0" animBg="1"/>
      <p:bldP spid="94" grpId="0" animBg="1"/>
      <p:bldP spid="9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09" name="Rectangle 3"/>
          <p:cNvSpPr>
            <a:spLocks noChangeArrowheads="1"/>
          </p:cNvSpPr>
          <p:nvPr/>
        </p:nvSpPr>
        <p:spPr bwMode="auto">
          <a:xfrm>
            <a:off x="425450" y="579379"/>
            <a:ext cx="3650656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4.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光栅衍射光强分布公式</a:t>
            </a:r>
          </a:p>
        </p:txBody>
      </p:sp>
      <p:graphicFrame>
        <p:nvGraphicFramePr>
          <p:cNvPr id="16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054621"/>
              </p:ext>
            </p:extLst>
          </p:nvPr>
        </p:nvGraphicFramePr>
        <p:xfrm>
          <a:off x="3873513" y="2600052"/>
          <a:ext cx="22352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99" name="Equation" r:id="rId4" imgW="1117440" imgH="393480" progId="Equation.DSMT4">
                  <p:embed/>
                </p:oleObj>
              </mc:Choice>
              <mc:Fallback>
                <p:oleObj name="Equation" r:id="rId4" imgW="111744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13" y="2600052"/>
                        <a:ext cx="22352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74022"/>
              </p:ext>
            </p:extLst>
          </p:nvPr>
        </p:nvGraphicFramePr>
        <p:xfrm>
          <a:off x="1907704" y="2599572"/>
          <a:ext cx="1522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00" name="Equation" r:id="rId6" imgW="761760" imgH="393480" progId="Equation.DSMT4">
                  <p:embed/>
                </p:oleObj>
              </mc:Choice>
              <mc:Fallback>
                <p:oleObj name="Equation" r:id="rId6" imgW="7617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2599572"/>
                        <a:ext cx="1522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对象 2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52954"/>
              </p:ext>
            </p:extLst>
          </p:nvPr>
        </p:nvGraphicFramePr>
        <p:xfrm>
          <a:off x="2503488" y="1316038"/>
          <a:ext cx="3505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01" name="Equation" r:id="rId8" imgW="1752480" imgH="495000" progId="Equation.DSMT4">
                  <p:embed/>
                </p:oleObj>
              </mc:Choice>
              <mc:Fallback>
                <p:oleObj name="Equation" r:id="rId8" imgW="1752480" imgH="49500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1316038"/>
                        <a:ext cx="3505200" cy="990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" name="Rectangle 6"/>
          <p:cNvSpPr>
            <a:spLocks noChangeArrowheads="1"/>
          </p:cNvSpPr>
          <p:nvPr/>
        </p:nvSpPr>
        <p:spPr bwMode="auto">
          <a:xfrm>
            <a:off x="415925" y="3356992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FFFF00"/>
                </a:solidFill>
                <a:latin typeface="隶书" pitchFamily="49" charset="-122"/>
                <a:ea typeface="隶书" pitchFamily="49" charset="-122"/>
              </a:rPr>
              <a:t>讨论</a:t>
            </a:r>
          </a:p>
        </p:txBody>
      </p:sp>
      <p:graphicFrame>
        <p:nvGraphicFramePr>
          <p:cNvPr id="20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321644"/>
              </p:ext>
            </p:extLst>
          </p:nvPr>
        </p:nvGraphicFramePr>
        <p:xfrm>
          <a:off x="3573016" y="4649440"/>
          <a:ext cx="1143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02" name="Equation" r:id="rId10" imgW="571320" imgH="469800" progId="Equation.DSMT4">
                  <p:embed/>
                </p:oleObj>
              </mc:Choice>
              <mc:Fallback>
                <p:oleObj name="Equation" r:id="rId10" imgW="571320" imgH="4698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016" y="4649440"/>
                        <a:ext cx="11430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1C1C1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" name="Text Box 8"/>
          <p:cNvSpPr txBox="1">
            <a:spLocks noChangeArrowheads="1"/>
          </p:cNvSpPr>
          <p:nvPr/>
        </p:nvSpPr>
        <p:spPr bwMode="auto">
          <a:xfrm>
            <a:off x="688975" y="4912386"/>
            <a:ext cx="2603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FFFF"/>
                </a:solidFill>
                <a:ea typeface="楷体_GB2312" pitchFamily="49" charset="-122"/>
              </a:rPr>
              <a:t>单缝衍射因子：</a:t>
            </a:r>
            <a:endParaRPr lang="zh-CN" altLang="en-US" sz="2400" b="1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231" name="Text Box 8"/>
          <p:cNvSpPr txBox="1">
            <a:spLocks noChangeArrowheads="1"/>
          </p:cNvSpPr>
          <p:nvPr/>
        </p:nvSpPr>
        <p:spPr bwMode="auto">
          <a:xfrm>
            <a:off x="683568" y="5829492"/>
            <a:ext cx="2603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l"/>
            </a:pPr>
            <a:r>
              <a:rPr lang="zh-CN" altLang="en-US" sz="2400" b="1" dirty="0" smtClean="0">
                <a:solidFill>
                  <a:srgbClr val="FFFFFF"/>
                </a:solidFill>
                <a:ea typeface="楷体_GB2312" pitchFamily="49" charset="-122"/>
              </a:rPr>
              <a:t> 缝间干涉因子：</a:t>
            </a:r>
            <a:endParaRPr lang="zh-CN" altLang="en-US" sz="2400" b="1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3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567888"/>
              </p:ext>
            </p:extLst>
          </p:nvPr>
        </p:nvGraphicFramePr>
        <p:xfrm>
          <a:off x="3563888" y="5535613"/>
          <a:ext cx="13970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03" name="Equation" r:id="rId12" imgW="698400" imgH="495000" progId="Equation.DSMT4">
                  <p:embed/>
                </p:oleObj>
              </mc:Choice>
              <mc:Fallback>
                <p:oleObj name="Equation" r:id="rId12" imgW="698400" imgH="4950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5535613"/>
                        <a:ext cx="13970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1C1C1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Text Box 2"/>
          <p:cNvSpPr txBox="1">
            <a:spLocks noChangeArrowheads="1"/>
          </p:cNvSpPr>
          <p:nvPr/>
        </p:nvSpPr>
        <p:spPr bwMode="auto">
          <a:xfrm>
            <a:off x="827584" y="2668638"/>
            <a:ext cx="1112805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式中，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35" name="Text Box 8"/>
          <p:cNvSpPr txBox="1">
            <a:spLocks noChangeArrowheads="1"/>
          </p:cNvSpPr>
          <p:nvPr/>
        </p:nvSpPr>
        <p:spPr bwMode="auto">
          <a:xfrm>
            <a:off x="683568" y="4005064"/>
            <a:ext cx="26035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FFFFFF"/>
                </a:solidFill>
                <a:ea typeface="楷体_GB2312" pitchFamily="49" charset="-122"/>
              </a:rPr>
              <a:t>单缝衍射光强：</a:t>
            </a:r>
            <a:endParaRPr lang="zh-CN" altLang="en-US" sz="2400" b="1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36" name="对象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02061"/>
              </p:ext>
            </p:extLst>
          </p:nvPr>
        </p:nvGraphicFramePr>
        <p:xfrm>
          <a:off x="3275856" y="3713336"/>
          <a:ext cx="1422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04" name="Equation" r:id="rId14" imgW="711000" imgH="469800" progId="Equation.DSMT4">
                  <p:embed/>
                </p:oleObj>
              </mc:Choice>
              <mc:Fallback>
                <p:oleObj name="Equation" r:id="rId14" imgW="711000" imgH="469800" progId="Equation.DSMT4">
                  <p:embed/>
                  <p:pic>
                    <p:nvPicPr>
                      <p:cNvPr id="0" name="对象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713336"/>
                        <a:ext cx="1422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3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208" grpId="0"/>
      <p:bldP spid="210" grpId="0"/>
      <p:bldP spid="231" grpId="0"/>
      <p:bldP spid="234" grpId="0"/>
      <p:bldP spid="23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366713" y="307975"/>
            <a:ext cx="13580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隶书" pitchFamily="49" charset="-122"/>
                <a:ea typeface="隶书" pitchFamily="49" charset="-122"/>
              </a:rPr>
              <a:t>说明：</a:t>
            </a:r>
            <a:endParaRPr kumimoji="1" lang="en-US" altLang="zh-CN" sz="2400" b="1" dirty="0">
              <a:solidFill>
                <a:srgbClr val="FFFF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738313" y="276320"/>
            <a:ext cx="6736437" cy="47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l"/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en-US" altLang="zh-CN" sz="2000" b="1" i="1" dirty="0" smtClean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</a:t>
            </a:r>
            <a:r>
              <a:rPr kumimoji="1" lang="en-US" altLang="zh-CN" sz="2000" b="1" i="1" dirty="0" smtClean="0">
                <a:solidFill>
                  <a:srgbClr val="FF9999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缝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干涉，两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主极大间有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 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- 1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极小， 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 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- 2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个次极大。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752600" y="751840"/>
            <a:ext cx="4572383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>
                    <a:alpha val="19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Wingdings" pitchFamily="2" charset="2"/>
              <a:buChar char="l"/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WP Greek Century" pitchFamily="2" charset="2"/>
              </a:rPr>
              <a:t>随着</a:t>
            </a:r>
            <a:r>
              <a:rPr kumimoji="1" lang="en-US" altLang="zh-CN" sz="2000" b="1" i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WP Greek Century" pitchFamily="2" charset="2"/>
              </a:rPr>
              <a:t>N</a:t>
            </a:r>
            <a:r>
              <a:rPr kumimoji="1" lang="en-US" altLang="zh-CN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WP Greek Century" pitchFamily="2" charset="2"/>
              </a:rPr>
              <a:t> </a:t>
            </a: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WP Greek Century" pitchFamily="2" charset="2"/>
              </a:rPr>
              <a:t>的增大，主极大间为暗背景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  <a:sym typeface="WP Greek Century" pitchFamily="2" charset="2"/>
              </a:rPr>
              <a:t>。</a:t>
            </a:r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7611"/>
              </p:ext>
            </p:extLst>
          </p:nvPr>
        </p:nvGraphicFramePr>
        <p:xfrm>
          <a:off x="3198813" y="2199917"/>
          <a:ext cx="78105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44" name="Equation" r:id="rId4" imgW="482400" imgH="177480" progId="Equation.3">
                  <p:embed/>
                </p:oleObj>
              </mc:Choice>
              <mc:Fallback>
                <p:oleObj name="Equation" r:id="rId4" imgW="482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813" y="2199917"/>
                        <a:ext cx="78105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898898"/>
              </p:ext>
            </p:extLst>
          </p:nvPr>
        </p:nvGraphicFramePr>
        <p:xfrm>
          <a:off x="4175125" y="2199917"/>
          <a:ext cx="6572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45" name="Equation" r:id="rId6" imgW="406080" imgH="177480" progId="Equation.3">
                  <p:embed/>
                </p:oleObj>
              </mc:Choice>
              <mc:Fallback>
                <p:oleObj name="Equation" r:id="rId6" imgW="406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25" y="2199917"/>
                        <a:ext cx="6572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492487"/>
              </p:ext>
            </p:extLst>
          </p:nvPr>
        </p:nvGraphicFramePr>
        <p:xfrm>
          <a:off x="5099050" y="2199917"/>
          <a:ext cx="63658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46" name="Equation" r:id="rId8" imgW="393480" imgH="177480" progId="Equation.3">
                  <p:embed/>
                </p:oleObj>
              </mc:Choice>
              <mc:Fallback>
                <p:oleObj name="Equation" r:id="rId8" imgW="3934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199917"/>
                        <a:ext cx="63658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54"/>
          <p:cNvGrpSpPr>
            <a:grpSpLocks/>
          </p:cNvGrpSpPr>
          <p:nvPr/>
        </p:nvGrpSpPr>
        <p:grpSpPr bwMode="auto">
          <a:xfrm>
            <a:off x="2513013" y="1376004"/>
            <a:ext cx="4191000" cy="935036"/>
            <a:chOff x="1583" y="845"/>
            <a:chExt cx="2640" cy="589"/>
          </a:xfrm>
        </p:grpSpPr>
        <p:pic>
          <p:nvPicPr>
            <p:cNvPr id="10" name="Picture 12" descr="1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326698"/>
                </a:clrFrom>
                <a:clrTo>
                  <a:srgbClr val="3266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" t="8952" r="21069" b="21672"/>
            <a:stretch>
              <a:fillRect/>
            </a:stretch>
          </p:blipFill>
          <p:spPr bwMode="auto">
            <a:xfrm>
              <a:off x="1655" y="845"/>
              <a:ext cx="2458" cy="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1583" y="847"/>
              <a:ext cx="2640" cy="463"/>
              <a:chOff x="1583" y="484"/>
              <a:chExt cx="2640" cy="463"/>
            </a:xfrm>
          </p:grpSpPr>
          <p:sp>
            <p:nvSpPr>
              <p:cNvPr id="12" name="Line 17"/>
              <p:cNvSpPr>
                <a:spLocks noChangeShapeType="1"/>
              </p:cNvSpPr>
              <p:nvPr/>
            </p:nvSpPr>
            <p:spPr bwMode="auto">
              <a:xfrm>
                <a:off x="1583" y="947"/>
                <a:ext cx="2640" cy="0"/>
              </a:xfrm>
              <a:prstGeom prst="line">
                <a:avLst/>
              </a:prstGeom>
              <a:noFill/>
              <a:ln w="19050">
                <a:solidFill>
                  <a:srgbClr val="CCCCFF"/>
                </a:solidFill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18"/>
              <p:cNvSpPr>
                <a:spLocks noChangeShapeType="1"/>
              </p:cNvSpPr>
              <p:nvPr/>
            </p:nvSpPr>
            <p:spPr bwMode="auto">
              <a:xfrm>
                <a:off x="2831" y="512"/>
                <a:ext cx="0" cy="431"/>
              </a:xfrm>
              <a:prstGeom prst="line">
                <a:avLst/>
              </a:prstGeom>
              <a:noFill/>
              <a:ln w="19050">
                <a:solidFill>
                  <a:srgbClr val="CCCCFF"/>
                </a:solidFill>
                <a:round/>
                <a:headEnd type="triangle" w="med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Line 19"/>
              <p:cNvSpPr>
                <a:spLocks noChangeShapeType="1"/>
              </p:cNvSpPr>
              <p:nvPr/>
            </p:nvSpPr>
            <p:spPr bwMode="auto">
              <a:xfrm>
                <a:off x="1583" y="693"/>
                <a:ext cx="2640" cy="0"/>
              </a:xfrm>
              <a:prstGeom prst="line">
                <a:avLst/>
              </a:prstGeom>
              <a:noFill/>
              <a:ln w="19050">
                <a:solidFill>
                  <a:srgbClr val="CCCCFF"/>
                </a:solidFill>
                <a:prstDash val="dash"/>
                <a:round/>
                <a:headEnd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ine 20"/>
              <p:cNvSpPr>
                <a:spLocks noChangeShapeType="1"/>
              </p:cNvSpPr>
              <p:nvPr/>
            </p:nvSpPr>
            <p:spPr bwMode="auto">
              <a:xfrm>
                <a:off x="2268" y="861"/>
                <a:ext cx="0" cy="8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Line 21"/>
              <p:cNvSpPr>
                <a:spLocks noChangeShapeType="1"/>
              </p:cNvSpPr>
              <p:nvPr/>
            </p:nvSpPr>
            <p:spPr bwMode="auto">
              <a:xfrm>
                <a:off x="3394" y="861"/>
                <a:ext cx="0" cy="8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7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367161"/>
                  </p:ext>
                </p:extLst>
              </p:nvPr>
            </p:nvGraphicFramePr>
            <p:xfrm>
              <a:off x="2561" y="484"/>
              <a:ext cx="228" cy="2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2647" name="Equation" r:id="rId11" imgW="241200" imgH="228600" progId="Equation.DSMT4">
                      <p:embed/>
                    </p:oleObj>
                  </mc:Choice>
                  <mc:Fallback>
                    <p:oleObj name="Equation" r:id="rId11" imgW="2412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61" y="484"/>
                            <a:ext cx="228" cy="2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2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52887254"/>
                  </p:ext>
                </p:extLst>
              </p:nvPr>
            </p:nvGraphicFramePr>
            <p:xfrm>
              <a:off x="2880" y="516"/>
              <a:ext cx="73" cy="1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2648" name="公式" r:id="rId13" imgW="190440" imgH="266400" progId="Equation.3">
                      <p:embed/>
                    </p:oleObj>
                  </mc:Choice>
                  <mc:Fallback>
                    <p:oleObj name="公式" r:id="rId13" imgW="190440" imgH="2664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0" y="516"/>
                            <a:ext cx="73" cy="1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9" name="Rectangle 27"/>
          <p:cNvSpPr>
            <a:spLocks noChangeArrowheads="1"/>
          </p:cNvSpPr>
          <p:nvPr/>
        </p:nvSpPr>
        <p:spPr bwMode="auto">
          <a:xfrm>
            <a:off x="3143250" y="2241192"/>
            <a:ext cx="2592388" cy="215900"/>
          </a:xfrm>
          <a:prstGeom prst="rect">
            <a:avLst/>
          </a:prstGeom>
          <a:solidFill>
            <a:srgbClr val="001F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2189163" y="4587513"/>
            <a:ext cx="4508500" cy="1793873"/>
            <a:chOff x="1379" y="2721"/>
            <a:chExt cx="2840" cy="1130"/>
          </a:xfrm>
        </p:grpSpPr>
        <p:pic>
          <p:nvPicPr>
            <p:cNvPr id="21" name="Picture 30" descr="f3c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326698"/>
                </a:clrFrom>
                <a:clrTo>
                  <a:srgbClr val="3266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280"/>
            <a:stretch>
              <a:fillRect/>
            </a:stretch>
          </p:blipFill>
          <p:spPr bwMode="auto">
            <a:xfrm>
              <a:off x="1379" y="2795"/>
              <a:ext cx="2812" cy="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Line 31"/>
            <p:cNvSpPr>
              <a:spLocks noChangeShapeType="1"/>
            </p:cNvSpPr>
            <p:nvPr/>
          </p:nvSpPr>
          <p:spPr bwMode="auto">
            <a:xfrm>
              <a:off x="1579" y="3635"/>
              <a:ext cx="2640" cy="0"/>
            </a:xfrm>
            <a:prstGeom prst="line">
              <a:avLst/>
            </a:prstGeom>
            <a:noFill/>
            <a:ln w="19050">
              <a:solidFill>
                <a:srgbClr val="CCCCFF"/>
              </a:solidFill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>
              <a:off x="2835" y="2791"/>
              <a:ext cx="0" cy="841"/>
            </a:xfrm>
            <a:prstGeom prst="line">
              <a:avLst/>
            </a:prstGeom>
            <a:noFill/>
            <a:ln w="19050">
              <a:solidFill>
                <a:srgbClr val="CCCCFF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1579" y="2934"/>
              <a:ext cx="2640" cy="0"/>
            </a:xfrm>
            <a:prstGeom prst="line">
              <a:avLst/>
            </a:prstGeom>
            <a:noFill/>
            <a:ln w="19050">
              <a:solidFill>
                <a:srgbClr val="CCCCFF"/>
              </a:solidFill>
              <a:prstDash val="dash"/>
              <a:round/>
              <a:headE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>
              <a:off x="2288" y="3548"/>
              <a:ext cx="0" cy="8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3378" y="3548"/>
              <a:ext cx="0" cy="8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36"/>
            <p:cNvGraphicFramePr>
              <a:graphicFrameLocks noChangeAspect="1"/>
            </p:cNvGraphicFramePr>
            <p:nvPr/>
          </p:nvGraphicFramePr>
          <p:xfrm>
            <a:off x="2011" y="3689"/>
            <a:ext cx="492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49" name="Equation" r:id="rId16" imgW="482400" imgH="177480" progId="Equation.3">
                    <p:embed/>
                  </p:oleObj>
                </mc:Choice>
                <mc:Fallback>
                  <p:oleObj name="Equation" r:id="rId16" imgW="48240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1" y="3689"/>
                          <a:ext cx="492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7"/>
            <p:cNvGraphicFramePr>
              <a:graphicFrameLocks noChangeAspect="1"/>
            </p:cNvGraphicFramePr>
            <p:nvPr/>
          </p:nvGraphicFramePr>
          <p:xfrm>
            <a:off x="2626" y="3689"/>
            <a:ext cx="414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50" name="Equation" r:id="rId18" imgW="406080" imgH="177480" progId="Equation.3">
                    <p:embed/>
                  </p:oleObj>
                </mc:Choice>
                <mc:Fallback>
                  <p:oleObj name="Equation" r:id="rId18" imgW="4060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6" y="3689"/>
                          <a:ext cx="414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8"/>
            <p:cNvGraphicFramePr>
              <a:graphicFrameLocks noChangeAspect="1"/>
            </p:cNvGraphicFramePr>
            <p:nvPr/>
          </p:nvGraphicFramePr>
          <p:xfrm>
            <a:off x="3208" y="3689"/>
            <a:ext cx="401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51" name="Equation" r:id="rId20" imgW="393480" imgH="177480" progId="Equation.3">
                    <p:embed/>
                  </p:oleObj>
                </mc:Choice>
                <mc:Fallback>
                  <p:oleObj name="Equation" r:id="rId20" imgW="393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8" y="3689"/>
                          <a:ext cx="401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5294985"/>
                </p:ext>
              </p:extLst>
            </p:nvPr>
          </p:nvGraphicFramePr>
          <p:xfrm>
            <a:off x="2513" y="2721"/>
            <a:ext cx="27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52" name="Equation" r:id="rId22" imgW="291960" imgH="228600" progId="Equation.DSMT4">
                    <p:embed/>
                  </p:oleObj>
                </mc:Choice>
                <mc:Fallback>
                  <p:oleObj name="Equation" r:id="rId22" imgW="29196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2721"/>
                          <a:ext cx="27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0"/>
            <p:cNvGraphicFramePr>
              <a:graphicFrameLocks/>
            </p:cNvGraphicFramePr>
            <p:nvPr/>
          </p:nvGraphicFramePr>
          <p:xfrm>
            <a:off x="2898" y="2784"/>
            <a:ext cx="73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53" name="公式" r:id="rId24" imgW="190440" imgH="266400" progId="Equation.3">
                    <p:embed/>
                  </p:oleObj>
                </mc:Choice>
                <mc:Fallback>
                  <p:oleObj name="公式" r:id="rId24" imgW="190440" imgH="266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8" y="2784"/>
                          <a:ext cx="73" cy="1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1980" y="3702"/>
              <a:ext cx="1633" cy="136"/>
            </a:xfrm>
            <a:prstGeom prst="rect">
              <a:avLst/>
            </a:prstGeom>
            <a:solidFill>
              <a:srgbClr val="001F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Text Box 42"/>
          <p:cNvSpPr txBox="1">
            <a:spLocks noChangeArrowheads="1"/>
          </p:cNvSpPr>
          <p:nvPr/>
        </p:nvSpPr>
        <p:spPr bwMode="auto">
          <a:xfrm>
            <a:off x="3492500" y="2204864"/>
            <a:ext cx="21836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 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缝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干涉强度分布</a:t>
            </a:r>
          </a:p>
        </p:txBody>
      </p:sp>
      <p:grpSp>
        <p:nvGrpSpPr>
          <p:cNvPr id="34" name="Group 56"/>
          <p:cNvGrpSpPr>
            <a:grpSpLocks/>
          </p:cNvGrpSpPr>
          <p:nvPr/>
        </p:nvGrpSpPr>
        <p:grpSpPr bwMode="auto">
          <a:xfrm>
            <a:off x="2162175" y="2776180"/>
            <a:ext cx="4532313" cy="1531938"/>
            <a:chOff x="1362" y="1727"/>
            <a:chExt cx="2855" cy="965"/>
          </a:xfrm>
        </p:grpSpPr>
        <p:graphicFrame>
          <p:nvGraphicFramePr>
            <p:cNvPr id="35" name="Object 25"/>
            <p:cNvGraphicFramePr>
              <a:graphicFrameLocks noChangeAspect="1"/>
            </p:cNvGraphicFramePr>
            <p:nvPr/>
          </p:nvGraphicFramePr>
          <p:xfrm>
            <a:off x="2653" y="2530"/>
            <a:ext cx="414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2654" name="Equation" r:id="rId26" imgW="406080" imgH="177480" progId="Equation.3">
                    <p:embed/>
                  </p:oleObj>
                </mc:Choice>
                <mc:Fallback>
                  <p:oleObj name="Equation" r:id="rId26" imgW="4060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530"/>
                          <a:ext cx="414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" name="Group 55"/>
            <p:cNvGrpSpPr>
              <a:grpSpLocks/>
            </p:cNvGrpSpPr>
            <p:nvPr/>
          </p:nvGrpSpPr>
          <p:grpSpPr bwMode="auto">
            <a:xfrm>
              <a:off x="1362" y="1727"/>
              <a:ext cx="2855" cy="932"/>
              <a:chOff x="1362" y="1727"/>
              <a:chExt cx="2855" cy="932"/>
            </a:xfrm>
          </p:grpSpPr>
          <p:sp>
            <p:nvSpPr>
              <p:cNvPr id="37" name="Rectangle 28"/>
              <p:cNvSpPr>
                <a:spLocks noChangeArrowheads="1"/>
              </p:cNvSpPr>
              <p:nvPr/>
            </p:nvSpPr>
            <p:spPr bwMode="auto">
              <a:xfrm>
                <a:off x="2026" y="2523"/>
                <a:ext cx="1633" cy="136"/>
              </a:xfrm>
              <a:prstGeom prst="rect">
                <a:avLst/>
              </a:prstGeom>
              <a:solidFill>
                <a:srgbClr val="001F3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8" name="Group 43"/>
              <p:cNvGrpSpPr>
                <a:grpSpLocks/>
              </p:cNvGrpSpPr>
              <p:nvPr/>
            </p:nvGrpSpPr>
            <p:grpSpPr bwMode="auto">
              <a:xfrm>
                <a:off x="1362" y="1727"/>
                <a:ext cx="2855" cy="886"/>
                <a:chOff x="1391" y="1455"/>
                <a:chExt cx="2855" cy="886"/>
              </a:xfrm>
            </p:grpSpPr>
            <p:pic>
              <p:nvPicPr>
                <p:cNvPr id="44" name="Picture 49" descr="f3b"/>
                <p:cNvPicPr>
                  <a:picLocks noChangeAspect="1" noChangeArrowheads="1"/>
                </p:cNvPicPr>
                <p:nvPr/>
              </p:nvPicPr>
              <p:blipFill>
                <a:blip r:embed="rId28">
                  <a:clrChange>
                    <a:clrFrom>
                      <a:srgbClr val="326698"/>
                    </a:clrFrom>
                    <a:clrTo>
                      <a:srgbClr val="326698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7802" b="6509"/>
                <a:stretch>
                  <a:fillRect/>
                </a:stretch>
              </p:blipFill>
              <p:spPr bwMode="auto">
                <a:xfrm>
                  <a:off x="1391" y="1508"/>
                  <a:ext cx="2812" cy="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Line 44"/>
                <p:cNvSpPr>
                  <a:spLocks noChangeShapeType="1"/>
                </p:cNvSpPr>
                <p:nvPr/>
              </p:nvSpPr>
              <p:spPr bwMode="auto">
                <a:xfrm>
                  <a:off x="1606" y="2204"/>
                  <a:ext cx="2640" cy="0"/>
                </a:xfrm>
                <a:prstGeom prst="line">
                  <a:avLst/>
                </a:prstGeom>
                <a:noFill/>
                <a:ln w="19050">
                  <a:solidFill>
                    <a:srgbClr val="CCCCFF"/>
                  </a:solidFill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Line 45"/>
                <p:cNvSpPr>
                  <a:spLocks noChangeShapeType="1"/>
                </p:cNvSpPr>
                <p:nvPr/>
              </p:nvSpPr>
              <p:spPr bwMode="auto">
                <a:xfrm>
                  <a:off x="1606" y="1665"/>
                  <a:ext cx="2640" cy="0"/>
                </a:xfrm>
                <a:prstGeom prst="line">
                  <a:avLst/>
                </a:prstGeom>
                <a:noFill/>
                <a:ln w="19050">
                  <a:solidFill>
                    <a:srgbClr val="CCCCFF"/>
                  </a:solidFill>
                  <a:prstDash val="dash"/>
                  <a:round/>
                  <a:headEnd/>
                  <a:tailEnd type="non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1" name="Line 46"/>
                <p:cNvSpPr>
                  <a:spLocks noChangeShapeType="1"/>
                </p:cNvSpPr>
                <p:nvPr/>
              </p:nvSpPr>
              <p:spPr bwMode="auto">
                <a:xfrm>
                  <a:off x="2315" y="2118"/>
                  <a:ext cx="0" cy="86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ine 47"/>
                <p:cNvSpPr>
                  <a:spLocks noChangeShapeType="1"/>
                </p:cNvSpPr>
                <p:nvPr/>
              </p:nvSpPr>
              <p:spPr bwMode="auto">
                <a:xfrm>
                  <a:off x="3401" y="2118"/>
                  <a:ext cx="0" cy="86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aphicFrame>
              <p:nvGraphicFramePr>
                <p:cNvPr id="43" name="Object 4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36944218"/>
                    </p:ext>
                  </p:extLst>
                </p:nvPr>
              </p:nvGraphicFramePr>
              <p:xfrm>
                <a:off x="2501" y="1455"/>
                <a:ext cx="288" cy="21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2655" name="Equation" r:id="rId29" imgW="304560" imgH="228600" progId="Equation.DSMT4">
                        <p:embed/>
                      </p:oleObj>
                    </mc:Choice>
                    <mc:Fallback>
                      <p:oleObj name="Equation" r:id="rId29" imgW="304560" imgH="2286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501" y="1455"/>
                              <a:ext cx="288" cy="21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Line 50"/>
                <p:cNvSpPr>
                  <a:spLocks noChangeShapeType="1"/>
                </p:cNvSpPr>
                <p:nvPr/>
              </p:nvSpPr>
              <p:spPr bwMode="auto">
                <a:xfrm>
                  <a:off x="2862" y="1498"/>
                  <a:ext cx="0" cy="711"/>
                </a:xfrm>
                <a:prstGeom prst="line">
                  <a:avLst/>
                </a:prstGeom>
                <a:noFill/>
                <a:ln w="19050">
                  <a:solidFill>
                    <a:srgbClr val="CCCCFF"/>
                  </a:solidFill>
                  <a:round/>
                  <a:headEnd type="triangle" w="med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graphicFrame>
              <p:nvGraphicFramePr>
                <p:cNvPr id="46" name="Object 51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23031941"/>
                    </p:ext>
                  </p:extLst>
                </p:nvPr>
              </p:nvGraphicFramePr>
              <p:xfrm>
                <a:off x="2930" y="1480"/>
                <a:ext cx="70" cy="1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2656" name="公式" r:id="rId31" imgW="203040" imgH="291960" progId="Equation.3">
                        <p:embed/>
                      </p:oleObj>
                    </mc:Choice>
                    <mc:Fallback>
                      <p:oleObj name="公式" r:id="rId31" imgW="203040" imgH="29196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30" y="1480"/>
                              <a:ext cx="70" cy="1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47" name="Text Box 52"/>
          <p:cNvSpPr txBox="1">
            <a:spLocks noChangeArrowheads="1"/>
          </p:cNvSpPr>
          <p:nvPr/>
        </p:nvSpPr>
        <p:spPr bwMode="auto">
          <a:xfrm>
            <a:off x="3563938" y="4060651"/>
            <a:ext cx="21836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00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5 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缝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干涉强度分布</a:t>
            </a: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3508375" y="6127576"/>
            <a:ext cx="21836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9 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缝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干涉强度分布</a:t>
            </a:r>
          </a:p>
        </p:txBody>
      </p:sp>
    </p:spTree>
    <p:extLst>
      <p:ext uri="{BB962C8B-B14F-4D97-AF65-F5344CB8AC3E}">
        <p14:creationId xmlns:p14="http://schemas.microsoft.com/office/powerpoint/2010/main" val="2324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33" grpId="0" autoUpdateAnimBg="0"/>
      <p:bldP spid="47" grpId="0" autoUpdateAnimBg="0"/>
      <p:bldP spid="48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8938" y="428625"/>
            <a:ext cx="287337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5.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谱线的缺级</a:t>
            </a: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 rot="1696153">
            <a:off x="4246587" y="3063131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rot="21540000" flipV="1">
            <a:off x="5086375" y="2685306"/>
            <a:ext cx="1944687" cy="4318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5067325" y="2602756"/>
            <a:ext cx="1944687" cy="730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6"/>
          <p:cNvSpPr>
            <a:spLocks noChangeAspect="1" noChangeShapeType="1"/>
          </p:cNvSpPr>
          <p:nvPr/>
        </p:nvSpPr>
        <p:spPr bwMode="auto">
          <a:xfrm rot="21540000">
            <a:off x="5024462" y="2291606"/>
            <a:ext cx="2016125" cy="3889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684612" y="3212356"/>
            <a:ext cx="335438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975000" y="2645619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975000" y="3202831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975000" y="3767981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165500" y="2645619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165500" y="3201244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165500" y="3769569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975000" y="2928194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165500" y="2928194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975000" y="3491756"/>
            <a:ext cx="690562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3165500" y="3491756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697143"/>
              </p:ext>
            </p:extLst>
          </p:nvPr>
        </p:nvGraphicFramePr>
        <p:xfrm>
          <a:off x="5959500" y="3994994"/>
          <a:ext cx="2270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76" name="公式" r:id="rId3" imgW="279360" imgH="393480" progId="Equation.3">
                  <p:embed/>
                </p:oleObj>
              </mc:Choice>
              <mc:Fallback>
                <p:oleObj name="公式" r:id="rId3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500" y="3994994"/>
                        <a:ext cx="2270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001352" y="4365766"/>
            <a:ext cx="20160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4878412" y="2205881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3656037" y="2483694"/>
            <a:ext cx="128588" cy="1498600"/>
            <a:chOff x="1338" y="1117"/>
            <a:chExt cx="81" cy="944"/>
          </a:xfrm>
        </p:grpSpPr>
        <p:sp>
          <p:nvSpPr>
            <p:cNvPr id="24" name="Rectangle 24"/>
            <p:cNvSpPr>
              <a:spLocks noChangeAspect="1" noChangeArrowheads="1"/>
            </p:cNvSpPr>
            <p:nvPr/>
          </p:nvSpPr>
          <p:spPr bwMode="auto">
            <a:xfrm>
              <a:off x="1338" y="1117"/>
              <a:ext cx="59" cy="944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5"/>
            <p:cNvSpPr>
              <a:spLocks noChangeAspect="1" noChangeShapeType="1"/>
            </p:cNvSpPr>
            <p:nvPr/>
          </p:nvSpPr>
          <p:spPr bwMode="auto">
            <a:xfrm>
              <a:off x="1398" y="1122"/>
              <a:ext cx="1" cy="936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26"/>
            <p:cNvSpPr>
              <a:spLocks noChangeArrowheads="1"/>
            </p:cNvSpPr>
            <p:nvPr/>
          </p:nvSpPr>
          <p:spPr bwMode="auto">
            <a:xfrm rot="5400000">
              <a:off x="1367" y="1205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 rot="5400000">
              <a:off x="1367" y="138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 rot="5400000">
              <a:off x="1367" y="1558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AutoShape 29"/>
            <p:cNvSpPr>
              <a:spLocks noChangeArrowheads="1"/>
            </p:cNvSpPr>
            <p:nvPr/>
          </p:nvSpPr>
          <p:spPr bwMode="auto">
            <a:xfrm rot="5400000">
              <a:off x="1367" y="1734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 rot="5400000">
              <a:off x="1367" y="191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Line 31"/>
          <p:cNvSpPr>
            <a:spLocks noChangeAspect="1" noChangeShapeType="1"/>
          </p:cNvSpPr>
          <p:nvPr/>
        </p:nvSpPr>
        <p:spPr bwMode="auto">
          <a:xfrm rot="180000" flipV="1">
            <a:off x="3727475" y="2280494"/>
            <a:ext cx="1201737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32"/>
          <p:cNvSpPr>
            <a:spLocks noChangeShapeType="1"/>
          </p:cNvSpPr>
          <p:nvPr/>
        </p:nvSpPr>
        <p:spPr bwMode="auto">
          <a:xfrm rot="20700000">
            <a:off x="4186262" y="2485281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33"/>
          <p:cNvSpPr>
            <a:spLocks noChangeAspect="1" noChangeShapeType="1"/>
          </p:cNvSpPr>
          <p:nvPr/>
        </p:nvSpPr>
        <p:spPr bwMode="auto">
          <a:xfrm rot="180000" flipV="1">
            <a:off x="3725887" y="2585294"/>
            <a:ext cx="1166813" cy="37147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rot="20760000">
            <a:off x="4186262" y="2780556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35"/>
          <p:cNvSpPr>
            <a:spLocks noChangeAspect="1" noChangeShapeType="1"/>
          </p:cNvSpPr>
          <p:nvPr/>
        </p:nvSpPr>
        <p:spPr bwMode="auto">
          <a:xfrm rot="180000" flipV="1">
            <a:off x="3730650" y="2875806"/>
            <a:ext cx="1141412" cy="3635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rot="20700000">
            <a:off x="4186262" y="3059956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37"/>
          <p:cNvSpPr>
            <a:spLocks noChangeAspect="1" noChangeShapeType="1"/>
          </p:cNvSpPr>
          <p:nvPr/>
        </p:nvSpPr>
        <p:spPr bwMode="auto">
          <a:xfrm rot="180000" flipV="1">
            <a:off x="3727475" y="3156794"/>
            <a:ext cx="1141412" cy="3635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rot="20700000">
            <a:off x="4183087" y="3345706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9" name="Line 39"/>
          <p:cNvSpPr>
            <a:spLocks noChangeAspect="1" noChangeShapeType="1"/>
          </p:cNvSpPr>
          <p:nvPr/>
        </p:nvSpPr>
        <p:spPr bwMode="auto">
          <a:xfrm rot="180000" flipV="1">
            <a:off x="3725887" y="3431431"/>
            <a:ext cx="1150938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 rot="20700000">
            <a:off x="4183087" y="3618756"/>
            <a:ext cx="179388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Line 41"/>
          <p:cNvSpPr>
            <a:spLocks noChangeAspect="1" noChangeShapeType="1"/>
          </p:cNvSpPr>
          <p:nvPr/>
        </p:nvSpPr>
        <p:spPr bwMode="auto">
          <a:xfrm rot="180000" flipV="1">
            <a:off x="5002899" y="2620496"/>
            <a:ext cx="2030085" cy="647028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43"/>
          <p:cNvSpPr>
            <a:spLocks noChangeAspect="1" noChangeShapeType="1"/>
          </p:cNvSpPr>
          <p:nvPr/>
        </p:nvSpPr>
        <p:spPr bwMode="auto">
          <a:xfrm rot="21480000">
            <a:off x="5684862" y="2421781"/>
            <a:ext cx="180975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Line 44"/>
          <p:cNvSpPr>
            <a:spLocks noChangeAspect="1" noChangeShapeType="1"/>
          </p:cNvSpPr>
          <p:nvPr/>
        </p:nvSpPr>
        <p:spPr bwMode="auto">
          <a:xfrm rot="120000">
            <a:off x="5670575" y="2626569"/>
            <a:ext cx="180975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 rot="21540000" flipV="1">
            <a:off x="5076850" y="2694831"/>
            <a:ext cx="1944687" cy="1444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Line 46"/>
          <p:cNvSpPr>
            <a:spLocks noChangeAspect="1" noChangeShapeType="1"/>
          </p:cNvSpPr>
          <p:nvPr/>
        </p:nvSpPr>
        <p:spPr bwMode="auto">
          <a:xfrm rot="21300000">
            <a:off x="5672162" y="2790081"/>
            <a:ext cx="180975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Line 47"/>
          <p:cNvSpPr>
            <a:spLocks noChangeAspect="1" noChangeShapeType="1"/>
          </p:cNvSpPr>
          <p:nvPr/>
        </p:nvSpPr>
        <p:spPr bwMode="auto">
          <a:xfrm flipV="1">
            <a:off x="5734075" y="2939306"/>
            <a:ext cx="144462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 rot="21540000" flipV="1">
            <a:off x="5076850" y="2699594"/>
            <a:ext cx="1944687" cy="7191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8" name="Line 49"/>
          <p:cNvSpPr>
            <a:spLocks noChangeAspect="1" noChangeShapeType="1"/>
          </p:cNvSpPr>
          <p:nvPr/>
        </p:nvSpPr>
        <p:spPr bwMode="auto">
          <a:xfrm rot="21420000" flipV="1">
            <a:off x="5778525" y="3109169"/>
            <a:ext cx="150812" cy="492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652852"/>
              </p:ext>
            </p:extLst>
          </p:nvPr>
        </p:nvGraphicFramePr>
        <p:xfrm>
          <a:off x="4459312" y="3001921"/>
          <a:ext cx="204788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77" name="公式" r:id="rId5" imgW="253800" imgH="304560" progId="Equation.3">
                  <p:embed/>
                </p:oleObj>
              </mc:Choice>
              <mc:Fallback>
                <p:oleObj name="公式" r:id="rId5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312" y="3001921"/>
                        <a:ext cx="204788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ine 52"/>
          <p:cNvSpPr>
            <a:spLocks noChangeShapeType="1"/>
          </p:cNvSpPr>
          <p:nvPr/>
        </p:nvSpPr>
        <p:spPr bwMode="auto">
          <a:xfrm>
            <a:off x="3078981" y="3491756"/>
            <a:ext cx="0" cy="269875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562883"/>
              </p:ext>
            </p:extLst>
          </p:nvPr>
        </p:nvGraphicFramePr>
        <p:xfrm>
          <a:off x="2718941" y="3518744"/>
          <a:ext cx="204787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78" name="公式" r:id="rId7" imgW="253800" imgH="317160" progId="Equation.3">
                  <p:embed/>
                </p:oleObj>
              </mc:Choice>
              <mc:Fallback>
                <p:oleObj name="公式" r:id="rId7" imgW="25380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941" y="3518744"/>
                        <a:ext cx="204787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2935312" y="2132856"/>
            <a:ext cx="320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λ</a:t>
            </a:r>
          </a:p>
        </p:txBody>
      </p:sp>
      <p:pic>
        <p:nvPicPr>
          <p:cNvPr id="53" name="Picture 56" descr="图片6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8" t="16565" b="17172"/>
          <a:stretch/>
        </p:blipFill>
        <p:spPr bwMode="auto">
          <a:xfrm>
            <a:off x="6269524" y="2132858"/>
            <a:ext cx="875837" cy="21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4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955184"/>
              </p:ext>
            </p:extLst>
          </p:nvPr>
        </p:nvGraphicFramePr>
        <p:xfrm>
          <a:off x="1413184" y="5145261"/>
          <a:ext cx="157464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79" name="Equation" r:id="rId10" imgW="787320" imgH="203040" progId="Equation.DSMT4">
                  <p:embed/>
                </p:oleObj>
              </mc:Choice>
              <mc:Fallback>
                <p:oleObj name="Equation" r:id="rId10" imgW="78732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184" y="5145261"/>
                        <a:ext cx="157464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7702"/>
              </p:ext>
            </p:extLst>
          </p:nvPr>
        </p:nvGraphicFramePr>
        <p:xfrm>
          <a:off x="1400484" y="4653136"/>
          <a:ext cx="15235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0" name="Equation" r:id="rId12" imgW="761760" imgH="203040" progId="Equation.DSMT4">
                  <p:embed/>
                </p:oleObj>
              </mc:Choice>
              <mc:Fallback>
                <p:oleObj name="Equation" r:id="rId12" imgW="761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484" y="4653136"/>
                        <a:ext cx="152352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AutoShape 59"/>
          <p:cNvSpPr>
            <a:spLocks/>
          </p:cNvSpPr>
          <p:nvPr/>
        </p:nvSpPr>
        <p:spPr bwMode="auto">
          <a:xfrm>
            <a:off x="3012232" y="4731495"/>
            <a:ext cx="95250" cy="663575"/>
          </a:xfrm>
          <a:prstGeom prst="rightBrace">
            <a:avLst>
              <a:gd name="adj1" fmla="val 58056"/>
              <a:gd name="adj2" fmla="val 50000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7" name="AutoShape 60"/>
          <p:cNvSpPr>
            <a:spLocks noChangeArrowheads="1"/>
          </p:cNvSpPr>
          <p:nvPr/>
        </p:nvSpPr>
        <p:spPr bwMode="auto">
          <a:xfrm>
            <a:off x="3258567" y="4954836"/>
            <a:ext cx="503238" cy="160337"/>
          </a:xfrm>
          <a:prstGeom prst="rightArrow">
            <a:avLst>
              <a:gd name="adj1" fmla="val 50000"/>
              <a:gd name="adj2" fmla="val 78466"/>
            </a:avLst>
          </a:prstGeom>
          <a:solidFill>
            <a:srgbClr val="00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8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897559"/>
              </p:ext>
            </p:extLst>
          </p:nvPr>
        </p:nvGraphicFramePr>
        <p:xfrm>
          <a:off x="3891980" y="4653136"/>
          <a:ext cx="787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1" name="公式" r:id="rId14" imgW="787320" imgH="723600" progId="Equation.3">
                  <p:embed/>
                </p:oleObj>
              </mc:Choice>
              <mc:Fallback>
                <p:oleObj name="公式" r:id="rId14" imgW="787320" imgH="723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1980" y="4653136"/>
                        <a:ext cx="7874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748691"/>
              </p:ext>
            </p:extLst>
          </p:nvPr>
        </p:nvGraphicFramePr>
        <p:xfrm>
          <a:off x="6757044" y="4892254"/>
          <a:ext cx="17033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2" name="公式" r:id="rId16" imgW="1714320" imgH="355320" progId="Equation.3">
                  <p:embed/>
                </p:oleObj>
              </mc:Choice>
              <mc:Fallback>
                <p:oleObj name="公式" r:id="rId16" imgW="1714320" imgH="3553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044" y="4892254"/>
                        <a:ext cx="170338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467639"/>
              </p:ext>
            </p:extLst>
          </p:nvPr>
        </p:nvGraphicFramePr>
        <p:xfrm>
          <a:off x="5448871" y="4652963"/>
          <a:ext cx="1168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3" name="Equation" r:id="rId18" imgW="583920" imgH="393480" progId="Equation.DSMT4">
                  <p:embed/>
                </p:oleObj>
              </mc:Choice>
              <mc:Fallback>
                <p:oleObj name="Equation" r:id="rId18" imgW="5839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871" y="4652963"/>
                        <a:ext cx="1168400" cy="787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AutoShape 64"/>
          <p:cNvSpPr>
            <a:spLocks noChangeArrowheads="1"/>
          </p:cNvSpPr>
          <p:nvPr/>
        </p:nvSpPr>
        <p:spPr bwMode="auto">
          <a:xfrm>
            <a:off x="4795838" y="4969123"/>
            <a:ext cx="503237" cy="160338"/>
          </a:xfrm>
          <a:prstGeom prst="rightArrow">
            <a:avLst>
              <a:gd name="adj1" fmla="val 50000"/>
              <a:gd name="adj2" fmla="val 78465"/>
            </a:avLst>
          </a:prstGeom>
          <a:solidFill>
            <a:srgbClr val="00FF00">
              <a:alpha val="50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2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777272"/>
              </p:ext>
            </p:extLst>
          </p:nvPr>
        </p:nvGraphicFramePr>
        <p:xfrm>
          <a:off x="2501928" y="5666328"/>
          <a:ext cx="109152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4" name="Equation" r:id="rId20" imgW="545760" imgH="177480" progId="Equation.DSMT4">
                  <p:embed/>
                </p:oleObj>
              </mc:Choice>
              <mc:Fallback>
                <p:oleObj name="Equation" r:id="rId20" imgW="54576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28" y="5666328"/>
                        <a:ext cx="109152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746941"/>
              </p:ext>
            </p:extLst>
          </p:nvPr>
        </p:nvGraphicFramePr>
        <p:xfrm>
          <a:off x="2501928" y="6036278"/>
          <a:ext cx="14220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5" name="Equation" r:id="rId22" imgW="711000" imgH="177480" progId="Equation.DSMT4">
                  <p:embed/>
                </p:oleObj>
              </mc:Choice>
              <mc:Fallback>
                <p:oleObj name="Equation" r:id="rId22" imgW="71100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28" y="6036278"/>
                        <a:ext cx="14220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165116"/>
              </p:ext>
            </p:extLst>
          </p:nvPr>
        </p:nvGraphicFramePr>
        <p:xfrm>
          <a:off x="5074468" y="5689501"/>
          <a:ext cx="190341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6" name="公式" r:id="rId24" imgW="1904760" imgH="330120" progId="Equation.3">
                  <p:embed/>
                </p:oleObj>
              </mc:Choice>
              <mc:Fallback>
                <p:oleObj name="公式" r:id="rId24" imgW="190476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4468" y="5689501"/>
                        <a:ext cx="190341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288451"/>
              </p:ext>
            </p:extLst>
          </p:nvPr>
        </p:nvGraphicFramePr>
        <p:xfrm>
          <a:off x="5076056" y="6076950"/>
          <a:ext cx="18891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7" name="公式" r:id="rId26" imgW="1892160" imgH="330120" progId="Equation.3">
                  <p:embed/>
                </p:oleObj>
              </mc:Choice>
              <mc:Fallback>
                <p:oleObj name="公式" r:id="rId26" imgW="189216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6076950"/>
                        <a:ext cx="188912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utoShape 69"/>
          <p:cNvSpPr>
            <a:spLocks/>
          </p:cNvSpPr>
          <p:nvPr/>
        </p:nvSpPr>
        <p:spPr bwMode="auto">
          <a:xfrm>
            <a:off x="2239148" y="5727700"/>
            <a:ext cx="142875" cy="568325"/>
          </a:xfrm>
          <a:prstGeom prst="leftBrace">
            <a:avLst>
              <a:gd name="adj1" fmla="val 16574"/>
              <a:gd name="adj2" fmla="val 47972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Text Box 70"/>
          <p:cNvSpPr txBox="1">
            <a:spLocks noChangeArrowheads="1"/>
          </p:cNvSpPr>
          <p:nvPr/>
        </p:nvSpPr>
        <p:spPr bwMode="auto">
          <a:xfrm>
            <a:off x="1241425" y="5737225"/>
            <a:ext cx="110989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例如：</a:t>
            </a:r>
            <a:endParaRPr kumimoji="1" lang="zh-CN" altLang="en-US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8" name="Rectangle 71"/>
          <p:cNvSpPr>
            <a:spLocks noChangeArrowheads="1"/>
          </p:cNvSpPr>
          <p:nvPr/>
        </p:nvSpPr>
        <p:spPr bwMode="auto">
          <a:xfrm>
            <a:off x="7269895" y="5552976"/>
            <a:ext cx="8005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缺级</a:t>
            </a:r>
            <a:endParaRPr kumimoji="1" lang="zh-CN" altLang="en-US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9" name="Rectangle 72"/>
          <p:cNvSpPr>
            <a:spLocks noChangeArrowheads="1"/>
          </p:cNvSpPr>
          <p:nvPr/>
        </p:nvSpPr>
        <p:spPr bwMode="auto">
          <a:xfrm>
            <a:off x="7264398" y="5989638"/>
            <a:ext cx="8005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缺级</a:t>
            </a:r>
            <a:endParaRPr kumimoji="1" lang="zh-CN" altLang="en-US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0" name="Line 21"/>
          <p:cNvSpPr>
            <a:spLocks noChangeShapeType="1"/>
          </p:cNvSpPr>
          <p:nvPr/>
        </p:nvSpPr>
        <p:spPr bwMode="auto">
          <a:xfrm>
            <a:off x="4986362" y="4056906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" name="Text Box 2"/>
          <p:cNvSpPr txBox="1">
            <a:spLocks noChangeArrowheads="1"/>
          </p:cNvSpPr>
          <p:nvPr/>
        </p:nvSpPr>
        <p:spPr bwMode="auto">
          <a:xfrm>
            <a:off x="828675" y="980728"/>
            <a:ext cx="799179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630238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光栅沿某一方向的衍射光满足缝间干涉加强条件，但是由于单缝沿该方向的衍射光为零，导致该级明纹不出现的现象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endParaRPr kumimoji="1" lang="en-US" altLang="zh-CN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72" name="Line 18"/>
          <p:cNvSpPr>
            <a:spLocks noChangeShapeType="1"/>
          </p:cNvSpPr>
          <p:nvPr/>
        </p:nvSpPr>
        <p:spPr bwMode="auto">
          <a:xfrm>
            <a:off x="7043762" y="2117866"/>
            <a:ext cx="0" cy="22680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388726"/>
              </p:ext>
            </p:extLst>
          </p:nvPr>
        </p:nvGraphicFramePr>
        <p:xfrm>
          <a:off x="7153300" y="2517031"/>
          <a:ext cx="227012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88" name="公式" r:id="rId28" imgW="279360" imgH="291960" progId="Equation.3">
                  <p:embed/>
                </p:oleObj>
              </mc:Choice>
              <mc:Fallback>
                <p:oleObj name="公式" r:id="rId28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300" y="2517031"/>
                        <a:ext cx="227012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椭圆 73"/>
          <p:cNvSpPr/>
          <p:nvPr/>
        </p:nvSpPr>
        <p:spPr>
          <a:xfrm>
            <a:off x="6987885" y="2622091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38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6" grpId="0" animBg="1"/>
      <p:bldP spid="57" grpId="0" animBg="1"/>
      <p:bldP spid="61" grpId="0" animBg="1"/>
      <p:bldP spid="66" grpId="0" animBg="1"/>
      <p:bldP spid="67" grpId="0" autoUpdateAnimBg="0"/>
      <p:bldP spid="68" grpId="0" autoUpdateAnimBg="0"/>
      <p:bldP spid="69" grpId="0" autoUpdateAnimBg="0"/>
      <p:bldP spid="70" grpId="0" animBg="1"/>
      <p:bldP spid="71" grpId="0"/>
      <p:bldP spid="72" grpId="0" animBg="1"/>
      <p:bldP spid="7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95325" y="334963"/>
            <a:ext cx="81248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ctr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EDFE4A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波长为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600 nm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的平行光垂直照射在一光栅上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有两个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相邻明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纹分别出现在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sin</a:t>
            </a:r>
            <a:r>
              <a:rPr kumimoji="1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u="none" strike="noStrike" kern="0" cap="none" spc="0" normalizeH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=0.20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和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sin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=0.30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处，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且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第四级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缺级。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727075" y="1412776"/>
            <a:ext cx="2159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</a:rPr>
              <a:t>(1)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光栅常数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65150" y="1917601"/>
            <a:ext cx="386836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</a:rPr>
              <a:t> (2)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光栅狭缝的最小宽度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65150" y="2465289"/>
            <a:ext cx="54152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</a:rPr>
              <a:t> (3)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实际可观察到的明纹级数和条数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</a:rPr>
              <a:t>。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27075" y="3055839"/>
            <a:ext cx="27863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>
                <a:solidFill>
                  <a:srgbClr val="FFFFFF"/>
                </a:solidFill>
                <a:latin typeface="Times New Roman" pitchFamily="18" charset="0"/>
              </a:rPr>
              <a:t>(1)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由光栅方程，得</a:t>
            </a:r>
          </a:p>
        </p:txBody>
      </p:sp>
      <p:graphicFrame>
        <p:nvGraphicFramePr>
          <p:cNvPr id="8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966499"/>
              </p:ext>
            </p:extLst>
          </p:nvPr>
        </p:nvGraphicFramePr>
        <p:xfrm>
          <a:off x="1835150" y="3844826"/>
          <a:ext cx="1524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16" name="Equation" r:id="rId4" imgW="1523880" imgH="419040" progId="Equation.DSMT4">
                  <p:embed/>
                </p:oleObj>
              </mc:Choice>
              <mc:Fallback>
                <p:oleObj name="Equation" r:id="rId4" imgW="152388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844826"/>
                        <a:ext cx="1524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822369"/>
              </p:ext>
            </p:extLst>
          </p:nvPr>
        </p:nvGraphicFramePr>
        <p:xfrm>
          <a:off x="1814513" y="4503639"/>
          <a:ext cx="21828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17" name="公式" r:id="rId6" imgW="2184120" imgH="419040" progId="Equation.3">
                  <p:embed/>
                </p:oleObj>
              </mc:Choice>
              <mc:Fallback>
                <p:oleObj name="公式" r:id="rId6" imgW="218412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4503639"/>
                        <a:ext cx="21828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091869"/>
              </p:ext>
            </p:extLst>
          </p:nvPr>
        </p:nvGraphicFramePr>
        <p:xfrm>
          <a:off x="5536580" y="4128989"/>
          <a:ext cx="25638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18" name="公式" r:id="rId8" imgW="2565360" imgH="419040" progId="Equation.3">
                  <p:embed/>
                </p:oleObj>
              </mc:Choice>
              <mc:Fallback>
                <p:oleObj name="公式" r:id="rId8" imgW="256536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6580" y="4128989"/>
                        <a:ext cx="25638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947126"/>
              </p:ext>
            </p:extLst>
          </p:nvPr>
        </p:nvGraphicFramePr>
        <p:xfrm>
          <a:off x="1804988" y="5179914"/>
          <a:ext cx="21193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19" name="公式" r:id="rId10" imgW="2120760" imgH="812520" progId="Equation.3">
                  <p:embed/>
                </p:oleObj>
              </mc:Choice>
              <mc:Fallback>
                <p:oleObj name="公式" r:id="rId10" imgW="2120760" imgH="8125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5179914"/>
                        <a:ext cx="211931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01806"/>
              </p:ext>
            </p:extLst>
          </p:nvPr>
        </p:nvGraphicFramePr>
        <p:xfrm>
          <a:off x="3879664" y="5082774"/>
          <a:ext cx="342864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20" name="Equation" r:id="rId12" imgW="1714320" imgH="419040" progId="Equation.DSMT4">
                  <p:embed/>
                </p:oleObj>
              </mc:Choice>
              <mc:Fallback>
                <p:oleObj name="Equation" r:id="rId12" imgW="171432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664" y="5082774"/>
                        <a:ext cx="3428640" cy="8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250825" y="419654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例</a:t>
            </a: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279400" y="315939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解</a:t>
            </a: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279400" y="151493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求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4441205" y="4192489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AutoShape 22"/>
          <p:cNvSpPr>
            <a:spLocks/>
          </p:cNvSpPr>
          <p:nvPr/>
        </p:nvSpPr>
        <p:spPr bwMode="auto">
          <a:xfrm>
            <a:off x="3995738" y="3905151"/>
            <a:ext cx="152400" cy="812800"/>
          </a:xfrm>
          <a:prstGeom prst="rightBrace">
            <a:avLst>
              <a:gd name="adj1" fmla="val 44444"/>
              <a:gd name="adj2" fmla="val 50000"/>
            </a:avLst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48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3" grpId="0"/>
      <p:bldP spid="14" grpId="0"/>
      <p:bldP spid="15" grpId="0"/>
      <p:bldP spid="16" grpId="0" animBg="1"/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6738" y="260648"/>
            <a:ext cx="5689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第四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明纹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缺级，根据缺级公式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16013" y="1557636"/>
            <a:ext cx="28797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k'</a:t>
            </a:r>
            <a:r>
              <a:rPr kumimoji="1" lang="en-US" altLang="zh-CN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取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得最小缝宽</a:t>
            </a: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57515"/>
              </p:ext>
            </p:extLst>
          </p:nvPr>
        </p:nvGraphicFramePr>
        <p:xfrm>
          <a:off x="5983064" y="875177"/>
          <a:ext cx="965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05" name="公式" r:id="rId4" imgW="965160" imgH="723600" progId="Equation.3">
                  <p:embed/>
                </p:oleObj>
              </mc:Choice>
              <mc:Fallback>
                <p:oleObj name="公式" r:id="rId4" imgW="965160" imgH="723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064" y="875177"/>
                        <a:ext cx="965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865241"/>
              </p:ext>
            </p:extLst>
          </p:nvPr>
        </p:nvGraphicFramePr>
        <p:xfrm>
          <a:off x="3347864" y="2060129"/>
          <a:ext cx="243792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06" name="Equation" r:id="rId6" imgW="1218960" imgH="393480" progId="Equation.DSMT4">
                  <p:embed/>
                </p:oleObj>
              </mc:Choice>
              <mc:Fallback>
                <p:oleObj name="Equation" r:id="rId6" imgW="121896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060129"/>
                        <a:ext cx="2437920" cy="78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25475" y="2781598"/>
            <a:ext cx="682590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(3)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根据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光栅方程，由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sin</a:t>
            </a:r>
            <a:r>
              <a:rPr kumimoji="1" lang="en-US" altLang="zh-CN" sz="2400" b="1" i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&lt; 1 </a:t>
            </a:r>
            <a:r>
              <a:rPr kumimoji="1" lang="zh-CN" altLang="en-US" sz="2400" b="1" kern="0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可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得衍射级次。</a:t>
            </a:r>
            <a:endParaRPr kumimoji="1" lang="zh-CN" altLang="en-US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107935"/>
              </p:ext>
            </p:extLst>
          </p:nvPr>
        </p:nvGraphicFramePr>
        <p:xfrm>
          <a:off x="4678265" y="3433688"/>
          <a:ext cx="99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07" name="Equation" r:id="rId8" imgW="495000" imgH="393480" progId="Equation.DSMT4">
                  <p:embed/>
                </p:oleObj>
              </mc:Choice>
              <mc:Fallback>
                <p:oleObj name="Equation" r:id="rId8" imgW="49500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265" y="3433688"/>
                        <a:ext cx="99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984982"/>
              </p:ext>
            </p:extLst>
          </p:nvPr>
        </p:nvGraphicFramePr>
        <p:xfrm>
          <a:off x="5670475" y="3413745"/>
          <a:ext cx="20685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08" name="公式" r:id="rId10" imgW="2070000" imgH="761760" progId="Equation.3">
                  <p:embed/>
                </p:oleObj>
              </mc:Choice>
              <mc:Fallback>
                <p:oleObj name="公式" r:id="rId10" imgW="2070000" imgH="7617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475" y="3413745"/>
                        <a:ext cx="20685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115566" y="5498802"/>
            <a:ext cx="72008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实际可以观察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0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,±1, ±2,±3,±5,±6,±7, ±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9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级共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15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条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谱线。</a:t>
            </a: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49336"/>
              </p:ext>
            </p:extLst>
          </p:nvPr>
        </p:nvGraphicFramePr>
        <p:xfrm>
          <a:off x="1547664" y="3623700"/>
          <a:ext cx="152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09" name="Equation" r:id="rId12" imgW="761760" imgH="203040" progId="Equation.DSMT4">
                  <p:embed/>
                </p:oleObj>
              </mc:Choice>
              <mc:Fallback>
                <p:oleObj name="Equation" r:id="rId12" imgW="761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623700"/>
                        <a:ext cx="152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3418508" y="3732022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614845"/>
              </p:ext>
            </p:extLst>
          </p:nvPr>
        </p:nvGraphicFramePr>
        <p:xfrm>
          <a:off x="3218160" y="4225776"/>
          <a:ext cx="2794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10" name="Equation" r:id="rId14" imgW="1396800" imgH="393480" progId="Equation.DSMT4">
                  <p:embed/>
                </p:oleObj>
              </mc:Choice>
              <mc:Fallback>
                <p:oleObj name="Equation" r:id="rId14" imgW="1396800" imgH="393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160" y="4225776"/>
                        <a:ext cx="2794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130468" y="4279354"/>
            <a:ext cx="204094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根据缺级公式</a:t>
            </a:r>
            <a:endParaRPr kumimoji="1" lang="zh-CN" altLang="en-US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20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537841"/>
              </p:ext>
            </p:extLst>
          </p:nvPr>
        </p:nvGraphicFramePr>
        <p:xfrm>
          <a:off x="3237111" y="5074689"/>
          <a:ext cx="159984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11" name="Equation" r:id="rId16" imgW="799920" imgH="203040" progId="Equation.DSMT4">
                  <p:embed/>
                </p:oleObj>
              </mc:Choice>
              <mc:Fallback>
                <p:oleObj name="Equation" r:id="rId16" imgW="79992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7111" y="5074689"/>
                        <a:ext cx="159984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71"/>
          <p:cNvSpPr>
            <a:spLocks noChangeArrowheads="1"/>
          </p:cNvSpPr>
          <p:nvPr/>
        </p:nvSpPr>
        <p:spPr bwMode="auto">
          <a:xfrm>
            <a:off x="4851603" y="5012457"/>
            <a:ext cx="8005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缺级</a:t>
            </a:r>
            <a:endParaRPr kumimoji="1" lang="zh-CN" altLang="en-US" sz="2400" b="1" dirty="0">
              <a:solidFill>
                <a:srgbClr val="FF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859823"/>
              </p:ext>
            </p:extLst>
          </p:nvPr>
        </p:nvGraphicFramePr>
        <p:xfrm>
          <a:off x="1897063" y="836613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12" name="Equation" r:id="rId18" imgW="1054080" imgH="393480" progId="Equation.DSMT4">
                  <p:embed/>
                </p:oleObj>
              </mc:Choice>
              <mc:Fallback>
                <p:oleObj name="Equation" r:id="rId18" imgW="1054080" imgH="3934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836613"/>
                        <a:ext cx="210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4572000" y="1163581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444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  <p:bldP spid="17" grpId="0" animBg="1"/>
      <p:bldP spid="19" grpId="0"/>
      <p:bldP spid="21" grpId="0" autoUpdateAnimBg="0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9550" y="260648"/>
            <a:ext cx="338296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15.9.2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光栅光谱</a:t>
            </a: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163" y="836911"/>
            <a:ext cx="210185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1.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光栅色散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89616" y="1362879"/>
            <a:ext cx="7903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根据光栅方程                       ，当 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k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一定时，     ，     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038679"/>
              </p:ext>
            </p:extLst>
          </p:nvPr>
        </p:nvGraphicFramePr>
        <p:xfrm>
          <a:off x="2819160" y="1467654"/>
          <a:ext cx="1651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72" name="公式" r:id="rId4" imgW="1650960" imgH="330120" progId="Equation.3">
                  <p:embed/>
                </p:oleObj>
              </mc:Choice>
              <mc:Fallback>
                <p:oleObj name="公式" r:id="rId4" imgW="165096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160" y="1467654"/>
                        <a:ext cx="1651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850232"/>
              </p:ext>
            </p:extLst>
          </p:nvPr>
        </p:nvGraphicFramePr>
        <p:xfrm>
          <a:off x="7055196" y="1435482"/>
          <a:ext cx="482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73" name="公式" r:id="rId6" imgW="482400" imgH="406080" progId="Equation.3">
                  <p:embed/>
                </p:oleObj>
              </mc:Choice>
              <mc:Fallback>
                <p:oleObj name="公式" r:id="rId6" imgW="48240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196" y="1435482"/>
                        <a:ext cx="482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9070832"/>
              </p:ext>
            </p:extLst>
          </p:nvPr>
        </p:nvGraphicFramePr>
        <p:xfrm>
          <a:off x="7753820" y="1438424"/>
          <a:ext cx="482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74" name="公式" r:id="rId8" imgW="482400" imgH="406080" progId="Equation.3">
                  <p:embed/>
                </p:oleObj>
              </mc:Choice>
              <mc:Fallback>
                <p:oleObj name="公式" r:id="rId8" imgW="48240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3820" y="1438424"/>
                        <a:ext cx="482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789616" y="1891010"/>
            <a:ext cx="795566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lvl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若入射光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包含几种不同波长的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光（复色光）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经光栅衍射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后，除零级明纹重合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外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，其他级次的明纹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彼此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分开，该现象称为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光栅色散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1187624" y="3979118"/>
            <a:ext cx="6913563" cy="2571378"/>
          </a:xfrm>
          <a:prstGeom prst="rect">
            <a:avLst/>
          </a:prstGeom>
          <a:solidFill>
            <a:srgbClr val="006699">
              <a:alpha val="53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Picture 10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6"/>
          <a:stretch>
            <a:fillRect/>
          </a:stretch>
        </p:blipFill>
        <p:spPr bwMode="auto">
          <a:xfrm>
            <a:off x="5219874" y="4123134"/>
            <a:ext cx="5048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1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00"/>
          <a:stretch>
            <a:fillRect/>
          </a:stretch>
        </p:blipFill>
        <p:spPr bwMode="auto">
          <a:xfrm>
            <a:off x="3635549" y="4123134"/>
            <a:ext cx="5048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00"/>
          <a:stretch>
            <a:fillRect/>
          </a:stretch>
        </p:blipFill>
        <p:spPr bwMode="auto">
          <a:xfrm>
            <a:off x="2536999" y="4123134"/>
            <a:ext cx="792163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3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6"/>
          <a:stretch>
            <a:fillRect/>
          </a:stretch>
        </p:blipFill>
        <p:spPr bwMode="auto">
          <a:xfrm>
            <a:off x="6012037" y="4123134"/>
            <a:ext cx="792162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6"/>
          <a:stretch>
            <a:fillRect/>
          </a:stretch>
        </p:blipFill>
        <p:spPr bwMode="auto">
          <a:xfrm>
            <a:off x="6572424" y="4119959"/>
            <a:ext cx="1081088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5" descr="http://202.205.107.80/wangshangjiaoxue/kejian/daxuewuli/daxuewuli-fanshixi/wuli/17-2.files/slide0134_image404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00"/>
          <a:stretch>
            <a:fillRect/>
          </a:stretch>
        </p:blipFill>
        <p:spPr bwMode="auto">
          <a:xfrm>
            <a:off x="1673399" y="4119959"/>
            <a:ext cx="1081088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6"/>
          <p:cNvSpPr>
            <a:spLocks noChangeArrowheads="1"/>
          </p:cNvSpPr>
          <p:nvPr/>
        </p:nvSpPr>
        <p:spPr bwMode="auto">
          <a:xfrm flipH="1">
            <a:off x="4657899" y="4161234"/>
            <a:ext cx="36513" cy="1258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4427712" y="5621734"/>
            <a:ext cx="533400" cy="24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5262737" y="5620146"/>
            <a:ext cx="461962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6223174" y="5615384"/>
            <a:ext cx="423863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2721149" y="5634434"/>
            <a:ext cx="5556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-2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3629199" y="5624909"/>
            <a:ext cx="511175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-1</a:t>
            </a:r>
            <a:r>
              <a:rPr kumimoji="1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0" name="AutoShape 29"/>
          <p:cNvSpPr>
            <a:spLocks/>
          </p:cNvSpPr>
          <p:nvPr/>
        </p:nvSpPr>
        <p:spPr bwMode="auto">
          <a:xfrm rot="-5400000">
            <a:off x="2882281" y="5149452"/>
            <a:ext cx="101600" cy="754063"/>
          </a:xfrm>
          <a:prstGeom prst="leftBrace">
            <a:avLst>
              <a:gd name="adj1" fmla="val 61849"/>
              <a:gd name="adj2" fmla="val 51731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AutoShape 30"/>
          <p:cNvSpPr>
            <a:spLocks/>
          </p:cNvSpPr>
          <p:nvPr/>
        </p:nvSpPr>
        <p:spPr bwMode="auto">
          <a:xfrm rot="-5400000">
            <a:off x="6356524" y="5110559"/>
            <a:ext cx="112713" cy="782637"/>
          </a:xfrm>
          <a:prstGeom prst="leftBrace">
            <a:avLst>
              <a:gd name="adj1" fmla="val 57864"/>
              <a:gd name="adj2" fmla="val 51731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AutoShape 31"/>
          <p:cNvSpPr>
            <a:spLocks/>
          </p:cNvSpPr>
          <p:nvPr/>
        </p:nvSpPr>
        <p:spPr bwMode="auto">
          <a:xfrm rot="-5400000">
            <a:off x="3807793" y="5278040"/>
            <a:ext cx="155575" cy="490537"/>
          </a:xfrm>
          <a:prstGeom prst="leftBrace">
            <a:avLst>
              <a:gd name="adj1" fmla="val 39793"/>
              <a:gd name="adj2" fmla="val 46278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AutoShape 32"/>
          <p:cNvSpPr>
            <a:spLocks/>
          </p:cNvSpPr>
          <p:nvPr/>
        </p:nvSpPr>
        <p:spPr bwMode="auto">
          <a:xfrm rot="-5400000">
            <a:off x="5389736" y="5285184"/>
            <a:ext cx="174625" cy="495300"/>
          </a:xfrm>
          <a:prstGeom prst="leftBrace">
            <a:avLst>
              <a:gd name="adj1" fmla="val 23636"/>
              <a:gd name="adj2" fmla="val 51731"/>
            </a:avLst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23"/>
          <p:cNvSpPr>
            <a:spLocks noChangeArrowheads="1"/>
          </p:cNvSpPr>
          <p:nvPr/>
        </p:nvSpPr>
        <p:spPr bwMode="auto">
          <a:xfrm>
            <a:off x="6948562" y="4850705"/>
            <a:ext cx="46960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1835994" y="4854202"/>
            <a:ext cx="5334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-3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级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482600" y="2827287"/>
            <a:ext cx="22860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光栅光谱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755650" y="3284984"/>
            <a:ext cx="50863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光栅衍射产生的按波长排列的谱线。</a:t>
            </a:r>
          </a:p>
        </p:txBody>
      </p: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3924474" y="6068144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白光光谱</a:t>
            </a:r>
          </a:p>
        </p:txBody>
      </p:sp>
    </p:spTree>
    <p:extLst>
      <p:ext uri="{BB962C8B-B14F-4D97-AF65-F5344CB8AC3E}">
        <p14:creationId xmlns:p14="http://schemas.microsoft.com/office/powerpoint/2010/main" val="11568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3" grpId="0"/>
      <p:bldP spid="26" grpId="0" animBg="1"/>
      <p:bldP spid="33" grpId="0" animBg="1"/>
      <p:bldP spid="35" grpId="0" autoUpdateAnimBg="0"/>
      <p:bldP spid="36" grpId="0" autoUpdateAnimBg="0"/>
      <p:bldP spid="37" grpId="0" autoUpdateAnimBg="0"/>
      <p:bldP spid="38" grpId="0" autoUpdateAnimBg="0"/>
      <p:bldP spid="39" grpId="0" autoUpdateAnimBg="0"/>
      <p:bldP spid="40" grpId="0" animBg="1"/>
      <p:bldP spid="41" grpId="0" animBg="1"/>
      <p:bldP spid="42" grpId="0" animBg="1"/>
      <p:bldP spid="43" grpId="0" animBg="1"/>
      <p:bldP spid="44" grpId="0" autoUpdateAnimBg="0"/>
      <p:bldP spid="45" grpId="0" autoUpdateAnimBg="0"/>
      <p:bldP spid="46" grpId="0" autoUpdateAnimBg="0"/>
      <p:bldP spid="47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03388" y="1113710"/>
            <a:ext cx="6991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便于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计算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光波在几种不同介质中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传播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时的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相位差。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46088" y="1159225"/>
            <a:ext cx="140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目的：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692653"/>
              </p:ext>
            </p:extLst>
          </p:nvPr>
        </p:nvGraphicFramePr>
        <p:xfrm>
          <a:off x="1804660" y="1872406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1" name="Equation" r:id="rId3" imgW="431640" imgH="177480" progId="Equation.DSMT4">
                  <p:embed/>
                </p:oleObj>
              </mc:Choice>
              <mc:Fallback>
                <p:oleObj name="Equation" r:id="rId3" imgW="4316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660" y="1872406"/>
                        <a:ext cx="8636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55650" y="3216061"/>
            <a:ext cx="7938754" cy="830997"/>
          </a:xfrm>
          <a:prstGeom prst="rect">
            <a:avLst/>
          </a:prstGeom>
          <a:solidFill>
            <a:srgbClr val="003366">
              <a:alpha val="20000"/>
            </a:srgbClr>
          </a:solidFill>
          <a:ln w="19050">
            <a:solidFill>
              <a:srgbClr val="B2B2B2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      光程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是一个折合量，将光波在介质中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传播的距离折合为光波在相同时间内在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真空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中传播的距离。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195513" y="4551114"/>
            <a:ext cx="1217612" cy="1593850"/>
            <a:chOff x="1882" y="3203"/>
            <a:chExt cx="767" cy="1004"/>
          </a:xfrm>
        </p:grpSpPr>
        <p:sp>
          <p:nvSpPr>
            <p:cNvPr id="11" name="Arc 10"/>
            <p:cNvSpPr>
              <a:spLocks noChangeAspect="1"/>
            </p:cNvSpPr>
            <p:nvPr/>
          </p:nvSpPr>
          <p:spPr bwMode="auto">
            <a:xfrm rot="2321997" flipH="1" flipV="1">
              <a:off x="1882" y="3338"/>
              <a:ext cx="740" cy="811"/>
            </a:xfrm>
            <a:custGeom>
              <a:avLst/>
              <a:gdLst>
                <a:gd name="G0" fmla="+- 0 0 0"/>
                <a:gd name="G1" fmla="+- 21214 0 0"/>
                <a:gd name="G2" fmla="+- 21600 0 0"/>
                <a:gd name="T0" fmla="*/ 4066 w 21600"/>
                <a:gd name="T1" fmla="*/ 0 h 21646"/>
                <a:gd name="T2" fmla="*/ 21596 w 21600"/>
                <a:gd name="T3" fmla="*/ 21646 h 21646"/>
                <a:gd name="T4" fmla="*/ 0 w 21600"/>
                <a:gd name="T5" fmla="*/ 21214 h 2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46" fill="none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</a:path>
                <a:path w="21600" h="21646" stroke="0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  <a:lnTo>
                    <a:pt x="0" y="2121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>
              <a:spLocks noChangeAspect="1"/>
            </p:cNvSpPr>
            <p:nvPr/>
          </p:nvSpPr>
          <p:spPr bwMode="auto">
            <a:xfrm rot="19417027" flipV="1">
              <a:off x="1909" y="3342"/>
              <a:ext cx="740" cy="810"/>
            </a:xfrm>
            <a:custGeom>
              <a:avLst/>
              <a:gdLst>
                <a:gd name="G0" fmla="+- 0 0 0"/>
                <a:gd name="G1" fmla="+- 21214 0 0"/>
                <a:gd name="G2" fmla="+- 21600 0 0"/>
                <a:gd name="T0" fmla="*/ 4066 w 21600"/>
                <a:gd name="T1" fmla="*/ 0 h 21646"/>
                <a:gd name="T2" fmla="*/ 21596 w 21600"/>
                <a:gd name="T3" fmla="*/ 21646 h 21646"/>
                <a:gd name="T4" fmla="*/ 0 w 21600"/>
                <a:gd name="T5" fmla="*/ 21214 h 2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46" fill="none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</a:path>
                <a:path w="21600" h="21646" stroke="0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  <a:lnTo>
                    <a:pt x="0" y="2121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Line 12"/>
            <p:cNvSpPr>
              <a:spLocks noChangeAspect="1" noChangeShapeType="1"/>
            </p:cNvSpPr>
            <p:nvPr/>
          </p:nvSpPr>
          <p:spPr bwMode="auto">
            <a:xfrm>
              <a:off x="2176" y="4207"/>
              <a:ext cx="160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Line 13"/>
            <p:cNvSpPr>
              <a:spLocks noChangeAspect="1" noChangeShapeType="1"/>
            </p:cNvSpPr>
            <p:nvPr/>
          </p:nvSpPr>
          <p:spPr bwMode="auto">
            <a:xfrm>
              <a:off x="2204" y="3203"/>
              <a:ext cx="132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2200" y="3294"/>
              <a:ext cx="90" cy="91"/>
              <a:chOff x="2200" y="3294"/>
              <a:chExt cx="90" cy="91"/>
            </a:xfrm>
          </p:grpSpPr>
          <p:sp>
            <p:nvSpPr>
              <p:cNvPr id="36" name="Line 15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Line 16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Line 17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2336" y="3430"/>
              <a:ext cx="90" cy="91"/>
              <a:chOff x="2200" y="3294"/>
              <a:chExt cx="90" cy="91"/>
            </a:xfrm>
          </p:grpSpPr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22"/>
            <p:cNvGrpSpPr>
              <a:grpSpLocks/>
            </p:cNvGrpSpPr>
            <p:nvPr/>
          </p:nvGrpSpPr>
          <p:grpSpPr bwMode="auto">
            <a:xfrm>
              <a:off x="2109" y="3521"/>
              <a:ext cx="90" cy="91"/>
              <a:chOff x="2200" y="3294"/>
              <a:chExt cx="90" cy="91"/>
            </a:xfrm>
          </p:grpSpPr>
          <p:sp>
            <p:nvSpPr>
              <p:cNvPr id="30" name="Line 23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Line 24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Line 25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2290" y="3702"/>
              <a:ext cx="90" cy="91"/>
              <a:chOff x="2200" y="3294"/>
              <a:chExt cx="90" cy="91"/>
            </a:xfrm>
          </p:grpSpPr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9" name="Group 30"/>
            <p:cNvGrpSpPr>
              <a:grpSpLocks/>
            </p:cNvGrpSpPr>
            <p:nvPr/>
          </p:nvGrpSpPr>
          <p:grpSpPr bwMode="auto">
            <a:xfrm>
              <a:off x="2109" y="3838"/>
              <a:ext cx="90" cy="91"/>
              <a:chOff x="2200" y="3294"/>
              <a:chExt cx="90" cy="91"/>
            </a:xfrm>
          </p:grpSpPr>
          <p:sp>
            <p:nvSpPr>
              <p:cNvPr id="24" name="Line 31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Line 32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Line 33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0" name="Group 34"/>
            <p:cNvGrpSpPr>
              <a:grpSpLocks/>
            </p:cNvGrpSpPr>
            <p:nvPr/>
          </p:nvGrpSpPr>
          <p:grpSpPr bwMode="auto">
            <a:xfrm>
              <a:off x="2290" y="3974"/>
              <a:ext cx="90" cy="91"/>
              <a:chOff x="2200" y="3294"/>
              <a:chExt cx="90" cy="91"/>
            </a:xfrm>
          </p:grpSpPr>
          <p:sp>
            <p:nvSpPr>
              <p:cNvPr id="21" name="Line 35"/>
              <p:cNvSpPr>
                <a:spLocks noChangeShapeType="1"/>
              </p:cNvSpPr>
              <p:nvPr/>
            </p:nvSpPr>
            <p:spPr bwMode="auto">
              <a:xfrm>
                <a:off x="2200" y="3294"/>
                <a:ext cx="90" cy="9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2245" y="3294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Line 37"/>
              <p:cNvSpPr>
                <a:spLocks noChangeShapeType="1"/>
              </p:cNvSpPr>
              <p:nvPr/>
            </p:nvSpPr>
            <p:spPr bwMode="auto">
              <a:xfrm>
                <a:off x="2200" y="3339"/>
                <a:ext cx="45" cy="45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3554413" y="4551114"/>
            <a:ext cx="1262062" cy="1600200"/>
            <a:chOff x="2738" y="3339"/>
            <a:chExt cx="795" cy="1008"/>
          </a:xfrm>
        </p:grpSpPr>
        <p:sp>
          <p:nvSpPr>
            <p:cNvPr id="40" name="Arc 39"/>
            <p:cNvSpPr>
              <a:spLocks noChangeAspect="1"/>
            </p:cNvSpPr>
            <p:nvPr/>
          </p:nvSpPr>
          <p:spPr bwMode="auto">
            <a:xfrm rot="2321997" flipH="1" flipV="1">
              <a:off x="2793" y="3474"/>
              <a:ext cx="740" cy="811"/>
            </a:xfrm>
            <a:custGeom>
              <a:avLst/>
              <a:gdLst>
                <a:gd name="G0" fmla="+- 0 0 0"/>
                <a:gd name="G1" fmla="+- 21214 0 0"/>
                <a:gd name="G2" fmla="+- 21600 0 0"/>
                <a:gd name="T0" fmla="*/ 4066 w 21600"/>
                <a:gd name="T1" fmla="*/ 0 h 21646"/>
                <a:gd name="T2" fmla="*/ 21596 w 21600"/>
                <a:gd name="T3" fmla="*/ 21646 h 21646"/>
                <a:gd name="T4" fmla="*/ 0 w 21600"/>
                <a:gd name="T5" fmla="*/ 21214 h 2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46" fill="none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</a:path>
                <a:path w="21600" h="21646" stroke="0" extrusionOk="0">
                  <a:moveTo>
                    <a:pt x="4065" y="0"/>
                  </a:moveTo>
                  <a:cubicBezTo>
                    <a:pt x="14242" y="1950"/>
                    <a:pt x="21600" y="10852"/>
                    <a:pt x="21600" y="21214"/>
                  </a:cubicBezTo>
                  <a:cubicBezTo>
                    <a:pt x="21600" y="21358"/>
                    <a:pt x="21598" y="21502"/>
                    <a:pt x="21595" y="21645"/>
                  </a:cubicBezTo>
                  <a:lnTo>
                    <a:pt x="0" y="21214"/>
                  </a:lnTo>
                  <a:close/>
                </a:path>
              </a:pathLst>
            </a:cu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1" name="Group 40"/>
            <p:cNvGrpSpPr>
              <a:grpSpLocks/>
            </p:cNvGrpSpPr>
            <p:nvPr/>
          </p:nvGrpSpPr>
          <p:grpSpPr bwMode="auto">
            <a:xfrm>
              <a:off x="2738" y="3339"/>
              <a:ext cx="740" cy="1008"/>
              <a:chOff x="2738" y="3339"/>
              <a:chExt cx="740" cy="1008"/>
            </a:xfrm>
          </p:grpSpPr>
          <p:sp>
            <p:nvSpPr>
              <p:cNvPr id="42" name="Arc 41"/>
              <p:cNvSpPr>
                <a:spLocks noChangeAspect="1"/>
              </p:cNvSpPr>
              <p:nvPr/>
            </p:nvSpPr>
            <p:spPr bwMode="auto">
              <a:xfrm rot="19417027" flipV="1">
                <a:off x="2738" y="3478"/>
                <a:ext cx="740" cy="810"/>
              </a:xfrm>
              <a:custGeom>
                <a:avLst/>
                <a:gdLst>
                  <a:gd name="G0" fmla="+- 0 0 0"/>
                  <a:gd name="G1" fmla="+- 21214 0 0"/>
                  <a:gd name="G2" fmla="+- 21600 0 0"/>
                  <a:gd name="T0" fmla="*/ 4066 w 21600"/>
                  <a:gd name="T1" fmla="*/ 0 h 21646"/>
                  <a:gd name="T2" fmla="*/ 21596 w 21600"/>
                  <a:gd name="T3" fmla="*/ 21646 h 21646"/>
                  <a:gd name="T4" fmla="*/ 0 w 21600"/>
                  <a:gd name="T5" fmla="*/ 21214 h 21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46" fill="none" extrusionOk="0">
                    <a:moveTo>
                      <a:pt x="4065" y="0"/>
                    </a:moveTo>
                    <a:cubicBezTo>
                      <a:pt x="14242" y="1950"/>
                      <a:pt x="21600" y="10852"/>
                      <a:pt x="21600" y="21214"/>
                    </a:cubicBezTo>
                    <a:cubicBezTo>
                      <a:pt x="21600" y="21358"/>
                      <a:pt x="21598" y="21502"/>
                      <a:pt x="21595" y="21645"/>
                    </a:cubicBezTo>
                  </a:path>
                  <a:path w="21600" h="21646" stroke="0" extrusionOk="0">
                    <a:moveTo>
                      <a:pt x="4065" y="0"/>
                    </a:moveTo>
                    <a:cubicBezTo>
                      <a:pt x="14242" y="1950"/>
                      <a:pt x="21600" y="10852"/>
                      <a:pt x="21600" y="21214"/>
                    </a:cubicBezTo>
                    <a:cubicBezTo>
                      <a:pt x="21600" y="21358"/>
                      <a:pt x="21598" y="21502"/>
                      <a:pt x="21595" y="21645"/>
                    </a:cubicBezTo>
                    <a:lnTo>
                      <a:pt x="0" y="21214"/>
                    </a:lnTo>
                    <a:close/>
                  </a:path>
                </a:pathLst>
              </a:cu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Line 42"/>
              <p:cNvSpPr>
                <a:spLocks noChangeAspect="1" noChangeShapeType="1"/>
              </p:cNvSpPr>
              <p:nvPr/>
            </p:nvSpPr>
            <p:spPr bwMode="auto">
              <a:xfrm>
                <a:off x="3087" y="4343"/>
                <a:ext cx="86" cy="4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Line 43"/>
              <p:cNvSpPr>
                <a:spLocks noChangeAspect="1" noChangeShapeType="1"/>
              </p:cNvSpPr>
              <p:nvPr/>
            </p:nvSpPr>
            <p:spPr bwMode="auto">
              <a:xfrm>
                <a:off x="3115" y="3339"/>
                <a:ext cx="59" cy="2"/>
              </a:xfrm>
              <a:prstGeom prst="line">
                <a:avLst/>
              </a:prstGeom>
              <a:noFill/>
              <a:ln w="28575">
                <a:solidFill>
                  <a:srgbClr val="B2B2B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5" name="Group 44"/>
              <p:cNvGrpSpPr>
                <a:grpSpLocks/>
              </p:cNvGrpSpPr>
              <p:nvPr/>
            </p:nvGrpSpPr>
            <p:grpSpPr bwMode="auto">
              <a:xfrm>
                <a:off x="3111" y="3430"/>
                <a:ext cx="90" cy="91"/>
                <a:chOff x="2200" y="3294"/>
                <a:chExt cx="90" cy="91"/>
              </a:xfrm>
            </p:grpSpPr>
            <p:sp>
              <p:nvSpPr>
                <p:cNvPr id="62" name="Line 45"/>
                <p:cNvSpPr>
                  <a:spLocks noChangeShapeType="1"/>
                </p:cNvSpPr>
                <p:nvPr/>
              </p:nvSpPr>
              <p:spPr bwMode="auto">
                <a:xfrm>
                  <a:off x="2200" y="3294"/>
                  <a:ext cx="90" cy="9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Line 46"/>
                <p:cNvSpPr>
                  <a:spLocks noChangeShapeType="1"/>
                </p:cNvSpPr>
                <p:nvPr/>
              </p:nvSpPr>
              <p:spPr bwMode="auto">
                <a:xfrm>
                  <a:off x="2245" y="3294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Line 47"/>
                <p:cNvSpPr>
                  <a:spLocks noChangeShapeType="1"/>
                </p:cNvSpPr>
                <p:nvPr/>
              </p:nvSpPr>
              <p:spPr bwMode="auto">
                <a:xfrm>
                  <a:off x="2200" y="3339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3020" y="3657"/>
                <a:ext cx="90" cy="91"/>
                <a:chOff x="2200" y="3294"/>
                <a:chExt cx="90" cy="91"/>
              </a:xfrm>
            </p:grpSpPr>
            <p:sp>
              <p:nvSpPr>
                <p:cNvPr id="59" name="Line 49"/>
                <p:cNvSpPr>
                  <a:spLocks noChangeShapeType="1"/>
                </p:cNvSpPr>
                <p:nvPr/>
              </p:nvSpPr>
              <p:spPr bwMode="auto">
                <a:xfrm>
                  <a:off x="2200" y="3294"/>
                  <a:ext cx="90" cy="9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0" name="Line 50"/>
                <p:cNvSpPr>
                  <a:spLocks noChangeShapeType="1"/>
                </p:cNvSpPr>
                <p:nvPr/>
              </p:nvSpPr>
              <p:spPr bwMode="auto">
                <a:xfrm>
                  <a:off x="2245" y="3294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1" name="Line 51"/>
                <p:cNvSpPr>
                  <a:spLocks noChangeShapeType="1"/>
                </p:cNvSpPr>
                <p:nvPr/>
              </p:nvSpPr>
              <p:spPr bwMode="auto">
                <a:xfrm>
                  <a:off x="2200" y="3339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7" name="Group 52"/>
              <p:cNvGrpSpPr>
                <a:grpSpLocks/>
              </p:cNvGrpSpPr>
              <p:nvPr/>
            </p:nvGrpSpPr>
            <p:grpSpPr bwMode="auto">
              <a:xfrm>
                <a:off x="3201" y="3838"/>
                <a:ext cx="90" cy="91"/>
                <a:chOff x="2200" y="3294"/>
                <a:chExt cx="90" cy="91"/>
              </a:xfrm>
            </p:grpSpPr>
            <p:sp>
              <p:nvSpPr>
                <p:cNvPr id="56" name="Line 53"/>
                <p:cNvSpPr>
                  <a:spLocks noChangeShapeType="1"/>
                </p:cNvSpPr>
                <p:nvPr/>
              </p:nvSpPr>
              <p:spPr bwMode="auto">
                <a:xfrm>
                  <a:off x="2200" y="3294"/>
                  <a:ext cx="90" cy="9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7" name="Line 54"/>
                <p:cNvSpPr>
                  <a:spLocks noChangeShapeType="1"/>
                </p:cNvSpPr>
                <p:nvPr/>
              </p:nvSpPr>
              <p:spPr bwMode="auto">
                <a:xfrm>
                  <a:off x="2245" y="3294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8" name="Line 55"/>
                <p:cNvSpPr>
                  <a:spLocks noChangeShapeType="1"/>
                </p:cNvSpPr>
                <p:nvPr/>
              </p:nvSpPr>
              <p:spPr bwMode="auto">
                <a:xfrm>
                  <a:off x="2200" y="3339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8" name="Group 56"/>
              <p:cNvGrpSpPr>
                <a:grpSpLocks/>
              </p:cNvGrpSpPr>
              <p:nvPr/>
            </p:nvGrpSpPr>
            <p:grpSpPr bwMode="auto">
              <a:xfrm>
                <a:off x="2971" y="3929"/>
                <a:ext cx="90" cy="91"/>
                <a:chOff x="2200" y="3294"/>
                <a:chExt cx="90" cy="91"/>
              </a:xfrm>
            </p:grpSpPr>
            <p:sp>
              <p:nvSpPr>
                <p:cNvPr id="53" name="Line 57"/>
                <p:cNvSpPr>
                  <a:spLocks noChangeShapeType="1"/>
                </p:cNvSpPr>
                <p:nvPr/>
              </p:nvSpPr>
              <p:spPr bwMode="auto">
                <a:xfrm>
                  <a:off x="2200" y="3294"/>
                  <a:ext cx="90" cy="9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4" name="Line 58"/>
                <p:cNvSpPr>
                  <a:spLocks noChangeShapeType="1"/>
                </p:cNvSpPr>
                <p:nvPr/>
              </p:nvSpPr>
              <p:spPr bwMode="auto">
                <a:xfrm>
                  <a:off x="2245" y="3294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5" name="Line 59"/>
                <p:cNvSpPr>
                  <a:spLocks noChangeShapeType="1"/>
                </p:cNvSpPr>
                <p:nvPr/>
              </p:nvSpPr>
              <p:spPr bwMode="auto">
                <a:xfrm>
                  <a:off x="2200" y="3339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9" name="Group 60"/>
              <p:cNvGrpSpPr>
                <a:grpSpLocks/>
              </p:cNvGrpSpPr>
              <p:nvPr/>
            </p:nvGrpSpPr>
            <p:grpSpPr bwMode="auto">
              <a:xfrm>
                <a:off x="3107" y="4156"/>
                <a:ext cx="90" cy="91"/>
                <a:chOff x="2200" y="3294"/>
                <a:chExt cx="90" cy="91"/>
              </a:xfrm>
            </p:grpSpPr>
            <p:sp>
              <p:nvSpPr>
                <p:cNvPr id="50" name="Line 61"/>
                <p:cNvSpPr>
                  <a:spLocks noChangeShapeType="1"/>
                </p:cNvSpPr>
                <p:nvPr/>
              </p:nvSpPr>
              <p:spPr bwMode="auto">
                <a:xfrm>
                  <a:off x="2200" y="3294"/>
                  <a:ext cx="90" cy="91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1" name="Line 62"/>
                <p:cNvSpPr>
                  <a:spLocks noChangeShapeType="1"/>
                </p:cNvSpPr>
                <p:nvPr/>
              </p:nvSpPr>
              <p:spPr bwMode="auto">
                <a:xfrm>
                  <a:off x="2245" y="3294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2" name="Line 63"/>
                <p:cNvSpPr>
                  <a:spLocks noChangeShapeType="1"/>
                </p:cNvSpPr>
                <p:nvPr/>
              </p:nvSpPr>
              <p:spPr bwMode="auto">
                <a:xfrm>
                  <a:off x="2200" y="3339"/>
                  <a:ext cx="45" cy="45"/>
                </a:xfrm>
                <a:prstGeom prst="line">
                  <a:avLst/>
                </a:prstGeom>
                <a:noFill/>
                <a:ln w="19050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</p:grpSp>
      <p:sp>
        <p:nvSpPr>
          <p:cNvPr id="65" name="Line 64"/>
          <p:cNvSpPr>
            <a:spLocks noChangeShapeType="1"/>
          </p:cNvSpPr>
          <p:nvPr/>
        </p:nvSpPr>
        <p:spPr bwMode="auto">
          <a:xfrm rot="16200000">
            <a:off x="3311526" y="3652588"/>
            <a:ext cx="0" cy="3527425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075238" y="4840039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Q</a:t>
            </a:r>
            <a:endParaRPr kumimoji="0" lang="en-US" altLang="zh-CN" sz="2400" b="1" i="0" u="none" strike="noStrike" kern="0" cap="none" spc="0" normalizeH="0" baseline="-25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1115616" y="5703639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endParaRPr kumimoji="0" lang="en-US" altLang="zh-CN" sz="2400" b="1" i="0" u="none" strike="noStrike" kern="0" cap="none" spc="0" normalizeH="0" baseline="-25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 flipV="1">
            <a:off x="1566863" y="5146426"/>
            <a:ext cx="863600" cy="6477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>
            <a:off x="2449513" y="5136901"/>
            <a:ext cx="754062" cy="635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3203575" y="5200401"/>
            <a:ext cx="647700" cy="2873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>
            <a:off x="3851275" y="5487739"/>
            <a:ext cx="649288" cy="144462"/>
          </a:xfrm>
          <a:prstGeom prst="line">
            <a:avLst/>
          </a:prstGeom>
          <a:noFill/>
          <a:ln w="28575">
            <a:solidFill>
              <a:srgbClr val="00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 flipV="1">
            <a:off x="4500563" y="5127376"/>
            <a:ext cx="503237" cy="5048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3" name="Object 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124032"/>
              </p:ext>
            </p:extLst>
          </p:nvPr>
        </p:nvGraphicFramePr>
        <p:xfrm>
          <a:off x="2012950" y="5416301"/>
          <a:ext cx="18256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2" name="公式" r:id="rId5" imgW="228600" imgH="444240" progId="Equation.3">
                  <p:embed/>
                </p:oleObj>
              </mc:Choice>
              <mc:Fallback>
                <p:oleObj name="公式" r:id="rId5" imgW="2286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5416301"/>
                        <a:ext cx="18256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583555"/>
              </p:ext>
            </p:extLst>
          </p:nvPr>
        </p:nvGraphicFramePr>
        <p:xfrm>
          <a:off x="2700338" y="4767014"/>
          <a:ext cx="2127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3" name="公式" r:id="rId7" imgW="266400" imgH="444240" progId="Equation.3">
                  <p:embed/>
                </p:oleObj>
              </mc:Choice>
              <mc:Fallback>
                <p:oleObj name="公式" r:id="rId7" imgW="2664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767014"/>
                        <a:ext cx="2127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558944"/>
              </p:ext>
            </p:extLst>
          </p:nvPr>
        </p:nvGraphicFramePr>
        <p:xfrm>
          <a:off x="3419475" y="4982914"/>
          <a:ext cx="203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4" name="公式" r:id="rId9" imgW="253800" imgH="444240" progId="Equation.3">
                  <p:embed/>
                </p:oleObj>
              </mc:Choice>
              <mc:Fallback>
                <p:oleObj name="公式" r:id="rId9" imgW="2538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982914"/>
                        <a:ext cx="203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777594"/>
              </p:ext>
            </p:extLst>
          </p:nvPr>
        </p:nvGraphicFramePr>
        <p:xfrm>
          <a:off x="4716463" y="5416301"/>
          <a:ext cx="254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5" name="公式" r:id="rId11" imgW="317160" imgH="444240" progId="Equation.3">
                  <p:embed/>
                </p:oleObj>
              </mc:Choice>
              <mc:Fallback>
                <p:oleObj name="公式" r:id="rId11" imgW="31716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416301"/>
                        <a:ext cx="254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4859338" y="4887664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1403350" y="5559176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88782"/>
              </p:ext>
            </p:extLst>
          </p:nvPr>
        </p:nvGraphicFramePr>
        <p:xfrm>
          <a:off x="6446838" y="5224958"/>
          <a:ext cx="1282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6" name="公式" r:id="rId13" imgW="1282680" imgH="622080" progId="Equation.3">
                  <p:embed/>
                </p:oleObj>
              </mc:Choice>
              <mc:Fallback>
                <p:oleObj name="公式" r:id="rId13" imgW="12826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5224958"/>
                        <a:ext cx="12827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79"/>
          <p:cNvSpPr txBox="1">
            <a:spLocks noChangeArrowheads="1"/>
          </p:cNvSpPr>
          <p:nvPr/>
        </p:nvSpPr>
        <p:spPr bwMode="auto">
          <a:xfrm>
            <a:off x="463550" y="1789658"/>
            <a:ext cx="140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光程：</a:t>
            </a:r>
          </a:p>
        </p:txBody>
      </p:sp>
      <p:graphicFrame>
        <p:nvGraphicFramePr>
          <p:cNvPr id="81" name="对象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7852"/>
              </p:ext>
            </p:extLst>
          </p:nvPr>
        </p:nvGraphicFramePr>
        <p:xfrm>
          <a:off x="1763688" y="2488530"/>
          <a:ext cx="317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707" name="Equation" r:id="rId15" imgW="1587240" imgH="203040" progId="Equation.DSMT4">
                  <p:embed/>
                </p:oleObj>
              </mc:Choice>
              <mc:Fallback>
                <p:oleObj name="Equation" r:id="rId15" imgW="158724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488530"/>
                        <a:ext cx="3175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2"/>
          <p:cNvSpPr>
            <a:spLocks noChangeArrowheads="1"/>
          </p:cNvSpPr>
          <p:nvPr/>
        </p:nvSpPr>
        <p:spPr bwMode="auto">
          <a:xfrm>
            <a:off x="207963" y="509230"/>
            <a:ext cx="163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15.2.1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光程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01232" y="1556792"/>
            <a:ext cx="4103216" cy="1224136"/>
            <a:chOff x="4501232" y="1556792"/>
            <a:chExt cx="4103216" cy="1224136"/>
          </a:xfrm>
        </p:grpSpPr>
        <p:sp>
          <p:nvSpPr>
            <p:cNvPr id="83" name="Line 24"/>
            <p:cNvSpPr>
              <a:spLocks noChangeShapeType="1"/>
            </p:cNvSpPr>
            <p:nvPr/>
          </p:nvSpPr>
          <p:spPr bwMode="auto">
            <a:xfrm flipV="1">
              <a:off x="4501232" y="2204864"/>
              <a:ext cx="4103216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5149304" y="2132856"/>
              <a:ext cx="144000" cy="144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7381568" y="2132856"/>
              <a:ext cx="144000" cy="144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Rectangle 66"/>
            <p:cNvSpPr>
              <a:spLocks noChangeArrowheads="1"/>
            </p:cNvSpPr>
            <p:nvPr/>
          </p:nvSpPr>
          <p:spPr bwMode="auto">
            <a:xfrm>
              <a:off x="5035195" y="2319263"/>
              <a:ext cx="37221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P</a:t>
              </a:r>
              <a:endPara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Rectangle 66"/>
            <p:cNvSpPr>
              <a:spLocks noChangeArrowheads="1"/>
            </p:cNvSpPr>
            <p:nvPr/>
          </p:nvSpPr>
          <p:spPr bwMode="auto">
            <a:xfrm>
              <a:off x="7237536" y="2276872"/>
              <a:ext cx="40748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Q</a:t>
              </a:r>
              <a:endPara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Line 24"/>
            <p:cNvSpPr>
              <a:spLocks noChangeShapeType="1"/>
            </p:cNvSpPr>
            <p:nvPr/>
          </p:nvSpPr>
          <p:spPr bwMode="auto">
            <a:xfrm flipV="1">
              <a:off x="5221304" y="1988840"/>
              <a:ext cx="223226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Line 24"/>
            <p:cNvSpPr>
              <a:spLocks noChangeShapeType="1"/>
            </p:cNvSpPr>
            <p:nvPr/>
          </p:nvSpPr>
          <p:spPr bwMode="auto">
            <a:xfrm rot="5400000" flipV="1">
              <a:off x="5087503" y="1997261"/>
              <a:ext cx="27119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Line 24"/>
            <p:cNvSpPr>
              <a:spLocks noChangeShapeType="1"/>
            </p:cNvSpPr>
            <p:nvPr/>
          </p:nvSpPr>
          <p:spPr bwMode="auto">
            <a:xfrm rot="5400000" flipV="1">
              <a:off x="7317965" y="1997261"/>
              <a:ext cx="27119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Rectangle 66"/>
            <p:cNvSpPr>
              <a:spLocks noChangeArrowheads="1"/>
            </p:cNvSpPr>
            <p:nvPr/>
          </p:nvSpPr>
          <p:spPr bwMode="auto">
            <a:xfrm>
              <a:off x="6157416" y="1556792"/>
              <a:ext cx="30489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cs typeface="Times New Roman" pitchFamily="18" charset="0"/>
                </a:rPr>
                <a:t>r</a:t>
              </a:r>
              <a:endPara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28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65" grpId="0" animBg="1"/>
      <p:bldP spid="66" grpId="0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7" grpId="0"/>
      <p:bldP spid="78" grpId="0"/>
      <p:bldP spid="80" grpId="0"/>
      <p:bldP spid="8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09550" y="332656"/>
            <a:ext cx="338296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15.9.3 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斜入射光栅方程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Arc 2"/>
          <p:cNvSpPr>
            <a:spLocks/>
          </p:cNvSpPr>
          <p:nvPr/>
        </p:nvSpPr>
        <p:spPr bwMode="auto">
          <a:xfrm rot="1696153">
            <a:off x="5758755" y="1993156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" name="Line 5"/>
          <p:cNvSpPr>
            <a:spLocks noChangeAspect="1" noChangeShapeType="1"/>
          </p:cNvSpPr>
          <p:nvPr/>
        </p:nvSpPr>
        <p:spPr bwMode="auto">
          <a:xfrm rot="21540000">
            <a:off x="6536630" y="1787550"/>
            <a:ext cx="2016125" cy="3889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2" name="Line 6"/>
          <p:cNvSpPr>
            <a:spLocks noChangeShapeType="1"/>
          </p:cNvSpPr>
          <p:nvPr/>
        </p:nvSpPr>
        <p:spPr bwMode="auto">
          <a:xfrm>
            <a:off x="5196780" y="2708300"/>
            <a:ext cx="3354387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3" name="组合 2"/>
          <p:cNvGrpSpPr/>
          <p:nvPr/>
        </p:nvGrpSpPr>
        <p:grpSpPr>
          <a:xfrm rot="18900000">
            <a:off x="3913667" y="2659398"/>
            <a:ext cx="1476464" cy="0"/>
            <a:chOff x="1090524" y="3725615"/>
            <a:chExt cx="1476464" cy="0"/>
          </a:xfrm>
        </p:grpSpPr>
        <p:sp>
          <p:nvSpPr>
            <p:cNvPr id="73" name="Line 8"/>
            <p:cNvSpPr>
              <a:spLocks noChangeShapeType="1"/>
            </p:cNvSpPr>
            <p:nvPr/>
          </p:nvSpPr>
          <p:spPr bwMode="auto">
            <a:xfrm>
              <a:off x="1090524" y="3725615"/>
              <a:ext cx="147646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11"/>
            <p:cNvSpPr>
              <a:spLocks noChangeShapeType="1"/>
            </p:cNvSpPr>
            <p:nvPr/>
          </p:nvSpPr>
          <p:spPr bwMode="auto">
            <a:xfrm>
              <a:off x="2066925" y="3725615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 rot="18900000">
            <a:off x="4401797" y="3579370"/>
            <a:ext cx="903844" cy="200"/>
            <a:chOff x="1663145" y="4847778"/>
            <a:chExt cx="903844" cy="200"/>
          </a:xfrm>
        </p:grpSpPr>
        <p:sp>
          <p:nvSpPr>
            <p:cNvPr id="75" name="Line 10"/>
            <p:cNvSpPr>
              <a:spLocks noChangeShapeType="1"/>
            </p:cNvSpPr>
            <p:nvPr/>
          </p:nvSpPr>
          <p:spPr bwMode="auto">
            <a:xfrm>
              <a:off x="1663145" y="4847978"/>
              <a:ext cx="90384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1920426" y="4847778"/>
              <a:ext cx="1793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3" name="Line 18"/>
          <p:cNvSpPr>
            <a:spLocks noChangeShapeType="1"/>
          </p:cNvSpPr>
          <p:nvPr/>
        </p:nvSpPr>
        <p:spPr bwMode="auto">
          <a:xfrm>
            <a:off x="8555930" y="1628800"/>
            <a:ext cx="0" cy="224155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39116"/>
              </p:ext>
            </p:extLst>
          </p:nvPr>
        </p:nvGraphicFramePr>
        <p:xfrm>
          <a:off x="7471667" y="3387568"/>
          <a:ext cx="2270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4" name="公式" r:id="rId4" imgW="279360" imgH="393480" progId="Equation.3">
                  <p:embed/>
                </p:oleObj>
              </mc:Choice>
              <mc:Fallback>
                <p:oleObj name="公式" r:id="rId4" imgW="279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1667" y="3387568"/>
                        <a:ext cx="2270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Line 20"/>
          <p:cNvSpPr>
            <a:spLocks noChangeShapeType="1"/>
          </p:cNvSpPr>
          <p:nvPr/>
        </p:nvSpPr>
        <p:spPr bwMode="auto">
          <a:xfrm>
            <a:off x="6498530" y="3773330"/>
            <a:ext cx="2057400" cy="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6" name="Oval 22"/>
          <p:cNvSpPr>
            <a:spLocks noChangeArrowheads="1"/>
          </p:cNvSpPr>
          <p:nvPr/>
        </p:nvSpPr>
        <p:spPr bwMode="auto">
          <a:xfrm>
            <a:off x="6390580" y="1701825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87" name="Group 23"/>
          <p:cNvGrpSpPr>
            <a:grpSpLocks/>
          </p:cNvGrpSpPr>
          <p:nvPr/>
        </p:nvGrpSpPr>
        <p:grpSpPr bwMode="auto">
          <a:xfrm>
            <a:off x="5168205" y="1979638"/>
            <a:ext cx="128587" cy="1498600"/>
            <a:chOff x="1338" y="1117"/>
            <a:chExt cx="81" cy="944"/>
          </a:xfrm>
        </p:grpSpPr>
        <p:sp>
          <p:nvSpPr>
            <p:cNvPr id="88" name="Rectangle 24"/>
            <p:cNvSpPr>
              <a:spLocks noChangeAspect="1" noChangeArrowheads="1"/>
            </p:cNvSpPr>
            <p:nvPr/>
          </p:nvSpPr>
          <p:spPr bwMode="auto">
            <a:xfrm>
              <a:off x="1338" y="1117"/>
              <a:ext cx="59" cy="944"/>
            </a:xfrm>
            <a:prstGeom prst="rect">
              <a:avLst/>
            </a:prstGeom>
            <a:solidFill>
              <a:srgbClr val="FFFFFF">
                <a:alpha val="72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Line 25"/>
            <p:cNvSpPr>
              <a:spLocks noChangeAspect="1" noChangeShapeType="1"/>
            </p:cNvSpPr>
            <p:nvPr/>
          </p:nvSpPr>
          <p:spPr bwMode="auto">
            <a:xfrm>
              <a:off x="1398" y="1122"/>
              <a:ext cx="1" cy="936"/>
            </a:xfrm>
            <a:prstGeom prst="line">
              <a:avLst/>
            </a:prstGeom>
            <a:noFill/>
            <a:ln w="571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AutoShape 26"/>
            <p:cNvSpPr>
              <a:spLocks noChangeArrowheads="1"/>
            </p:cNvSpPr>
            <p:nvPr/>
          </p:nvSpPr>
          <p:spPr bwMode="auto">
            <a:xfrm rot="5400000">
              <a:off x="1367" y="1205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AutoShape 30"/>
            <p:cNvSpPr>
              <a:spLocks noChangeArrowheads="1"/>
            </p:cNvSpPr>
            <p:nvPr/>
          </p:nvSpPr>
          <p:spPr bwMode="auto">
            <a:xfrm rot="5400000">
              <a:off x="1367" y="1911"/>
              <a:ext cx="68" cy="3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5" name="Line 31"/>
          <p:cNvSpPr>
            <a:spLocks noChangeAspect="1" noChangeShapeType="1"/>
          </p:cNvSpPr>
          <p:nvPr/>
        </p:nvSpPr>
        <p:spPr bwMode="auto">
          <a:xfrm rot="180000" flipV="1">
            <a:off x="5239642" y="1776438"/>
            <a:ext cx="1201738" cy="382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6" name="Line 32"/>
          <p:cNvSpPr>
            <a:spLocks noChangeShapeType="1"/>
          </p:cNvSpPr>
          <p:nvPr/>
        </p:nvSpPr>
        <p:spPr bwMode="auto">
          <a:xfrm rot="20700000">
            <a:off x="5698430" y="1981225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" name="Line 39"/>
          <p:cNvSpPr>
            <a:spLocks noChangeAspect="1" noChangeShapeType="1"/>
          </p:cNvSpPr>
          <p:nvPr/>
        </p:nvSpPr>
        <p:spPr bwMode="auto">
          <a:xfrm rot="180000" flipV="1">
            <a:off x="5238055" y="2927375"/>
            <a:ext cx="1150937" cy="3667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4" name="Line 40"/>
          <p:cNvSpPr>
            <a:spLocks noChangeShapeType="1"/>
          </p:cNvSpPr>
          <p:nvPr/>
        </p:nvSpPr>
        <p:spPr bwMode="auto">
          <a:xfrm rot="20700000">
            <a:off x="5695255" y="3114700"/>
            <a:ext cx="179387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6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960203"/>
              </p:ext>
            </p:extLst>
          </p:nvPr>
        </p:nvGraphicFramePr>
        <p:xfrm>
          <a:off x="8665467" y="2012975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5" name="公式" r:id="rId6" imgW="279360" imgH="291960" progId="Equation.3">
                  <p:embed/>
                </p:oleObj>
              </mc:Choice>
              <mc:Fallback>
                <p:oleObj name="公式" r:id="rId6" imgW="2793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5467" y="2012975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Line 43"/>
          <p:cNvSpPr>
            <a:spLocks noChangeAspect="1" noChangeShapeType="1"/>
          </p:cNvSpPr>
          <p:nvPr/>
        </p:nvSpPr>
        <p:spPr bwMode="auto">
          <a:xfrm rot="21480000">
            <a:off x="7197030" y="1917725"/>
            <a:ext cx="180975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2" name="Line 48"/>
          <p:cNvSpPr>
            <a:spLocks noChangeShapeType="1"/>
          </p:cNvSpPr>
          <p:nvPr/>
        </p:nvSpPr>
        <p:spPr bwMode="auto">
          <a:xfrm rot="21540000" flipV="1">
            <a:off x="6589017" y="2195538"/>
            <a:ext cx="1944688" cy="7191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3" name="Line 49"/>
          <p:cNvSpPr>
            <a:spLocks noChangeAspect="1" noChangeShapeType="1"/>
          </p:cNvSpPr>
          <p:nvPr/>
        </p:nvSpPr>
        <p:spPr bwMode="auto">
          <a:xfrm rot="21420000" flipV="1">
            <a:off x="7290692" y="2605113"/>
            <a:ext cx="150813" cy="492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1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648796"/>
              </p:ext>
            </p:extLst>
          </p:nvPr>
        </p:nvGraphicFramePr>
        <p:xfrm>
          <a:off x="5971480" y="1916956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6" name="公式" r:id="rId8" imgW="253800" imgH="304560" progId="Equation.3">
                  <p:embed/>
                </p:oleObj>
              </mc:Choice>
              <mc:Fallback>
                <p:oleObj name="公式" r:id="rId8" imgW="2538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1480" y="1916956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625603"/>
              </p:ext>
            </p:extLst>
          </p:nvPr>
        </p:nvGraphicFramePr>
        <p:xfrm>
          <a:off x="5382542" y="3717156"/>
          <a:ext cx="88848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7" name="Equation" r:id="rId10" imgW="444240" imgH="203040" progId="Equation.DSMT4">
                  <p:embed/>
                </p:oleObj>
              </mc:Choice>
              <mc:Fallback>
                <p:oleObj name="Equation" r:id="rId10" imgW="444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542" y="3717156"/>
                        <a:ext cx="88848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Line 65"/>
          <p:cNvSpPr>
            <a:spLocks noChangeAspect="1" noChangeShapeType="1"/>
          </p:cNvSpPr>
          <p:nvPr/>
        </p:nvSpPr>
        <p:spPr bwMode="auto">
          <a:xfrm rot="21480000">
            <a:off x="5236467" y="3263925"/>
            <a:ext cx="136525" cy="53340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2" name="Line 67"/>
          <p:cNvSpPr>
            <a:spLocks noChangeAspect="1" noChangeShapeType="1"/>
          </p:cNvSpPr>
          <p:nvPr/>
        </p:nvSpPr>
        <p:spPr bwMode="auto">
          <a:xfrm rot="120000" flipH="1">
            <a:off x="5360282" y="3558170"/>
            <a:ext cx="270000" cy="11181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3" name="Line 68"/>
          <p:cNvSpPr>
            <a:spLocks noChangeShapeType="1"/>
          </p:cNvSpPr>
          <p:nvPr/>
        </p:nvSpPr>
        <p:spPr bwMode="auto">
          <a:xfrm rot="180000">
            <a:off x="5191739" y="2136763"/>
            <a:ext cx="555157" cy="1562779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4" name="Line 21"/>
          <p:cNvSpPr>
            <a:spLocks noChangeShapeType="1"/>
          </p:cNvSpPr>
          <p:nvPr/>
        </p:nvSpPr>
        <p:spPr bwMode="auto">
          <a:xfrm>
            <a:off x="6498530" y="3464470"/>
            <a:ext cx="0" cy="381000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6" name="Line 8"/>
          <p:cNvSpPr>
            <a:spLocks noChangeShapeType="1"/>
          </p:cNvSpPr>
          <p:nvPr/>
        </p:nvSpPr>
        <p:spPr bwMode="auto">
          <a:xfrm rot="13500000">
            <a:off x="3990593" y="2778044"/>
            <a:ext cx="13680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7" name="Line 8"/>
          <p:cNvSpPr>
            <a:spLocks noChangeShapeType="1"/>
          </p:cNvSpPr>
          <p:nvPr/>
        </p:nvSpPr>
        <p:spPr bwMode="auto">
          <a:xfrm rot="13500000">
            <a:off x="4663377" y="1936857"/>
            <a:ext cx="591444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8" name="Line 8"/>
          <p:cNvSpPr>
            <a:spLocks noChangeShapeType="1"/>
          </p:cNvSpPr>
          <p:nvPr/>
        </p:nvSpPr>
        <p:spPr bwMode="auto">
          <a:xfrm rot="18900000">
            <a:off x="4197071" y="2118668"/>
            <a:ext cx="77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9" name="对象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739109"/>
              </p:ext>
            </p:extLst>
          </p:nvPr>
        </p:nvGraphicFramePr>
        <p:xfrm>
          <a:off x="3798366" y="1778020"/>
          <a:ext cx="81216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8" name="Equation" r:id="rId12" imgW="406080" imgH="177480" progId="Equation.DSMT4">
                  <p:embed/>
                </p:oleObj>
              </mc:Choice>
              <mc:Fallback>
                <p:oleObj name="Equation" r:id="rId12" imgW="406080" imgH="177480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366" y="1778020"/>
                        <a:ext cx="81216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Line 6"/>
          <p:cNvSpPr>
            <a:spLocks noChangeShapeType="1"/>
          </p:cNvSpPr>
          <p:nvPr/>
        </p:nvSpPr>
        <p:spPr bwMode="auto">
          <a:xfrm>
            <a:off x="5239642" y="2147913"/>
            <a:ext cx="96361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1" name="Line 6"/>
          <p:cNvSpPr>
            <a:spLocks noChangeShapeType="1"/>
          </p:cNvSpPr>
          <p:nvPr/>
        </p:nvSpPr>
        <p:spPr bwMode="auto">
          <a:xfrm>
            <a:off x="4310420" y="3261706"/>
            <a:ext cx="852018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2" name="Arc 2"/>
          <p:cNvSpPr>
            <a:spLocks/>
          </p:cNvSpPr>
          <p:nvPr/>
        </p:nvSpPr>
        <p:spPr bwMode="auto">
          <a:xfrm rot="11940000">
            <a:off x="4917727" y="3180847"/>
            <a:ext cx="104775" cy="2349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9216"/>
              <a:gd name="T1" fmla="*/ 0 h 21600"/>
              <a:gd name="T2" fmla="*/ 19216 w 19216"/>
              <a:gd name="T3" fmla="*/ 11735 h 21600"/>
              <a:gd name="T4" fmla="*/ 0 w 1921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3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60227"/>
              </p:ext>
            </p:extLst>
          </p:nvPr>
        </p:nvGraphicFramePr>
        <p:xfrm>
          <a:off x="4734470" y="3243380"/>
          <a:ext cx="17712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29" name="Equation" r:id="rId14" imgW="88560" imgH="164880" progId="Equation.DSMT4">
                  <p:embed/>
                </p:oleObj>
              </mc:Choice>
              <mc:Fallback>
                <p:oleObj name="Equation" r:id="rId14" imgW="88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470" y="3243380"/>
                        <a:ext cx="17712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220436"/>
              </p:ext>
            </p:extLst>
          </p:nvPr>
        </p:nvGraphicFramePr>
        <p:xfrm>
          <a:off x="4950494" y="1659204"/>
          <a:ext cx="30456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0" name="Equation" r:id="rId16" imgW="152280" imgH="164880" progId="Equation.DSMT4">
                  <p:embed/>
                </p:oleObj>
              </mc:Choice>
              <mc:Fallback>
                <p:oleObj name="Equation" r:id="rId16" imgW="152280" imgH="164880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494" y="1659204"/>
                        <a:ext cx="30456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385562"/>
              </p:ext>
            </p:extLst>
          </p:nvPr>
        </p:nvGraphicFramePr>
        <p:xfrm>
          <a:off x="4933966" y="3387396"/>
          <a:ext cx="30456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1" name="Equation" r:id="rId18" imgW="152280" imgH="164880" progId="Equation.DSMT4">
                  <p:embed/>
                </p:oleObj>
              </mc:Choice>
              <mc:Fallback>
                <p:oleObj name="Equation" r:id="rId18" imgW="152280" imgH="1648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966" y="3387396"/>
                        <a:ext cx="30456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755650" y="836712"/>
            <a:ext cx="671850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光栅常数为 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d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，入射角为 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i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，明纹的衍射角为</a:t>
            </a:r>
            <a:r>
              <a:rPr lang="zh-CN" altLang="en-US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42833"/>
              </p:ext>
            </p:extLst>
          </p:nvPr>
        </p:nvGraphicFramePr>
        <p:xfrm>
          <a:off x="4213646" y="2547326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2" name="Equation" r:id="rId20" imgW="152280" imgH="177480" progId="Equation.DSMT4">
                  <p:embed/>
                </p:oleObj>
              </mc:Choice>
              <mc:Fallback>
                <p:oleObj name="Equation" r:id="rId20" imgW="152280" imgH="177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646" y="2547326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252045"/>
              </p:ext>
            </p:extLst>
          </p:nvPr>
        </p:nvGraphicFramePr>
        <p:xfrm>
          <a:off x="5640594" y="3142004"/>
          <a:ext cx="330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3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594" y="3142004"/>
                        <a:ext cx="330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755577" y="1415098"/>
            <a:ext cx="28369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狭缝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B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的初相位是</a:t>
            </a:r>
            <a:r>
              <a:rPr lang="zh-CN" altLang="en-US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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，则</a:t>
            </a: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狭缝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A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初相位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755576" y="2996952"/>
            <a:ext cx="283693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狭缝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B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的衍射光到达 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点的初相位是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12775"/>
              </p:ext>
            </p:extLst>
          </p:nvPr>
        </p:nvGraphicFramePr>
        <p:xfrm>
          <a:off x="1130606" y="3843338"/>
          <a:ext cx="1473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4" name="Equation" r:id="rId24" imgW="736560" imgH="393480" progId="Equation.DSMT4">
                  <p:embed/>
                </p:oleObj>
              </mc:Choice>
              <mc:Fallback>
                <p:oleObj name="Equation" r:id="rId24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606" y="3843338"/>
                        <a:ext cx="1473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755576" y="4632854"/>
            <a:ext cx="419057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狭缝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A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的衍射光到达 </a:t>
            </a:r>
            <a:r>
              <a:rPr lang="en-US" altLang="zh-CN" sz="20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P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点的初相位是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97050"/>
              </p:ext>
            </p:extLst>
          </p:nvPr>
        </p:nvGraphicFramePr>
        <p:xfrm>
          <a:off x="5090616" y="4441825"/>
          <a:ext cx="3225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5" name="Equation" r:id="rId26" imgW="1612800" imgH="393480" progId="Equation.DSMT4">
                  <p:embed/>
                </p:oleObj>
              </mc:Choice>
              <mc:Fallback>
                <p:oleObj name="Equation" r:id="rId26" imgW="1612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0616" y="4441825"/>
                        <a:ext cx="3225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081033"/>
              </p:ext>
            </p:extLst>
          </p:nvPr>
        </p:nvGraphicFramePr>
        <p:xfrm>
          <a:off x="1125538" y="2209552"/>
          <a:ext cx="2006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6" name="Equation" r:id="rId28" imgW="1002960" imgH="393480" progId="Equation.DSMT4">
                  <p:embed/>
                </p:oleObj>
              </mc:Choice>
              <mc:Fallback>
                <p:oleObj name="Equation" r:id="rId28" imgW="1002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209552"/>
                        <a:ext cx="2006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755576" y="5299720"/>
            <a:ext cx="1475084" cy="43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初相位</a:t>
            </a:r>
            <a:r>
              <a:rPr lang="zh-CN" altLang="en-US" sz="20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差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65" name="对象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654974"/>
              </p:ext>
            </p:extLst>
          </p:nvPr>
        </p:nvGraphicFramePr>
        <p:xfrm>
          <a:off x="2252754" y="5200080"/>
          <a:ext cx="21336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7" name="Equation" r:id="rId30" imgW="1422360" imgH="393480" progId="Equation.DSMT4">
                  <p:embed/>
                </p:oleObj>
              </mc:Choice>
              <mc:Fallback>
                <p:oleObj name="Equation" r:id="rId30" imgW="1422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754" y="5200080"/>
                        <a:ext cx="21336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755576" y="5929318"/>
            <a:ext cx="17315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干涉加强：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532481"/>
              </p:ext>
            </p:extLst>
          </p:nvPr>
        </p:nvGraphicFramePr>
        <p:xfrm>
          <a:off x="2322788" y="6024245"/>
          <a:ext cx="248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8" name="Equation" r:id="rId32" imgW="1244520" imgH="203040" progId="Equation.DSMT4">
                  <p:embed/>
                </p:oleObj>
              </mc:Choice>
              <mc:Fallback>
                <p:oleObj name="Equation" r:id="rId32" imgW="1244520" imgH="203040" progId="Equation.DSMT4">
                  <p:embed/>
                  <p:pic>
                    <p:nvPicPr>
                      <p:cNvPr id="0" name="对象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788" y="6024245"/>
                        <a:ext cx="2489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4860032" y="5805264"/>
            <a:ext cx="33457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光线斜向上，角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度为正值；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光线斜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向下，</a:t>
            </a:r>
            <a:r>
              <a:rPr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角度为负值。</a:t>
            </a:r>
            <a:endParaRPr lang="zh-CN" altLang="en-US" sz="20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8504399" y="2112766"/>
            <a:ext cx="108000" cy="10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956633"/>
              </p:ext>
            </p:extLst>
          </p:nvPr>
        </p:nvGraphicFramePr>
        <p:xfrm>
          <a:off x="4418434" y="5203255"/>
          <a:ext cx="1809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39" name="Equation" r:id="rId34" imgW="1206360" imgH="393480" progId="Equation.DSMT4">
                  <p:embed/>
                </p:oleObj>
              </mc:Choice>
              <mc:Fallback>
                <p:oleObj name="Equation" r:id="rId34" imgW="1206360" imgH="393480" progId="Equation.DSMT4">
                  <p:embed/>
                  <p:pic>
                    <p:nvPicPr>
                      <p:cNvPr id="0" name="对象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434" y="5203255"/>
                        <a:ext cx="18097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椭圆 66"/>
          <p:cNvSpPr>
            <a:spLocks noChangeAspect="1"/>
          </p:cNvSpPr>
          <p:nvPr/>
        </p:nvSpPr>
        <p:spPr>
          <a:xfrm>
            <a:off x="4568190" y="267309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>
            <a:spLocks noChangeAspect="1"/>
          </p:cNvSpPr>
          <p:nvPr/>
        </p:nvSpPr>
        <p:spPr>
          <a:xfrm>
            <a:off x="5511914" y="3142713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45698"/>
              </p:ext>
            </p:extLst>
          </p:nvPr>
        </p:nvGraphicFramePr>
        <p:xfrm>
          <a:off x="6239966" y="5204842"/>
          <a:ext cx="20764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240" name="Equation" r:id="rId36" imgW="1384200" imgH="393480" progId="Equation.DSMT4">
                  <p:embed/>
                </p:oleObj>
              </mc:Choice>
              <mc:Fallback>
                <p:oleObj name="Equation" r:id="rId36" imgW="1384200" imgH="39348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966" y="5204842"/>
                        <a:ext cx="20764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23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8" grpId="0" animBg="1"/>
      <p:bldP spid="71" grpId="0" animBg="1"/>
      <p:bldP spid="72" grpId="0" animBg="1"/>
      <p:bldP spid="83" grpId="0" animBg="1"/>
      <p:bldP spid="85" grpId="0" animBg="1"/>
      <p:bldP spid="86" grpId="0" animBg="1"/>
      <p:bldP spid="95" grpId="0" animBg="1"/>
      <p:bldP spid="96" grpId="0" animBg="1"/>
      <p:bldP spid="103" grpId="0" animBg="1"/>
      <p:bldP spid="104" grpId="0" animBg="1"/>
      <p:bldP spid="107" grpId="0" animBg="1"/>
      <p:bldP spid="112" grpId="0" animBg="1"/>
      <p:bldP spid="113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2" grpId="0" animBg="1"/>
      <p:bldP spid="49" grpId="0"/>
      <p:bldP spid="58" grpId="0"/>
      <p:bldP spid="59" grpId="0"/>
      <p:bldP spid="61" grpId="0"/>
      <p:bldP spid="64" grpId="0"/>
      <p:bldP spid="66" grpId="0"/>
      <p:bldP spid="69" grpId="0"/>
      <p:bldP spid="77" grpId="0" animBg="1"/>
      <p:bldP spid="67" grpId="0" animBg="1"/>
      <p:bldP spid="7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0888" y="404813"/>
            <a:ext cx="806926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用白光垂直照射一光栅，能在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30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°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观察到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600 nm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的第二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级明纹，可是在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30°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衍射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方向却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很难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观察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到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400 nm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的明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纹。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4765" y="4820757"/>
            <a:ext cx="21675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方程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79400" y="44468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850" y="197786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7500" y="480964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解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1363" y="1916832"/>
            <a:ext cx="807878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光栅常数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；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光栅上狭缝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的宽度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marL="449263" marR="0" lvl="0" indent="-449263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(3)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若以此光栅观察钠光谱</a:t>
            </a:r>
            <a:r>
              <a:rPr kumimoji="0" lang="en-GB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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=589.3 nm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当光线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垂直入射时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，屏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上呈现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的全部干涉条纹的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级数。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  <a:p>
            <a:pPr marL="449263" lvl="0" indent="-44926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kern="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(4) 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若以此光栅观察钠光谱</a:t>
            </a:r>
            <a:r>
              <a:rPr lang="en-GB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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=589.3 nm</a:t>
            </a:r>
            <a:r>
              <a:rPr lang="en-GB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光线以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30°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斜入射时，屏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上呈现</a:t>
            </a:r>
            <a:r>
              <a:rPr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的全部干涉条纹的</a:t>
            </a:r>
            <a:r>
              <a:rPr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级数。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089344"/>
              </p:ext>
            </p:extLst>
          </p:nvPr>
        </p:nvGraphicFramePr>
        <p:xfrm>
          <a:off x="3203848" y="4875317"/>
          <a:ext cx="15235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50" name="Equation" r:id="rId4" imgW="761760" imgH="203040" progId="Equation.DSMT4">
                  <p:embed/>
                </p:oleObj>
              </mc:Choice>
              <mc:Fallback>
                <p:oleObj name="Equation" r:id="rId4" imgW="761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875317"/>
                        <a:ext cx="152352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095294"/>
              </p:ext>
            </p:extLst>
          </p:nvPr>
        </p:nvGraphicFramePr>
        <p:xfrm>
          <a:off x="2123728" y="5471240"/>
          <a:ext cx="523224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51" name="Equation" r:id="rId6" imgW="2616120" imgH="419040" progId="Equation.DSMT4">
                  <p:embed/>
                </p:oleObj>
              </mc:Choice>
              <mc:Fallback>
                <p:oleObj name="Equation" r:id="rId6" imgW="261612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471240"/>
                        <a:ext cx="5232240" cy="8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4990215" y="480558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</a:t>
            </a:r>
          </a:p>
        </p:txBody>
      </p:sp>
    </p:spTree>
    <p:extLst>
      <p:ext uri="{BB962C8B-B14F-4D97-AF65-F5344CB8AC3E}">
        <p14:creationId xmlns:p14="http://schemas.microsoft.com/office/powerpoint/2010/main" val="209758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38188" y="476672"/>
            <a:ext cx="922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93431"/>
              </p:ext>
            </p:extLst>
          </p:nvPr>
        </p:nvGraphicFramePr>
        <p:xfrm>
          <a:off x="1835696" y="548680"/>
          <a:ext cx="15235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01" name="Equation" r:id="rId4" imgW="761760" imgH="203040" progId="Equation.DSMT4">
                  <p:embed/>
                </p:oleObj>
              </mc:Choice>
              <mc:Fallback>
                <p:oleObj name="Equation" r:id="rId4" imgW="761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48680"/>
                        <a:ext cx="152352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769146"/>
              </p:ext>
            </p:extLst>
          </p:nvPr>
        </p:nvGraphicFramePr>
        <p:xfrm>
          <a:off x="2483768" y="1049461"/>
          <a:ext cx="4266720" cy="83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02" name="Equation" r:id="rId6" imgW="2133360" imgH="419040" progId="Equation.DSMT4">
                  <p:embed/>
                </p:oleObj>
              </mc:Choice>
              <mc:Fallback>
                <p:oleObj name="Equation" r:id="rId6" imgW="213336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049461"/>
                        <a:ext cx="4266720" cy="838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471863" y="486197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可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得缺级的级次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216025" y="3297063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则狭缝的宽度为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585665"/>
              </p:ext>
            </p:extLst>
          </p:nvPr>
        </p:nvGraphicFramePr>
        <p:xfrm>
          <a:off x="3635896" y="2720635"/>
          <a:ext cx="4013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03" name="Equation" r:id="rId8" imgW="2006280" imgH="838080" progId="Equation.DSMT4">
                  <p:embed/>
                </p:oleObj>
              </mc:Choice>
              <mc:Fallback>
                <p:oleObj name="Equation" r:id="rId8" imgW="2006280" imgH="8380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2720635"/>
                        <a:ext cx="4013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25039"/>
              </p:ext>
            </p:extLst>
          </p:nvPr>
        </p:nvGraphicFramePr>
        <p:xfrm>
          <a:off x="3633788" y="1943091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04" name="Equation" r:id="rId10" imgW="1054080" imgH="393480" progId="Equation.DSMT4">
                  <p:embed/>
                </p:oleObj>
              </mc:Choice>
              <mc:Fallback>
                <p:oleObj name="Equation" r:id="rId10" imgW="105408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3788" y="1943091"/>
                        <a:ext cx="210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202476" y="1997115"/>
            <a:ext cx="204094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根据缺级公式</a:t>
            </a:r>
            <a:endParaRPr kumimoji="1" lang="zh-CN" altLang="en-US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187624" y="4506539"/>
            <a:ext cx="46185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由题意可得相应的缺级级次为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endParaRPr lang="en-US" altLang="zh-CN" sz="2400" b="1" dirty="0">
              <a:solidFill>
                <a:srgbClr val="00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98383"/>
              </p:ext>
            </p:extLst>
          </p:nvPr>
        </p:nvGraphicFramePr>
        <p:xfrm>
          <a:off x="1888728" y="5111328"/>
          <a:ext cx="38354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705" name="Equation" r:id="rId12" imgW="1917360" imgH="634680" progId="Equation.DSMT4">
                  <p:embed/>
                </p:oleObj>
              </mc:Choice>
              <mc:Fallback>
                <p:oleObj name="Equation" r:id="rId12" imgW="1917360" imgH="63468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728" y="5111328"/>
                        <a:ext cx="38354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4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8" grpId="0"/>
      <p:bldP spid="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95536" y="404813"/>
            <a:ext cx="6748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(3)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根据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光栅方程，由 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sin</a:t>
            </a:r>
            <a:r>
              <a:rPr kumimoji="1" lang="en-US" altLang="zh-CN" sz="2400" b="1" i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</a:t>
            </a: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&lt; 1 </a:t>
            </a:r>
            <a:r>
              <a:rPr kumimoji="1" lang="zh-CN" altLang="en-US" sz="2400" b="1" kern="0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可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得衍射级次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843211" y="1844824"/>
            <a:ext cx="78854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呈现于屏上的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,±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1,±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,±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4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0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这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7</a:t>
            </a:r>
            <a:r>
              <a:rPr kumimoji="0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条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干涉条纹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缺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±3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190279"/>
              </p:ext>
            </p:extLst>
          </p:nvPr>
        </p:nvGraphicFramePr>
        <p:xfrm>
          <a:off x="4341963" y="959445"/>
          <a:ext cx="99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58" name="Equation" r:id="rId4" imgW="495000" imgH="393480" progId="Equation.DSMT4">
                  <p:embed/>
                </p:oleObj>
              </mc:Choice>
              <mc:Fallback>
                <p:oleObj name="Equation" r:id="rId4" imgW="49500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963" y="959445"/>
                        <a:ext cx="99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19122"/>
              </p:ext>
            </p:extLst>
          </p:nvPr>
        </p:nvGraphicFramePr>
        <p:xfrm>
          <a:off x="5363914" y="908720"/>
          <a:ext cx="261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59" name="Equation" r:id="rId6" imgW="1307880" imgH="419040" progId="Equation.DSMT4">
                  <p:embed/>
                </p:oleObj>
              </mc:Choice>
              <mc:Fallback>
                <p:oleObj name="Equation" r:id="rId6" imgW="1307880" imgH="419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3914" y="908720"/>
                        <a:ext cx="261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16187"/>
              </p:ext>
            </p:extLst>
          </p:nvPr>
        </p:nvGraphicFramePr>
        <p:xfrm>
          <a:off x="1211362" y="1149457"/>
          <a:ext cx="152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0" name="Equation" r:id="rId8" imgW="761760" imgH="203040" progId="Equation.DSMT4">
                  <p:embed/>
                </p:oleObj>
              </mc:Choice>
              <mc:Fallback>
                <p:oleObj name="Equation" r:id="rId8" imgW="761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362" y="1149457"/>
                        <a:ext cx="1524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21"/>
          <p:cNvSpPr>
            <a:spLocks noChangeArrowheads="1"/>
          </p:cNvSpPr>
          <p:nvPr/>
        </p:nvSpPr>
        <p:spPr bwMode="auto">
          <a:xfrm>
            <a:off x="3082206" y="1257779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397035" y="2346995"/>
            <a:ext cx="7677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(4)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根据斜入射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光栅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方程，由 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sin</a:t>
            </a:r>
            <a:r>
              <a:rPr kumimoji="1" lang="en-US" altLang="zh-CN" sz="2400" b="1" i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</a:t>
            </a: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 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| </a:t>
            </a: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&lt; 1 </a:t>
            </a:r>
            <a:r>
              <a:rPr kumimoji="1" lang="zh-CN" altLang="en-US" sz="2400" b="1" kern="0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  <a:sym typeface="Symbol"/>
              </a:rPr>
              <a:t>可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得衍射级次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4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638910"/>
              </p:ext>
            </p:extLst>
          </p:nvPr>
        </p:nvGraphicFramePr>
        <p:xfrm>
          <a:off x="898327" y="3014349"/>
          <a:ext cx="2438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1" name="Equation" r:id="rId10" imgW="1218960" imgH="203040" progId="Equation.DSMT4">
                  <p:embed/>
                </p:oleObj>
              </mc:Choice>
              <mc:Fallback>
                <p:oleObj name="Equation" r:id="rId10" imgW="12189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27" y="3014349"/>
                        <a:ext cx="2438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1"/>
          <p:cNvSpPr>
            <a:spLocks noChangeArrowheads="1"/>
          </p:cNvSpPr>
          <p:nvPr/>
        </p:nvSpPr>
        <p:spPr bwMode="auto">
          <a:xfrm>
            <a:off x="3660130" y="3121909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219143"/>
              </p:ext>
            </p:extLst>
          </p:nvPr>
        </p:nvGraphicFramePr>
        <p:xfrm>
          <a:off x="4817194" y="2808660"/>
          <a:ext cx="2082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2" name="Equation" r:id="rId12" imgW="1041120" imgH="393480" progId="Equation.DSMT4">
                  <p:embed/>
                </p:oleObj>
              </mc:Choice>
              <mc:Fallback>
                <p:oleObj name="Equation" r:id="rId12" imgW="104112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7194" y="2808660"/>
                        <a:ext cx="2082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7260530" y="3106994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553066"/>
              </p:ext>
            </p:extLst>
          </p:nvPr>
        </p:nvGraphicFramePr>
        <p:xfrm>
          <a:off x="911027" y="3611050"/>
          <a:ext cx="2235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3" name="Equation" r:id="rId14" imgW="1117440" imgH="393480" progId="Equation.DSMT4">
                  <p:embed/>
                </p:oleObj>
              </mc:Choice>
              <mc:Fallback>
                <p:oleObj name="Equation" r:id="rId14" imgW="111744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027" y="3611050"/>
                        <a:ext cx="2235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utoShape 21"/>
          <p:cNvSpPr>
            <a:spLocks noChangeArrowheads="1"/>
          </p:cNvSpPr>
          <p:nvPr/>
        </p:nvSpPr>
        <p:spPr bwMode="auto">
          <a:xfrm>
            <a:off x="3357108" y="3899578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763"/>
              </p:ext>
            </p:extLst>
          </p:nvPr>
        </p:nvGraphicFramePr>
        <p:xfrm>
          <a:off x="4415730" y="3613828"/>
          <a:ext cx="3708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4" name="Equation" r:id="rId16" imgW="1854000" imgH="393480" progId="Equation.DSMT4">
                  <p:embed/>
                </p:oleObj>
              </mc:Choice>
              <mc:Fallback>
                <p:oleObj name="Equation" r:id="rId16" imgW="185400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5730" y="3613828"/>
                        <a:ext cx="3708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AutoShape 21"/>
          <p:cNvSpPr>
            <a:spLocks noChangeArrowheads="1"/>
          </p:cNvSpPr>
          <p:nvPr/>
        </p:nvSpPr>
        <p:spPr bwMode="auto">
          <a:xfrm>
            <a:off x="957065" y="4505622"/>
            <a:ext cx="863600" cy="215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00FF00">
              <a:alpha val="52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76487"/>
              </p:ext>
            </p:extLst>
          </p:nvPr>
        </p:nvGraphicFramePr>
        <p:xfrm>
          <a:off x="2060468" y="4435227"/>
          <a:ext cx="1905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5" name="Equation" r:id="rId18" imgW="952200" imgH="177480" progId="Equation.DSMT4">
                  <p:embed/>
                </p:oleObj>
              </mc:Choice>
              <mc:Fallback>
                <p:oleObj name="Equation" r:id="rId18" imgW="952200" imgH="1774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468" y="4435227"/>
                        <a:ext cx="1905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851322" y="5040908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noProof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斜</a:t>
            </a:r>
            <a:r>
              <a:rPr lang="zh-CN" altLang="en-US" sz="2400" b="1" kern="0" noProof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入射缺级公式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43851"/>
              </p:ext>
            </p:extLst>
          </p:nvPr>
        </p:nvGraphicFramePr>
        <p:xfrm>
          <a:off x="3283461" y="4869160"/>
          <a:ext cx="24379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6" name="Equation" r:id="rId20" imgW="1218960" imgH="203040" progId="Equation.DSMT4">
                  <p:embed/>
                </p:oleObj>
              </mc:Choice>
              <mc:Fallback>
                <p:oleObj name="Equation" r:id="rId20" imgW="1218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461" y="4869160"/>
                        <a:ext cx="243792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250930"/>
              </p:ext>
            </p:extLst>
          </p:nvPr>
        </p:nvGraphicFramePr>
        <p:xfrm>
          <a:off x="3283461" y="5327176"/>
          <a:ext cx="246312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7" name="Equation" r:id="rId22" imgW="1231560" imgH="203040" progId="Equation.DSMT4">
                  <p:embed/>
                </p:oleObj>
              </mc:Choice>
              <mc:Fallback>
                <p:oleObj name="Equation" r:id="rId22" imgW="1231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461" y="5327176"/>
                        <a:ext cx="2463120" cy="406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5296"/>
              </p:ext>
            </p:extLst>
          </p:nvPr>
        </p:nvGraphicFramePr>
        <p:xfrm>
          <a:off x="6640304" y="4899140"/>
          <a:ext cx="21081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168" name="Equation" r:id="rId24" imgW="1054080" imgH="393480" progId="Equation.DSMT4">
                  <p:embed/>
                </p:oleObj>
              </mc:Choice>
              <mc:Fallback>
                <p:oleObj name="Equation" r:id="rId24" imgW="1054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304" y="4899140"/>
                        <a:ext cx="2108160" cy="7869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AutoShape 9"/>
          <p:cNvSpPr>
            <a:spLocks/>
          </p:cNvSpPr>
          <p:nvPr/>
        </p:nvSpPr>
        <p:spPr bwMode="auto">
          <a:xfrm>
            <a:off x="5732428" y="5023156"/>
            <a:ext cx="152400" cy="499733"/>
          </a:xfrm>
          <a:prstGeom prst="rightBrace">
            <a:avLst>
              <a:gd name="adj1" fmla="val 43837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AutoShape 14"/>
          <p:cNvSpPr>
            <a:spLocks noChangeArrowheads="1"/>
          </p:cNvSpPr>
          <p:nvPr/>
        </p:nvSpPr>
        <p:spPr bwMode="auto">
          <a:xfrm>
            <a:off x="5970552" y="5197069"/>
            <a:ext cx="540000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00FF00">
              <a:alpha val="66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851322" y="5716381"/>
            <a:ext cx="74888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呈现于屏上的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 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5,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4,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2,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1, 0, 1, 2 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这</a:t>
            </a:r>
            <a:r>
              <a:rPr kumimoji="0" lang="en-GB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7</a:t>
            </a:r>
            <a:r>
              <a:rPr kumimoji="0" lang="zh-CN" alt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条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干涉条纹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缺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3,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－</a:t>
            </a:r>
            <a:r>
              <a:rPr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6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级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)</a:t>
            </a:r>
            <a:r>
              <a:rPr kumimoji="0" lang="zh-CN" alt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35" grpId="0" animBg="1"/>
      <p:bldP spid="37" grpId="0"/>
      <p:bldP spid="41" grpId="0" animBg="1"/>
      <p:bldP spid="42" grpId="0" animBg="1"/>
      <p:bldP spid="43" grpId="0" animBg="1"/>
      <p:bldP spid="44" grpId="0" animBg="1"/>
      <p:bldP spid="46" grpId="0"/>
      <p:bldP spid="50" grpId="0" animBg="1"/>
      <p:bldP spid="52" grpId="0" animBg="1"/>
      <p:bldP spid="5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46667" y="1627040"/>
            <a:ext cx="618660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(2) 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垂直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入射和斜入射相比，缺级级次相同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。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5650" y="977752"/>
            <a:ext cx="467995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99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(1) </a:t>
            </a: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斜入射级次分布不对称。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500" y="452438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FFFF00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176763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 advAuto="0"/>
      <p:bldP spid="4" grpId="0" build="p" autoUpdateAnimBg="0" advAuto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18" name="Picture 2" descr="20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20" y="1196752"/>
            <a:ext cx="5486400" cy="35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058988" y="4977854"/>
            <a:ext cx="53927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光盘的凹槽形成一个衍射光栅，在白光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下能观察到入射光被分离成彩色光谱 </a:t>
            </a:r>
          </a:p>
        </p:txBody>
      </p:sp>
    </p:spTree>
    <p:extLst>
      <p:ext uri="{BB962C8B-B14F-4D97-AF65-F5344CB8AC3E}">
        <p14:creationId xmlns:p14="http://schemas.microsoft.com/office/powerpoint/2010/main" val="8833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3" name="Picture 2" descr="guangsh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209650"/>
            <a:ext cx="41338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283968" y="5517232"/>
            <a:ext cx="89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ea typeface="楷体_GB2312" pitchFamily="49" charset="-122"/>
              </a:rPr>
              <a:t>光栅</a:t>
            </a:r>
          </a:p>
        </p:txBody>
      </p:sp>
    </p:spTree>
    <p:extLst>
      <p:ext uri="{BB962C8B-B14F-4D97-AF65-F5344CB8AC3E}">
        <p14:creationId xmlns:p14="http://schemas.microsoft.com/office/powerpoint/2010/main" val="1132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994224" y="908050"/>
            <a:ext cx="3373039" cy="5847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</a:t>
            </a: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15.10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光的</a:t>
            </a:r>
            <a:r>
              <a:rPr kumimoji="1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偏振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17299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线偏振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3586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圆偏振光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和椭圆偏振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16013" y="4365625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zh-CN" altLang="en-US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自然光</a:t>
            </a:r>
            <a:r>
              <a:rPr lang="zh-CN" altLang="en-US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和部分偏振光</a:t>
            </a:r>
          </a:p>
        </p:txBody>
      </p:sp>
    </p:spTree>
    <p:extLst>
      <p:ext uri="{BB962C8B-B14F-4D97-AF65-F5344CB8AC3E}">
        <p14:creationId xmlns:p14="http://schemas.microsoft.com/office/powerpoint/2010/main" val="26026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755650" y="2604353"/>
            <a:ext cx="7762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光的偏振态：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光矢量在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垂直于光的传播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方向的平面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内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的振动状态。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755576" y="836712"/>
            <a:ext cx="544411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光的本性：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光是一</a:t>
            </a:r>
            <a:r>
              <a:rPr lang="zh-CN" altLang="en-US" sz="2400" b="1" dirty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种电磁波，是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横波。</a:t>
            </a:r>
            <a:endParaRPr lang="zh-CN" altLang="en-US" sz="2400" b="1" dirty="0">
              <a:solidFill>
                <a:schemeClr val="bg1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55576" y="3900497"/>
            <a:ext cx="7762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五种偏振态：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线偏振光、圆偏振光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、椭圆偏振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自然光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、部分偏振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85556" y="1762323"/>
            <a:ext cx="35605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光矢量：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电场强度矢量 </a:t>
            </a:r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E</a:t>
            </a:r>
            <a:endParaRPr lang="zh-CN" altLang="en-US" sz="2400" b="1" i="1" dirty="0">
              <a:solidFill>
                <a:srgbClr val="00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7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2250" y="404813"/>
            <a:ext cx="4251485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15.10.1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线偏振光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平面偏振光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zh-CN" altLang="en-US" sz="24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reeform 2"/>
          <p:cNvSpPr>
            <a:spLocks noChangeAspect="1"/>
          </p:cNvSpPr>
          <p:nvPr/>
        </p:nvSpPr>
        <p:spPr bwMode="auto">
          <a:xfrm>
            <a:off x="957263" y="3401934"/>
            <a:ext cx="1235075" cy="2559050"/>
          </a:xfrm>
          <a:custGeom>
            <a:avLst/>
            <a:gdLst>
              <a:gd name="T0" fmla="*/ 816 w 846"/>
              <a:gd name="T1" fmla="*/ 0 h 1753"/>
              <a:gd name="T2" fmla="*/ 834 w 846"/>
              <a:gd name="T3" fmla="*/ 960 h 1753"/>
              <a:gd name="T4" fmla="*/ 12 w 846"/>
              <a:gd name="T5" fmla="*/ 1740 h 1753"/>
              <a:gd name="T6" fmla="*/ 0 w 846"/>
              <a:gd name="T7" fmla="*/ 828 h 1753"/>
              <a:gd name="T8" fmla="*/ 816 w 846"/>
              <a:gd name="T9" fmla="*/ 0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6" h="1753">
                <a:moveTo>
                  <a:pt x="816" y="0"/>
                </a:moveTo>
                <a:cubicBezTo>
                  <a:pt x="816" y="39"/>
                  <a:pt x="846" y="980"/>
                  <a:pt x="834" y="960"/>
                </a:cubicBezTo>
                <a:cubicBezTo>
                  <a:pt x="840" y="949"/>
                  <a:pt x="12" y="1752"/>
                  <a:pt x="12" y="1740"/>
                </a:cubicBezTo>
                <a:cubicBezTo>
                  <a:pt x="24" y="1753"/>
                  <a:pt x="24" y="828"/>
                  <a:pt x="0" y="828"/>
                </a:cubicBezTo>
                <a:cubicBezTo>
                  <a:pt x="24" y="822"/>
                  <a:pt x="828" y="33"/>
                  <a:pt x="816" y="0"/>
                </a:cubicBezTo>
                <a:close/>
              </a:path>
            </a:pathLst>
          </a:custGeom>
          <a:solidFill>
            <a:srgbClr val="009999">
              <a:alpha val="48000"/>
            </a:srgbClr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 rot="60000">
            <a:off x="1001713" y="4787821"/>
            <a:ext cx="4556125" cy="1193800"/>
          </a:xfrm>
          <a:prstGeom prst="parallelogram">
            <a:avLst>
              <a:gd name="adj" fmla="val 99865"/>
            </a:avLst>
          </a:prstGeom>
          <a:solidFill>
            <a:srgbClr val="009999">
              <a:alpha val="60001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4984671"/>
            <a:ext cx="357028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632795"/>
              </p:ext>
            </p:extLst>
          </p:nvPr>
        </p:nvGraphicFramePr>
        <p:xfrm>
          <a:off x="3330575" y="4789409"/>
          <a:ext cx="22383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98" name="公式" r:id="rId4" imgW="279360" imgH="368280" progId="Equation.3">
                  <p:embed/>
                </p:oleObj>
              </mc:Choice>
              <mc:Fallback>
                <p:oleObj name="公式" r:id="rId4" imgW="27936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575" y="4789409"/>
                        <a:ext cx="22383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684338" y="4263946"/>
            <a:ext cx="0" cy="9969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>
            <a:off x="1076325" y="5260896"/>
            <a:ext cx="608013" cy="588963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1674813" y="5260896"/>
            <a:ext cx="3573462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94860"/>
              </p:ext>
            </p:extLst>
          </p:nvPr>
        </p:nvGraphicFramePr>
        <p:xfrm>
          <a:off x="1368425" y="5019596"/>
          <a:ext cx="29210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999" name="公式" r:id="rId6" imgW="291960" imgH="317160" progId="Equation.3">
                  <p:embed/>
                </p:oleObj>
              </mc:Choice>
              <mc:Fallback>
                <p:oleObj name="公式" r:id="rId6" imgW="2919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5019596"/>
                        <a:ext cx="292100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293032"/>
              </p:ext>
            </p:extLst>
          </p:nvPr>
        </p:nvGraphicFramePr>
        <p:xfrm>
          <a:off x="5026025" y="5351384"/>
          <a:ext cx="182563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0" name="公式" r:id="rId8" imgW="228600" imgH="241200" progId="Equation.3">
                  <p:embed/>
                </p:oleObj>
              </mc:Choice>
              <mc:Fallback>
                <p:oleObj name="公式" r:id="rId8" imgW="2286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5351384"/>
                        <a:ext cx="182563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294162"/>
              </p:ext>
            </p:extLst>
          </p:nvPr>
        </p:nvGraphicFramePr>
        <p:xfrm>
          <a:off x="1455738" y="4157584"/>
          <a:ext cx="1936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1" name="公式" r:id="rId10" imgW="241200" imgH="304560" progId="Equation.3">
                  <p:embed/>
                </p:oleObj>
              </mc:Choice>
              <mc:Fallback>
                <p:oleObj name="公式" r:id="rId10" imgW="24120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4157584"/>
                        <a:ext cx="19367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875590"/>
              </p:ext>
            </p:extLst>
          </p:nvPr>
        </p:nvGraphicFramePr>
        <p:xfrm>
          <a:off x="1040689" y="5529366"/>
          <a:ext cx="161925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2" name="公式" r:id="rId12" imgW="203040" imgH="215640" progId="Equation.3">
                  <p:embed/>
                </p:oleObj>
              </mc:Choice>
              <mc:Fallback>
                <p:oleObj name="公式" r:id="rId12" imgW="2030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689" y="5529366"/>
                        <a:ext cx="161925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127750" y="5379517"/>
            <a:ext cx="2217738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6456363" y="5158855"/>
            <a:ext cx="11112" cy="4175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300788" y="5589935"/>
            <a:ext cx="2303462" cy="4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</a:t>
            </a:r>
            <a:r>
              <a:rPr kumimoji="1" lang="zh-CN" altLang="en-US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光矢量平行板面</a:t>
            </a:r>
            <a:r>
              <a:rPr kumimoji="1" lang="en-US" altLang="zh-CN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334125" y="4364162"/>
            <a:ext cx="21986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66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1" lang="zh-CN" altLang="en-US" b="1" dirty="0">
                <a:solidFill>
                  <a:srgbClr val="66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光矢量垂直板面</a:t>
            </a:r>
            <a:r>
              <a:rPr kumimoji="1" lang="en-US" altLang="zh-CN" b="1" dirty="0">
                <a:solidFill>
                  <a:srgbClr val="66FFFF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980113" y="3356992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线偏振光的表示法</a:t>
            </a:r>
            <a:endParaRPr kumimoji="1" lang="zh-CN" altLang="en-US" sz="240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186488" y="4260974"/>
            <a:ext cx="2217737" cy="1588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713331"/>
              </p:ext>
            </p:extLst>
          </p:nvPr>
        </p:nvGraphicFramePr>
        <p:xfrm>
          <a:off x="6357938" y="4149849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3" name="Equation" r:id="rId14" imgW="114120" imgH="126720" progId="Equation.3">
                  <p:embed/>
                </p:oleObj>
              </mc:Choice>
              <mc:Fallback>
                <p:oleObj name="Equation" r:id="rId1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4149849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877222"/>
              </p:ext>
            </p:extLst>
          </p:nvPr>
        </p:nvGraphicFramePr>
        <p:xfrm>
          <a:off x="6721475" y="4149849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4" name="Equation" r:id="rId16" imgW="114120" imgH="126720" progId="Equation.3">
                  <p:embed/>
                </p:oleObj>
              </mc:Choice>
              <mc:Fallback>
                <p:oleObj name="Equation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475" y="4149849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469170"/>
              </p:ext>
            </p:extLst>
          </p:nvPr>
        </p:nvGraphicFramePr>
        <p:xfrm>
          <a:off x="7085013" y="4149849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5" name="Equation" r:id="rId18" imgW="114120" imgH="126720" progId="Equation.3">
                  <p:embed/>
                </p:oleObj>
              </mc:Choice>
              <mc:Fallback>
                <p:oleObj name="Equation" r:id="rId1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013" y="4149849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082994"/>
              </p:ext>
            </p:extLst>
          </p:nvPr>
        </p:nvGraphicFramePr>
        <p:xfrm>
          <a:off x="7448550" y="4149849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6" name="Equation" r:id="rId20" imgW="114120" imgH="126720" progId="Equation.3">
                  <p:embed/>
                </p:oleObj>
              </mc:Choice>
              <mc:Fallback>
                <p:oleObj name="Equation" r:id="rId2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8550" y="4149849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8402"/>
              </p:ext>
            </p:extLst>
          </p:nvPr>
        </p:nvGraphicFramePr>
        <p:xfrm>
          <a:off x="7812088" y="4149849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07" name="Equation" r:id="rId22" imgW="114120" imgH="126720" progId="Equation.3">
                  <p:embed/>
                </p:oleObj>
              </mc:Choice>
              <mc:Fallback>
                <p:oleObj name="Equation" r:id="rId2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4149849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6831013" y="5158855"/>
            <a:ext cx="11112" cy="4175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H="1">
            <a:off x="7207250" y="5158855"/>
            <a:ext cx="11113" cy="4175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7581900" y="5158855"/>
            <a:ext cx="11113" cy="4175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7958138" y="5158855"/>
            <a:ext cx="11112" cy="4175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0" name="AutoShape 84"/>
          <p:cNvSpPr>
            <a:spLocks noChangeArrowheads="1"/>
          </p:cNvSpPr>
          <p:nvPr/>
        </p:nvSpPr>
        <p:spPr bwMode="auto">
          <a:xfrm>
            <a:off x="2916238" y="3606721"/>
            <a:ext cx="1295400" cy="423863"/>
          </a:xfrm>
          <a:prstGeom prst="wedgeRoundRectCallout">
            <a:avLst>
              <a:gd name="adj1" fmla="val 50611"/>
              <a:gd name="adj2" fmla="val 272472"/>
              <a:gd name="adj3" fmla="val 16667"/>
            </a:avLst>
          </a:prstGeom>
          <a:solidFill>
            <a:srgbClr val="808000">
              <a:alpha val="64999"/>
            </a:srgbClr>
          </a:solidFill>
          <a:ln w="9525">
            <a:solidFill>
              <a:srgbClr val="B2B2B2">
                <a:alpha val="56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ea typeface="楷体_GB2312" pitchFamily="49" charset="-122"/>
              </a:rPr>
              <a:t>振动面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755576" y="1052736"/>
            <a:ext cx="7561337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线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偏振光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矢量只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沿某一固定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振动，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即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光矢量的末端轨迹是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直线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755576" y="2182798"/>
            <a:ext cx="756133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振动面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光矢量的振动方向与传播方向构成的平面。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build="p" autoUpdateAnimBg="0"/>
      <p:bldP spid="19" grpId="0" autoUpdateAnimBg="0"/>
      <p:bldP spid="20" grpId="0" build="p" autoUpdateAnimBg="0"/>
      <p:bldP spid="21" grpId="0" animBg="1"/>
      <p:bldP spid="29" grpId="0" animBg="1"/>
      <p:bldP spid="30" grpId="0" animBg="1"/>
      <p:bldP spid="31" grpId="0" animBg="1"/>
      <p:bldP spid="32" grpId="0" animBg="1"/>
      <p:bldP spid="40" grpId="0" animBg="1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60375" y="404664"/>
            <a:ext cx="2967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相位差与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光程关系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143213"/>
              </p:ext>
            </p:extLst>
          </p:nvPr>
        </p:nvGraphicFramePr>
        <p:xfrm>
          <a:off x="1163638" y="1844824"/>
          <a:ext cx="47498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09" name="Equation" r:id="rId3" imgW="2374560" imgH="863280" progId="Equation.DSMT4">
                  <p:embed/>
                </p:oleObj>
              </mc:Choice>
              <mc:Fallback>
                <p:oleObj name="Equation" r:id="rId3" imgW="23745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1844824"/>
                        <a:ext cx="47498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24"/>
          <p:cNvSpPr>
            <a:spLocks noChangeShapeType="1"/>
          </p:cNvSpPr>
          <p:nvPr/>
        </p:nvSpPr>
        <p:spPr bwMode="auto">
          <a:xfrm flipV="1">
            <a:off x="1547664" y="1258957"/>
            <a:ext cx="4103216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2195736" y="1186949"/>
            <a:ext cx="144000" cy="144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428000" y="1186949"/>
            <a:ext cx="144000" cy="144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66"/>
          <p:cNvSpPr>
            <a:spLocks noChangeArrowheads="1"/>
          </p:cNvSpPr>
          <p:nvPr/>
        </p:nvSpPr>
        <p:spPr bwMode="auto">
          <a:xfrm>
            <a:off x="2081627" y="137335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</a:t>
            </a:r>
            <a:endParaRPr kumimoji="0" lang="en-US" altLang="zh-CN" sz="2400" b="1" i="0" u="none" strike="noStrike" kern="0" cap="none" spc="0" normalizeH="0" baseline="-25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66"/>
          <p:cNvSpPr>
            <a:spLocks noChangeArrowheads="1"/>
          </p:cNvSpPr>
          <p:nvPr/>
        </p:nvSpPr>
        <p:spPr bwMode="auto">
          <a:xfrm>
            <a:off x="4283968" y="1330965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Q</a:t>
            </a:r>
            <a:endParaRPr kumimoji="0" lang="en-US" altLang="zh-CN" sz="2400" b="1" i="0" u="none" strike="noStrike" kern="0" cap="none" spc="0" normalizeH="0" baseline="-25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019078"/>
              </p:ext>
            </p:extLst>
          </p:nvPr>
        </p:nvGraphicFramePr>
        <p:xfrm>
          <a:off x="6046788" y="836613"/>
          <a:ext cx="2286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0" name="Equation" r:id="rId5" imgW="1143000" imgH="393480" progId="Equation.DSMT4">
                  <p:embed/>
                </p:oleObj>
              </mc:Choice>
              <mc:Fallback>
                <p:oleObj name="Equation" r:id="rId5" imgW="1143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788" y="836613"/>
                        <a:ext cx="2286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60375" y="3687415"/>
            <a:ext cx="45143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薄透镜的物像之间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的等光程性</a:t>
            </a:r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684213" y="5402411"/>
            <a:ext cx="4106862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Line 25"/>
          <p:cNvSpPr>
            <a:spLocks noChangeAspect="1" noChangeShapeType="1"/>
          </p:cNvSpPr>
          <p:nvPr/>
        </p:nvSpPr>
        <p:spPr bwMode="auto">
          <a:xfrm>
            <a:off x="3165475" y="4767411"/>
            <a:ext cx="1414463" cy="636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26"/>
          <p:cNvSpPr>
            <a:spLocks noChangeAspect="1" noChangeShapeType="1"/>
          </p:cNvSpPr>
          <p:nvPr/>
        </p:nvSpPr>
        <p:spPr bwMode="auto">
          <a:xfrm rot="60000">
            <a:off x="3560763" y="4946798"/>
            <a:ext cx="215900" cy="968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 rot="21281559" flipV="1">
            <a:off x="3159125" y="5486548"/>
            <a:ext cx="1443038" cy="347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Line 28"/>
          <p:cNvSpPr>
            <a:spLocks noChangeAspect="1" noChangeShapeType="1"/>
          </p:cNvSpPr>
          <p:nvPr/>
        </p:nvSpPr>
        <p:spPr bwMode="auto">
          <a:xfrm rot="21360000" flipV="1">
            <a:off x="3627438" y="5696098"/>
            <a:ext cx="173037" cy="428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Line 29"/>
          <p:cNvSpPr>
            <a:spLocks noChangeAspect="1" noChangeShapeType="1"/>
          </p:cNvSpPr>
          <p:nvPr/>
        </p:nvSpPr>
        <p:spPr bwMode="auto">
          <a:xfrm flipV="1">
            <a:off x="900113" y="4755451"/>
            <a:ext cx="2114550" cy="6524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Line 30"/>
          <p:cNvSpPr>
            <a:spLocks noChangeAspect="1" noChangeShapeType="1"/>
          </p:cNvSpPr>
          <p:nvPr/>
        </p:nvSpPr>
        <p:spPr bwMode="auto">
          <a:xfrm flipV="1">
            <a:off x="1946275" y="5046811"/>
            <a:ext cx="130175" cy="4445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rot="21281559">
            <a:off x="929756" y="5312203"/>
            <a:ext cx="2063358" cy="722951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Line 32"/>
          <p:cNvSpPr>
            <a:spLocks noChangeAspect="1" noChangeShapeType="1"/>
          </p:cNvSpPr>
          <p:nvPr/>
        </p:nvSpPr>
        <p:spPr bwMode="auto">
          <a:xfrm rot="21240000">
            <a:off x="1905000" y="5646886"/>
            <a:ext cx="192088" cy="682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Line 33"/>
          <p:cNvSpPr>
            <a:spLocks noChangeShapeType="1"/>
          </p:cNvSpPr>
          <p:nvPr/>
        </p:nvSpPr>
        <p:spPr bwMode="auto">
          <a:xfrm>
            <a:off x="900113" y="5410348"/>
            <a:ext cx="367347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Line 34"/>
          <p:cNvSpPr>
            <a:spLocks noChangeAspect="1" noChangeShapeType="1"/>
          </p:cNvSpPr>
          <p:nvPr/>
        </p:nvSpPr>
        <p:spPr bwMode="auto">
          <a:xfrm>
            <a:off x="1908175" y="5410348"/>
            <a:ext cx="215900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Line 35"/>
          <p:cNvSpPr>
            <a:spLocks noChangeAspect="1" noChangeShapeType="1"/>
          </p:cNvSpPr>
          <p:nvPr/>
        </p:nvSpPr>
        <p:spPr bwMode="auto">
          <a:xfrm>
            <a:off x="3565525" y="5407173"/>
            <a:ext cx="215900" cy="15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129328"/>
              </p:ext>
            </p:extLst>
          </p:nvPr>
        </p:nvGraphicFramePr>
        <p:xfrm>
          <a:off x="755576" y="5516711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1" name="公式" r:id="rId7" imgW="241200" imgH="266400" progId="Equation.3">
                  <p:embed/>
                </p:oleObj>
              </mc:Choice>
              <mc:Fallback>
                <p:oleObj name="公式" r:id="rId7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516711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869361"/>
              </p:ext>
            </p:extLst>
          </p:nvPr>
        </p:nvGraphicFramePr>
        <p:xfrm>
          <a:off x="4427984" y="5516711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2" name="公式" r:id="rId9" imgW="304560" imgH="279360" progId="Equation.3">
                  <p:embed/>
                </p:oleObj>
              </mc:Choice>
              <mc:Fallback>
                <p:oleObj name="公式" r:id="rId9" imgW="3045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516711"/>
                        <a:ext cx="3048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38"/>
          <p:cNvSpPr>
            <a:spLocks noChangeArrowheads="1"/>
          </p:cNvSpPr>
          <p:nvPr/>
        </p:nvSpPr>
        <p:spPr bwMode="auto">
          <a:xfrm>
            <a:off x="2987675" y="4414986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 flipV="1">
            <a:off x="5435600" y="5448448"/>
            <a:ext cx="3097213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2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6822"/>
              </p:ext>
            </p:extLst>
          </p:nvPr>
        </p:nvGraphicFramePr>
        <p:xfrm>
          <a:off x="8388424" y="4761930"/>
          <a:ext cx="304560" cy="32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3" name="Equation" r:id="rId11" imgW="152280" imgH="164880" progId="Equation.DSMT4">
                  <p:embed/>
                </p:oleObj>
              </mc:Choice>
              <mc:Fallback>
                <p:oleObj name="Equation" r:id="rId11" imgW="1522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424" y="4761930"/>
                        <a:ext cx="304560" cy="32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43"/>
          <p:cNvSpPr>
            <a:spLocks noChangeShapeType="1"/>
          </p:cNvSpPr>
          <p:nvPr/>
        </p:nvSpPr>
        <p:spPr bwMode="auto">
          <a:xfrm rot="21281559" flipV="1">
            <a:off x="5857875" y="5492898"/>
            <a:ext cx="1085850" cy="2540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Line 44"/>
          <p:cNvSpPr>
            <a:spLocks noChangeAspect="1" noChangeShapeType="1"/>
          </p:cNvSpPr>
          <p:nvPr/>
        </p:nvSpPr>
        <p:spPr bwMode="auto">
          <a:xfrm flipV="1">
            <a:off x="5700713" y="4770586"/>
            <a:ext cx="1176337" cy="3635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45"/>
          <p:cNvSpPr>
            <a:spLocks noChangeAspect="1" noChangeShapeType="1"/>
          </p:cNvSpPr>
          <p:nvPr/>
        </p:nvSpPr>
        <p:spPr bwMode="auto">
          <a:xfrm flipV="1">
            <a:off x="6203950" y="4937273"/>
            <a:ext cx="107950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46"/>
          <p:cNvSpPr>
            <a:spLocks noChangeAspect="1" noChangeShapeType="1"/>
          </p:cNvSpPr>
          <p:nvPr/>
        </p:nvSpPr>
        <p:spPr bwMode="auto">
          <a:xfrm flipV="1">
            <a:off x="6411913" y="5575448"/>
            <a:ext cx="107950" cy="3651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 rot="21281559" flipV="1">
            <a:off x="6897688" y="5056336"/>
            <a:ext cx="1443037" cy="32385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Line 48"/>
          <p:cNvSpPr>
            <a:spLocks noChangeShapeType="1"/>
          </p:cNvSpPr>
          <p:nvPr/>
        </p:nvSpPr>
        <p:spPr bwMode="auto">
          <a:xfrm>
            <a:off x="6877050" y="4770586"/>
            <a:ext cx="1414463" cy="2159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49"/>
          <p:cNvSpPr>
            <a:spLocks noChangeAspect="1" noChangeShapeType="1"/>
          </p:cNvSpPr>
          <p:nvPr/>
        </p:nvSpPr>
        <p:spPr bwMode="auto">
          <a:xfrm rot="120000">
            <a:off x="7380288" y="4849961"/>
            <a:ext cx="179387" cy="238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50"/>
          <p:cNvSpPr>
            <a:spLocks noChangeAspect="1" noChangeShapeType="1"/>
          </p:cNvSpPr>
          <p:nvPr/>
        </p:nvSpPr>
        <p:spPr bwMode="auto">
          <a:xfrm rot="21480000" flipV="1">
            <a:off x="7451725" y="5230961"/>
            <a:ext cx="144463" cy="365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Oval 51"/>
          <p:cNvSpPr>
            <a:spLocks noChangeArrowheads="1"/>
          </p:cNvSpPr>
          <p:nvPr/>
        </p:nvSpPr>
        <p:spPr bwMode="auto">
          <a:xfrm>
            <a:off x="6804025" y="4437211"/>
            <a:ext cx="215900" cy="2016125"/>
          </a:xfrm>
          <a:prstGeom prst="ellipse">
            <a:avLst/>
          </a:prstGeom>
          <a:gradFill rotWithShape="1">
            <a:gsLst>
              <a:gs pos="0">
                <a:srgbClr val="00CCFF">
                  <a:gamma/>
                  <a:shade val="46275"/>
                  <a:invGamma/>
                </a:srgbClr>
              </a:gs>
              <a:gs pos="50000">
                <a:srgbClr val="00CCFF">
                  <a:alpha val="63000"/>
                </a:srgbClr>
              </a:gs>
              <a:gs pos="100000">
                <a:srgbClr val="00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Line 53"/>
          <p:cNvSpPr>
            <a:spLocks noChangeShapeType="1"/>
          </p:cNvSpPr>
          <p:nvPr/>
        </p:nvSpPr>
        <p:spPr bwMode="auto">
          <a:xfrm rot="180000">
            <a:off x="5868988" y="4846786"/>
            <a:ext cx="503237" cy="129698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45116"/>
              </p:ext>
            </p:extLst>
          </p:nvPr>
        </p:nvGraphicFramePr>
        <p:xfrm>
          <a:off x="5672138" y="4507061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4" name="公式" r:id="rId13" imgW="241200" imgH="266400" progId="Equation.3">
                  <p:embed/>
                </p:oleObj>
              </mc:Choice>
              <mc:Fallback>
                <p:oleObj name="公式" r:id="rId13" imgW="241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4507061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94668"/>
              </p:ext>
            </p:extLst>
          </p:nvPr>
        </p:nvGraphicFramePr>
        <p:xfrm>
          <a:off x="6238875" y="6140598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915" name="公式" r:id="rId15" imgW="304560" imgH="279360" progId="Equation.3">
                  <p:embed/>
                </p:oleObj>
              </mc:Choice>
              <mc:Fallback>
                <p:oleObj name="公式" r:id="rId15" imgW="3045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6140598"/>
                        <a:ext cx="3048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Line 56"/>
          <p:cNvSpPr>
            <a:spLocks noChangeAspect="1" noChangeShapeType="1"/>
          </p:cNvSpPr>
          <p:nvPr/>
        </p:nvSpPr>
        <p:spPr bwMode="auto">
          <a:xfrm rot="20760000">
            <a:off x="3008313" y="4737248"/>
            <a:ext cx="169862" cy="5873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2" name="Line 57"/>
          <p:cNvSpPr>
            <a:spLocks noChangeAspect="1" noChangeShapeType="1"/>
          </p:cNvSpPr>
          <p:nvPr/>
        </p:nvSpPr>
        <p:spPr bwMode="auto">
          <a:xfrm rot="19800000">
            <a:off x="3001963" y="5885011"/>
            <a:ext cx="187325" cy="650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46743" y="5359069"/>
            <a:ext cx="108000" cy="1079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531891" y="5351131"/>
            <a:ext cx="108000" cy="1079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269791" y="4937033"/>
            <a:ext cx="108000" cy="1079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直接箭头连接符 64"/>
          <p:cNvCxnSpPr>
            <a:cxnSpLocks/>
          </p:cNvCxnSpPr>
          <p:nvPr/>
        </p:nvCxnSpPr>
        <p:spPr>
          <a:xfrm flipV="1">
            <a:off x="6952568" y="2188596"/>
            <a:ext cx="1386104" cy="63407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2250" y="404813"/>
            <a:ext cx="4381328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15.10.2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圆偏振光和椭圆偏振光</a:t>
            </a:r>
            <a:endParaRPr kumimoji="1" lang="zh-CN" altLang="en-US" sz="24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755576" y="908720"/>
            <a:ext cx="75613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圆偏振光：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垂直于光的传播方向的平面内，光矢量以一定的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频率旋转，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光矢量的末端轨迹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圆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755576" y="3709481"/>
            <a:ext cx="75613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椭圆偏振光</a:t>
            </a:r>
            <a:r>
              <a:rPr lang="zh-CN" altLang="en-US" sz="2400" b="1" dirty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：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垂直于光的传播方向的平面内，光矢量以一定的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频率旋转，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光矢量的末端轨迹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是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椭圆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1403648" y="2622390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圆偏振光的表示法</a:t>
            </a:r>
            <a:endParaRPr kumimoji="1" lang="zh-CN" altLang="en-US" sz="2000" dirty="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  <p:sp>
        <p:nvSpPr>
          <p:cNvPr id="47" name="Oval 47"/>
          <p:cNvSpPr>
            <a:spLocks noChangeAspect="1" noChangeArrowheads="1"/>
          </p:cNvSpPr>
          <p:nvPr/>
        </p:nvSpPr>
        <p:spPr bwMode="auto">
          <a:xfrm>
            <a:off x="3707110" y="2090291"/>
            <a:ext cx="1482725" cy="1482725"/>
          </a:xfrm>
          <a:prstGeom prst="ellipse">
            <a:avLst/>
          </a:prstGeom>
          <a:noFill/>
          <a:ln w="25400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b="1">
              <a:solidFill>
                <a:srgbClr val="CCECFF"/>
              </a:solidFill>
              <a:latin typeface="宋体" pitchFamily="2" charset="-122"/>
            </a:endParaRPr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>
            <a:off x="4467523" y="2185541"/>
            <a:ext cx="1587" cy="1287462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 rot="16200000">
            <a:off x="4451648" y="2185540"/>
            <a:ext cx="1588" cy="1287463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0" name="Text Box 39"/>
          <p:cNvSpPr txBox="1">
            <a:spLocks noChangeArrowheads="1"/>
          </p:cNvSpPr>
          <p:nvPr/>
        </p:nvSpPr>
        <p:spPr bwMode="auto">
          <a:xfrm>
            <a:off x="1405186" y="5477162"/>
            <a:ext cx="25074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椭圆偏振光的表示法</a:t>
            </a:r>
            <a:endParaRPr kumimoji="1" lang="zh-CN" altLang="en-US" sz="200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  <p:sp>
        <p:nvSpPr>
          <p:cNvPr id="51" name="Oval 40"/>
          <p:cNvSpPr>
            <a:spLocks noChangeArrowheads="1"/>
          </p:cNvSpPr>
          <p:nvPr/>
        </p:nvSpPr>
        <p:spPr bwMode="auto">
          <a:xfrm>
            <a:off x="3995986" y="4870450"/>
            <a:ext cx="1008062" cy="1655763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2" name="Line 41"/>
          <p:cNvSpPr>
            <a:spLocks noChangeShapeType="1"/>
          </p:cNvSpPr>
          <p:nvPr/>
        </p:nvSpPr>
        <p:spPr bwMode="auto">
          <a:xfrm>
            <a:off x="4500811" y="4959350"/>
            <a:ext cx="1587" cy="1468438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rot="16200000">
            <a:off x="4503192" y="5276057"/>
            <a:ext cx="1587" cy="85725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4" name="平行四边形 53"/>
          <p:cNvSpPr/>
          <p:nvPr/>
        </p:nvSpPr>
        <p:spPr>
          <a:xfrm rot="5400000">
            <a:off x="6156176" y="2168860"/>
            <a:ext cx="1656184" cy="1296144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516216" y="2242176"/>
            <a:ext cx="900000" cy="1124123"/>
          </a:xfrm>
          <a:prstGeom prst="ellips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>
            <a:cxnSpLocks noChangeAspect="1"/>
          </p:cNvCxnSpPr>
          <p:nvPr/>
        </p:nvCxnSpPr>
        <p:spPr>
          <a:xfrm flipV="1">
            <a:off x="6966216" y="2424052"/>
            <a:ext cx="306000" cy="394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59"/>
          <p:cNvSpPr/>
          <p:nvPr/>
        </p:nvSpPr>
        <p:spPr>
          <a:xfrm>
            <a:off x="7424685" y="2378720"/>
            <a:ext cx="99466" cy="299804"/>
          </a:xfrm>
          <a:custGeom>
            <a:avLst/>
            <a:gdLst>
              <a:gd name="connsiteX0" fmla="*/ 89941 w 89941"/>
              <a:gd name="connsiteY0" fmla="*/ 299804 h 299804"/>
              <a:gd name="connsiteX1" fmla="*/ 0 w 89941"/>
              <a:gd name="connsiteY1" fmla="*/ 0 h 299804"/>
              <a:gd name="connsiteX0" fmla="*/ 89941 w 93435"/>
              <a:gd name="connsiteY0" fmla="*/ 299804 h 299804"/>
              <a:gd name="connsiteX1" fmla="*/ 0 w 93435"/>
              <a:gd name="connsiteY1" fmla="*/ 0 h 299804"/>
              <a:gd name="connsiteX0" fmla="*/ 89941 w 95274"/>
              <a:gd name="connsiteY0" fmla="*/ 299804 h 299804"/>
              <a:gd name="connsiteX1" fmla="*/ 0 w 95274"/>
              <a:gd name="connsiteY1" fmla="*/ 0 h 299804"/>
              <a:gd name="connsiteX0" fmla="*/ 89941 w 91992"/>
              <a:gd name="connsiteY0" fmla="*/ 299804 h 299804"/>
              <a:gd name="connsiteX1" fmla="*/ 0 w 91992"/>
              <a:gd name="connsiteY1" fmla="*/ 0 h 299804"/>
              <a:gd name="connsiteX0" fmla="*/ 89941 w 92099"/>
              <a:gd name="connsiteY0" fmla="*/ 299804 h 299804"/>
              <a:gd name="connsiteX1" fmla="*/ 0 w 92099"/>
              <a:gd name="connsiteY1" fmla="*/ 0 h 299804"/>
              <a:gd name="connsiteX0" fmla="*/ 89941 w 92216"/>
              <a:gd name="connsiteY0" fmla="*/ 299804 h 299804"/>
              <a:gd name="connsiteX1" fmla="*/ 0 w 92216"/>
              <a:gd name="connsiteY1" fmla="*/ 0 h 299804"/>
              <a:gd name="connsiteX0" fmla="*/ 89941 w 92639"/>
              <a:gd name="connsiteY0" fmla="*/ 299804 h 299804"/>
              <a:gd name="connsiteX1" fmla="*/ 0 w 92639"/>
              <a:gd name="connsiteY1" fmla="*/ 0 h 299804"/>
              <a:gd name="connsiteX0" fmla="*/ 89941 w 89993"/>
              <a:gd name="connsiteY0" fmla="*/ 299804 h 299804"/>
              <a:gd name="connsiteX1" fmla="*/ 0 w 89993"/>
              <a:gd name="connsiteY1" fmla="*/ 0 h 299804"/>
              <a:gd name="connsiteX0" fmla="*/ 89941 w 89971"/>
              <a:gd name="connsiteY0" fmla="*/ 299804 h 299804"/>
              <a:gd name="connsiteX1" fmla="*/ 0 w 89971"/>
              <a:gd name="connsiteY1" fmla="*/ 0 h 299804"/>
              <a:gd name="connsiteX0" fmla="*/ 99466 w 99487"/>
              <a:gd name="connsiteY0" fmla="*/ 299804 h 299804"/>
              <a:gd name="connsiteX1" fmla="*/ 0 w 99487"/>
              <a:gd name="connsiteY1" fmla="*/ 0 h 299804"/>
              <a:gd name="connsiteX0" fmla="*/ 99466 w 99486"/>
              <a:gd name="connsiteY0" fmla="*/ 299804 h 299804"/>
              <a:gd name="connsiteX1" fmla="*/ 0 w 99486"/>
              <a:gd name="connsiteY1" fmla="*/ 0 h 299804"/>
              <a:gd name="connsiteX0" fmla="*/ 99466 w 99491"/>
              <a:gd name="connsiteY0" fmla="*/ 299804 h 299804"/>
              <a:gd name="connsiteX1" fmla="*/ 0 w 99491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6" h="299804">
                <a:moveTo>
                  <a:pt x="99466" y="299804"/>
                </a:moveTo>
                <a:cubicBezTo>
                  <a:pt x="93286" y="169903"/>
                  <a:pt x="54800" y="87369"/>
                  <a:pt x="0" y="0"/>
                </a:cubicBezTo>
              </a:path>
            </a:pathLst>
          </a:cu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/>
          <p:cNvCxnSpPr>
            <a:cxnSpLocks/>
          </p:cNvCxnSpPr>
          <p:nvPr/>
        </p:nvCxnSpPr>
        <p:spPr>
          <a:xfrm flipV="1">
            <a:off x="6012160" y="2813763"/>
            <a:ext cx="944531" cy="432072"/>
          </a:xfrm>
          <a:prstGeom prst="straightConnector1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172400" y="22125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CN" altLang="en-US" sz="2400" b="1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46194" y="2242176"/>
            <a:ext cx="553998" cy="6982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FFFF"/>
                </a:solidFill>
              </a:rPr>
              <a:t>右旋</a:t>
            </a:r>
            <a:endParaRPr lang="zh-CN" altLang="en-US" sz="2400" b="1" dirty="0">
              <a:solidFill>
                <a:srgbClr val="00FFFF"/>
              </a:solidFill>
            </a:endParaRPr>
          </a:p>
        </p:txBody>
      </p:sp>
      <p:cxnSp>
        <p:nvCxnSpPr>
          <p:cNvPr id="70" name="直接箭头连接符 69"/>
          <p:cNvCxnSpPr>
            <a:cxnSpLocks/>
          </p:cNvCxnSpPr>
          <p:nvPr/>
        </p:nvCxnSpPr>
        <p:spPr>
          <a:xfrm flipV="1">
            <a:off x="6930502" y="5068916"/>
            <a:ext cx="1386104" cy="634070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平行四边形 70"/>
          <p:cNvSpPr/>
          <p:nvPr/>
        </p:nvSpPr>
        <p:spPr>
          <a:xfrm rot="5400000">
            <a:off x="6134110" y="5049180"/>
            <a:ext cx="1656184" cy="1296144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494150" y="5122496"/>
            <a:ext cx="900000" cy="1124123"/>
          </a:xfrm>
          <a:prstGeom prst="ellips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箭头连接符 72"/>
          <p:cNvCxnSpPr>
            <a:cxnSpLocks noChangeAspect="1"/>
          </p:cNvCxnSpPr>
          <p:nvPr/>
        </p:nvCxnSpPr>
        <p:spPr>
          <a:xfrm flipV="1">
            <a:off x="6944150" y="5304372"/>
            <a:ext cx="306000" cy="394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 73"/>
          <p:cNvSpPr/>
          <p:nvPr/>
        </p:nvSpPr>
        <p:spPr>
          <a:xfrm>
            <a:off x="7402619" y="5259040"/>
            <a:ext cx="99466" cy="299804"/>
          </a:xfrm>
          <a:custGeom>
            <a:avLst/>
            <a:gdLst>
              <a:gd name="connsiteX0" fmla="*/ 89941 w 89941"/>
              <a:gd name="connsiteY0" fmla="*/ 299804 h 299804"/>
              <a:gd name="connsiteX1" fmla="*/ 0 w 89941"/>
              <a:gd name="connsiteY1" fmla="*/ 0 h 299804"/>
              <a:gd name="connsiteX0" fmla="*/ 89941 w 93435"/>
              <a:gd name="connsiteY0" fmla="*/ 299804 h 299804"/>
              <a:gd name="connsiteX1" fmla="*/ 0 w 93435"/>
              <a:gd name="connsiteY1" fmla="*/ 0 h 299804"/>
              <a:gd name="connsiteX0" fmla="*/ 89941 w 95274"/>
              <a:gd name="connsiteY0" fmla="*/ 299804 h 299804"/>
              <a:gd name="connsiteX1" fmla="*/ 0 w 95274"/>
              <a:gd name="connsiteY1" fmla="*/ 0 h 299804"/>
              <a:gd name="connsiteX0" fmla="*/ 89941 w 91992"/>
              <a:gd name="connsiteY0" fmla="*/ 299804 h 299804"/>
              <a:gd name="connsiteX1" fmla="*/ 0 w 91992"/>
              <a:gd name="connsiteY1" fmla="*/ 0 h 299804"/>
              <a:gd name="connsiteX0" fmla="*/ 89941 w 92099"/>
              <a:gd name="connsiteY0" fmla="*/ 299804 h 299804"/>
              <a:gd name="connsiteX1" fmla="*/ 0 w 92099"/>
              <a:gd name="connsiteY1" fmla="*/ 0 h 299804"/>
              <a:gd name="connsiteX0" fmla="*/ 89941 w 92216"/>
              <a:gd name="connsiteY0" fmla="*/ 299804 h 299804"/>
              <a:gd name="connsiteX1" fmla="*/ 0 w 92216"/>
              <a:gd name="connsiteY1" fmla="*/ 0 h 299804"/>
              <a:gd name="connsiteX0" fmla="*/ 89941 w 92639"/>
              <a:gd name="connsiteY0" fmla="*/ 299804 h 299804"/>
              <a:gd name="connsiteX1" fmla="*/ 0 w 92639"/>
              <a:gd name="connsiteY1" fmla="*/ 0 h 299804"/>
              <a:gd name="connsiteX0" fmla="*/ 89941 w 89993"/>
              <a:gd name="connsiteY0" fmla="*/ 299804 h 299804"/>
              <a:gd name="connsiteX1" fmla="*/ 0 w 89993"/>
              <a:gd name="connsiteY1" fmla="*/ 0 h 299804"/>
              <a:gd name="connsiteX0" fmla="*/ 89941 w 89971"/>
              <a:gd name="connsiteY0" fmla="*/ 299804 h 299804"/>
              <a:gd name="connsiteX1" fmla="*/ 0 w 89971"/>
              <a:gd name="connsiteY1" fmla="*/ 0 h 299804"/>
              <a:gd name="connsiteX0" fmla="*/ 99466 w 99487"/>
              <a:gd name="connsiteY0" fmla="*/ 299804 h 299804"/>
              <a:gd name="connsiteX1" fmla="*/ 0 w 99487"/>
              <a:gd name="connsiteY1" fmla="*/ 0 h 299804"/>
              <a:gd name="connsiteX0" fmla="*/ 99466 w 99486"/>
              <a:gd name="connsiteY0" fmla="*/ 299804 h 299804"/>
              <a:gd name="connsiteX1" fmla="*/ 0 w 99486"/>
              <a:gd name="connsiteY1" fmla="*/ 0 h 299804"/>
              <a:gd name="connsiteX0" fmla="*/ 99466 w 99491"/>
              <a:gd name="connsiteY0" fmla="*/ 299804 h 299804"/>
              <a:gd name="connsiteX1" fmla="*/ 0 w 99491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  <a:gd name="connsiteX0" fmla="*/ 99466 w 99466"/>
              <a:gd name="connsiteY0" fmla="*/ 299804 h 299804"/>
              <a:gd name="connsiteX1" fmla="*/ 0 w 99466"/>
              <a:gd name="connsiteY1" fmla="*/ 0 h 299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66" h="299804">
                <a:moveTo>
                  <a:pt x="99466" y="299804"/>
                </a:moveTo>
                <a:cubicBezTo>
                  <a:pt x="93286" y="169903"/>
                  <a:pt x="54800" y="87369"/>
                  <a:pt x="0" y="0"/>
                </a:cubicBezTo>
              </a:path>
            </a:pathLst>
          </a:cu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箭头连接符 74"/>
          <p:cNvCxnSpPr>
            <a:cxnSpLocks/>
          </p:cNvCxnSpPr>
          <p:nvPr/>
        </p:nvCxnSpPr>
        <p:spPr>
          <a:xfrm flipV="1">
            <a:off x="5990094" y="5694083"/>
            <a:ext cx="944531" cy="432072"/>
          </a:xfrm>
          <a:prstGeom prst="straightConnector1">
            <a:avLst/>
          </a:prstGeom>
          <a:ln w="190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150334" y="509287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zh-CN" altLang="en-US" sz="2400" b="1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724128" y="5122496"/>
            <a:ext cx="553998" cy="6982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FFFF"/>
                </a:solidFill>
              </a:rPr>
              <a:t>左旋</a:t>
            </a:r>
            <a:endParaRPr lang="zh-CN" altLang="en-US" sz="2400" b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4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5" grpId="0"/>
      <p:bldP spid="46" grpId="0" build="p" autoUpdateAnimBg="0"/>
      <p:bldP spid="47" grpId="0" animBg="1"/>
      <p:bldP spid="48" grpId="0" animBg="1"/>
      <p:bldP spid="49" grpId="0" animBg="1"/>
      <p:bldP spid="50" grpId="0" build="p" autoUpdateAnimBg="0"/>
      <p:bldP spid="51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8" grpId="0"/>
      <p:bldP spid="69" grpId="0"/>
      <p:bldP spid="71" grpId="0" animBg="1"/>
      <p:bldP spid="72" grpId="0" animBg="1"/>
      <p:bldP spid="74" grpId="0" animBg="1"/>
      <p:bldP spid="76" grpId="0"/>
      <p:bldP spid="7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2250" y="404813"/>
            <a:ext cx="4123245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15.10.3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自然光和部分偏振光</a:t>
            </a:r>
            <a:endParaRPr kumimoji="1" lang="zh-CN" altLang="en-US" sz="2400" b="1" dirty="0">
              <a:solidFill>
                <a:srgbClr val="FFFF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5288" y="1196752"/>
            <a:ext cx="3276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自然光（非偏振光）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Line 5"/>
          <p:cNvSpPr>
            <a:spLocks noChangeAspect="1" noChangeShapeType="1"/>
          </p:cNvSpPr>
          <p:nvPr/>
        </p:nvSpPr>
        <p:spPr bwMode="auto">
          <a:xfrm>
            <a:off x="3498230" y="3744113"/>
            <a:ext cx="8715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7" name="Line 6"/>
          <p:cNvSpPr>
            <a:spLocks noChangeAspect="1" noChangeShapeType="1"/>
          </p:cNvSpPr>
          <p:nvPr/>
        </p:nvSpPr>
        <p:spPr bwMode="auto">
          <a:xfrm>
            <a:off x="3926855" y="3283738"/>
            <a:ext cx="0" cy="8731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" name="Oval 7"/>
          <p:cNvSpPr>
            <a:spLocks noChangeAspect="1" noChangeArrowheads="1"/>
          </p:cNvSpPr>
          <p:nvPr/>
        </p:nvSpPr>
        <p:spPr bwMode="auto">
          <a:xfrm>
            <a:off x="3491880" y="3296438"/>
            <a:ext cx="871537" cy="87312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 rot="1800000">
            <a:off x="3491880" y="3750463"/>
            <a:ext cx="8715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0" name="Line 9"/>
          <p:cNvSpPr>
            <a:spLocks noChangeAspect="1" noChangeShapeType="1"/>
          </p:cNvSpPr>
          <p:nvPr/>
        </p:nvSpPr>
        <p:spPr bwMode="auto">
          <a:xfrm rot="3600000">
            <a:off x="3485529" y="3737763"/>
            <a:ext cx="8731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1" name="Line 10"/>
          <p:cNvSpPr>
            <a:spLocks noChangeAspect="1" noChangeShapeType="1"/>
          </p:cNvSpPr>
          <p:nvPr/>
        </p:nvSpPr>
        <p:spPr bwMode="auto">
          <a:xfrm rot="7200000">
            <a:off x="3497436" y="3738557"/>
            <a:ext cx="8715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2" name="Line 11"/>
          <p:cNvSpPr>
            <a:spLocks noChangeAspect="1" noChangeShapeType="1"/>
          </p:cNvSpPr>
          <p:nvPr/>
        </p:nvSpPr>
        <p:spPr bwMode="auto">
          <a:xfrm rot="9000000">
            <a:off x="3504580" y="3744113"/>
            <a:ext cx="8715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10646" y="3400542"/>
            <a:ext cx="2217738" cy="1587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30272"/>
              </p:ext>
            </p:extLst>
          </p:nvPr>
        </p:nvGraphicFramePr>
        <p:xfrm>
          <a:off x="5972571" y="328871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79" name="Equation" r:id="rId4" imgW="114120" imgH="126720" progId="Equation.3">
                  <p:embed/>
                </p:oleObj>
              </mc:Choice>
              <mc:Fallback>
                <p:oleObj name="Equation" r:id="rId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571" y="328871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0519"/>
              </p:ext>
            </p:extLst>
          </p:nvPr>
        </p:nvGraphicFramePr>
        <p:xfrm>
          <a:off x="6340871" y="328871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0"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871" y="328871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813653"/>
              </p:ext>
            </p:extLst>
          </p:nvPr>
        </p:nvGraphicFramePr>
        <p:xfrm>
          <a:off x="6704409" y="328871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1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409" y="328871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39467"/>
              </p:ext>
            </p:extLst>
          </p:nvPr>
        </p:nvGraphicFramePr>
        <p:xfrm>
          <a:off x="7072709" y="328871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2" name="Equation" r:id="rId10" imgW="114120" imgH="126720" progId="Equation.3">
                  <p:embed/>
                </p:oleObj>
              </mc:Choice>
              <mc:Fallback>
                <p:oleObj name="Equation" r:id="rId1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709" y="328871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74832"/>
              </p:ext>
            </p:extLst>
          </p:nvPr>
        </p:nvGraphicFramePr>
        <p:xfrm>
          <a:off x="7441009" y="328871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3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1009" y="328871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22"/>
          <p:cNvSpPr>
            <a:spLocks noChangeShapeType="1"/>
          </p:cNvSpPr>
          <p:nvPr/>
        </p:nvSpPr>
        <p:spPr bwMode="auto">
          <a:xfrm rot="21540000" flipH="1">
            <a:off x="6064646" y="3199813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rot="21540000" flipH="1">
            <a:off x="6429771" y="3199813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rot="21540000" flipH="1">
            <a:off x="6796484" y="3199813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rot="21540000" flipH="1">
            <a:off x="7161609" y="3199813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rot="21540000" flipH="1">
            <a:off x="7528321" y="3199813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5809059" y="4142788"/>
            <a:ext cx="2217737" cy="1587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810164"/>
              </p:ext>
            </p:extLst>
          </p:nvPr>
        </p:nvGraphicFramePr>
        <p:xfrm>
          <a:off x="5980509" y="403166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4" name="Equation" r:id="rId14" imgW="114120" imgH="126720" progId="Equation.3">
                  <p:embed/>
                </p:oleObj>
              </mc:Choice>
              <mc:Fallback>
                <p:oleObj name="Equation" r:id="rId1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509" y="403166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23949"/>
              </p:ext>
            </p:extLst>
          </p:nvPr>
        </p:nvGraphicFramePr>
        <p:xfrm>
          <a:off x="6344046" y="403166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5" name="Equation" r:id="rId16" imgW="114120" imgH="126720" progId="Equation.3">
                  <p:embed/>
                </p:oleObj>
              </mc:Choice>
              <mc:Fallback>
                <p:oleObj name="Equation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046" y="403166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76421"/>
              </p:ext>
            </p:extLst>
          </p:nvPr>
        </p:nvGraphicFramePr>
        <p:xfrm>
          <a:off x="6707584" y="403166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6" name="Equation" r:id="rId18" imgW="114120" imgH="126720" progId="Equation.3">
                  <p:embed/>
                </p:oleObj>
              </mc:Choice>
              <mc:Fallback>
                <p:oleObj name="Equation" r:id="rId1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584" y="403166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573037"/>
              </p:ext>
            </p:extLst>
          </p:nvPr>
        </p:nvGraphicFramePr>
        <p:xfrm>
          <a:off x="7071121" y="403166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7" name="Equation" r:id="rId20" imgW="114120" imgH="126720" progId="Equation.3">
                  <p:embed/>
                </p:oleObj>
              </mc:Choice>
              <mc:Fallback>
                <p:oleObj name="Equation" r:id="rId2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121" y="403166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99938"/>
              </p:ext>
            </p:extLst>
          </p:nvPr>
        </p:nvGraphicFramePr>
        <p:xfrm>
          <a:off x="7434659" y="4031663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8" name="Equation" r:id="rId22" imgW="114120" imgH="126720" progId="Equation.3">
                  <p:embed/>
                </p:oleObj>
              </mc:Choice>
              <mc:Fallback>
                <p:oleObj name="Equation" r:id="rId2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659" y="4031663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33"/>
          <p:cNvSpPr>
            <a:spLocks noChangeShapeType="1"/>
          </p:cNvSpPr>
          <p:nvPr/>
        </p:nvSpPr>
        <p:spPr bwMode="auto">
          <a:xfrm rot="21540000" flipH="1">
            <a:off x="6253559" y="3947525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rot="21540000" flipH="1">
            <a:off x="6621859" y="3947525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rot="21540000" flipH="1">
            <a:off x="6990159" y="3947525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rot="21540000" flipH="1">
            <a:off x="7358459" y="3947525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rot="21540000" flipH="1">
            <a:off x="7728346" y="3947525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39" name="Line 38"/>
          <p:cNvSpPr>
            <a:spLocks noChangeAspect="1" noChangeShapeType="1"/>
          </p:cNvSpPr>
          <p:nvPr/>
        </p:nvSpPr>
        <p:spPr bwMode="auto">
          <a:xfrm>
            <a:off x="1604682" y="5256262"/>
            <a:ext cx="1035845" cy="238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0" name="Line 39"/>
          <p:cNvSpPr>
            <a:spLocks noChangeAspect="1" noChangeShapeType="1"/>
          </p:cNvSpPr>
          <p:nvPr/>
        </p:nvSpPr>
        <p:spPr bwMode="auto">
          <a:xfrm flipV="1">
            <a:off x="2049339" y="4753992"/>
            <a:ext cx="2381" cy="90725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2401342" y="5221396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2083982" y="4609976"/>
            <a:ext cx="28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378105"/>
              </p:ext>
            </p:extLst>
          </p:nvPr>
        </p:nvGraphicFramePr>
        <p:xfrm>
          <a:off x="3152328" y="4918000"/>
          <a:ext cx="15636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989" name="公式" r:id="rId24" imgW="1955520" imgH="876240" progId="Equation.3">
                  <p:embed/>
                </p:oleObj>
              </mc:Choice>
              <mc:Fallback>
                <p:oleObj name="公式" r:id="rId24" imgW="1955520" imgH="876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328" y="4918000"/>
                        <a:ext cx="1563688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755576" y="1916832"/>
            <a:ext cx="7762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垂直于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光的传播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方向的平面内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沿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各个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方向，且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各个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光矢量振幅都相等。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1403648" y="3532946"/>
            <a:ext cx="19912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自然光的</a:t>
            </a:r>
            <a:r>
              <a:rPr kumimoji="1" lang="zh-CN" altLang="en-US" sz="2000" b="1" dirty="0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表示法</a:t>
            </a:r>
            <a:endParaRPr kumimoji="1" lang="zh-CN" altLang="en-US" sz="2000" dirty="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6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5" grpId="0"/>
      <p:bldP spid="46" grpId="0" build="p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55" name="Text Box 45"/>
          <p:cNvSpPr txBox="1">
            <a:spLocks noChangeArrowheads="1"/>
          </p:cNvSpPr>
          <p:nvPr/>
        </p:nvSpPr>
        <p:spPr bwMode="auto">
          <a:xfrm>
            <a:off x="395288" y="908720"/>
            <a:ext cx="194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sz="2400" b="1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部分偏振光</a:t>
            </a:r>
          </a:p>
        </p:txBody>
      </p:sp>
      <p:sp>
        <p:nvSpPr>
          <p:cNvPr id="56" name="Line 46"/>
          <p:cNvSpPr>
            <a:spLocks noChangeAspect="1" noChangeShapeType="1"/>
          </p:cNvSpPr>
          <p:nvPr/>
        </p:nvSpPr>
        <p:spPr bwMode="auto">
          <a:xfrm>
            <a:off x="3988495" y="3919140"/>
            <a:ext cx="8715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7" name="Line 47"/>
          <p:cNvSpPr>
            <a:spLocks noChangeAspect="1" noChangeShapeType="1"/>
          </p:cNvSpPr>
          <p:nvPr/>
        </p:nvSpPr>
        <p:spPr bwMode="auto">
          <a:xfrm>
            <a:off x="4417120" y="3260328"/>
            <a:ext cx="0" cy="1320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8" name="Oval 48"/>
          <p:cNvSpPr>
            <a:spLocks noChangeAspect="1" noChangeArrowheads="1"/>
          </p:cNvSpPr>
          <p:nvPr/>
        </p:nvSpPr>
        <p:spPr bwMode="auto">
          <a:xfrm>
            <a:off x="3982145" y="3266678"/>
            <a:ext cx="873125" cy="1304925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59" name="Line 49"/>
          <p:cNvSpPr>
            <a:spLocks noChangeAspect="1" noChangeShapeType="1"/>
          </p:cNvSpPr>
          <p:nvPr/>
        </p:nvSpPr>
        <p:spPr bwMode="auto">
          <a:xfrm rot="1800000">
            <a:off x="3950395" y="3915965"/>
            <a:ext cx="9429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60" name="Line 50"/>
          <p:cNvSpPr>
            <a:spLocks noChangeAspect="1" noChangeShapeType="1"/>
          </p:cNvSpPr>
          <p:nvPr/>
        </p:nvSpPr>
        <p:spPr bwMode="auto">
          <a:xfrm rot="3600000">
            <a:off x="3851176" y="3926284"/>
            <a:ext cx="114458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61" name="Line 51"/>
          <p:cNvSpPr>
            <a:spLocks noChangeAspect="1" noChangeShapeType="1"/>
          </p:cNvSpPr>
          <p:nvPr/>
        </p:nvSpPr>
        <p:spPr bwMode="auto">
          <a:xfrm rot="7200000">
            <a:off x="3849588" y="3916759"/>
            <a:ext cx="114458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62" name="Line 52"/>
          <p:cNvSpPr>
            <a:spLocks noChangeAspect="1" noChangeShapeType="1"/>
          </p:cNvSpPr>
          <p:nvPr/>
        </p:nvSpPr>
        <p:spPr bwMode="auto">
          <a:xfrm rot="9000000">
            <a:off x="3955157" y="3923903"/>
            <a:ext cx="92551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68" name="Text Box 8"/>
          <p:cNvSpPr txBox="1">
            <a:spLocks noChangeArrowheads="1"/>
          </p:cNvSpPr>
          <p:nvPr/>
        </p:nvSpPr>
        <p:spPr bwMode="auto">
          <a:xfrm>
            <a:off x="755576" y="1772816"/>
            <a:ext cx="7762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在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垂直于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光的传播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方向的平面内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沿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各个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方向，但各个方向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光矢量振幅并不均等。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76" name="Line 16"/>
          <p:cNvSpPr>
            <a:spLocks noChangeShapeType="1"/>
          </p:cNvSpPr>
          <p:nvPr/>
        </p:nvSpPr>
        <p:spPr bwMode="auto">
          <a:xfrm>
            <a:off x="5810646" y="3591910"/>
            <a:ext cx="2217738" cy="1587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000990"/>
              </p:ext>
            </p:extLst>
          </p:nvPr>
        </p:nvGraphicFramePr>
        <p:xfrm>
          <a:off x="5972571" y="348008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2" name="Equation" r:id="rId4" imgW="114120" imgH="126720" progId="Equation.3">
                  <p:embed/>
                </p:oleObj>
              </mc:Choice>
              <mc:Fallback>
                <p:oleObj name="Equation" r:id="rId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571" y="348008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42094"/>
              </p:ext>
            </p:extLst>
          </p:nvPr>
        </p:nvGraphicFramePr>
        <p:xfrm>
          <a:off x="6340871" y="348008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3"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871" y="348008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716310"/>
              </p:ext>
            </p:extLst>
          </p:nvPr>
        </p:nvGraphicFramePr>
        <p:xfrm>
          <a:off x="6704409" y="348008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4" name="Equation" r:id="rId8" imgW="114120" imgH="126720" progId="Equation.3">
                  <p:embed/>
                </p:oleObj>
              </mc:Choice>
              <mc:Fallback>
                <p:oleObj name="Equation" r:id="rId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4409" y="348008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30576"/>
              </p:ext>
            </p:extLst>
          </p:nvPr>
        </p:nvGraphicFramePr>
        <p:xfrm>
          <a:off x="7072709" y="348008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5" name="Equation" r:id="rId10" imgW="114120" imgH="126720" progId="Equation.3">
                  <p:embed/>
                </p:oleObj>
              </mc:Choice>
              <mc:Fallback>
                <p:oleObj name="Equation" r:id="rId1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709" y="348008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416758"/>
              </p:ext>
            </p:extLst>
          </p:nvPr>
        </p:nvGraphicFramePr>
        <p:xfrm>
          <a:off x="7441009" y="348008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6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1009" y="348008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Line 22"/>
          <p:cNvSpPr>
            <a:spLocks noChangeShapeType="1"/>
          </p:cNvSpPr>
          <p:nvPr/>
        </p:nvSpPr>
        <p:spPr bwMode="auto">
          <a:xfrm rot="21540000" flipH="1">
            <a:off x="6064646" y="3391181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4" name="Line 24"/>
          <p:cNvSpPr>
            <a:spLocks noChangeShapeType="1"/>
          </p:cNvSpPr>
          <p:nvPr/>
        </p:nvSpPr>
        <p:spPr bwMode="auto">
          <a:xfrm rot="21540000" flipH="1">
            <a:off x="6796484" y="3391181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6" name="Line 26"/>
          <p:cNvSpPr>
            <a:spLocks noChangeShapeType="1"/>
          </p:cNvSpPr>
          <p:nvPr/>
        </p:nvSpPr>
        <p:spPr bwMode="auto">
          <a:xfrm rot="21540000" flipH="1">
            <a:off x="7528321" y="3391181"/>
            <a:ext cx="11113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87" name="Line 27"/>
          <p:cNvSpPr>
            <a:spLocks noChangeShapeType="1"/>
          </p:cNvSpPr>
          <p:nvPr/>
        </p:nvSpPr>
        <p:spPr bwMode="auto">
          <a:xfrm>
            <a:off x="5809059" y="4334156"/>
            <a:ext cx="2217737" cy="1587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graphicFrame>
        <p:nvGraphicFramePr>
          <p:cNvPr id="8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52781"/>
              </p:ext>
            </p:extLst>
          </p:nvPr>
        </p:nvGraphicFramePr>
        <p:xfrm>
          <a:off x="5980509" y="422303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7" name="Equation" r:id="rId14" imgW="114120" imgH="126720" progId="Equation.3">
                  <p:embed/>
                </p:oleObj>
              </mc:Choice>
              <mc:Fallback>
                <p:oleObj name="Equation" r:id="rId1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509" y="422303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703381"/>
              </p:ext>
            </p:extLst>
          </p:nvPr>
        </p:nvGraphicFramePr>
        <p:xfrm>
          <a:off x="6344046" y="422303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8" name="Equation" r:id="rId16" imgW="114120" imgH="126720" progId="Equation.3">
                  <p:embed/>
                </p:oleObj>
              </mc:Choice>
              <mc:Fallback>
                <p:oleObj name="Equation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046" y="422303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99542"/>
              </p:ext>
            </p:extLst>
          </p:nvPr>
        </p:nvGraphicFramePr>
        <p:xfrm>
          <a:off x="6707584" y="422303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9" name="Equation" r:id="rId18" imgW="114120" imgH="126720" progId="Equation.3">
                  <p:embed/>
                </p:oleObj>
              </mc:Choice>
              <mc:Fallback>
                <p:oleObj name="Equation" r:id="rId1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584" y="422303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712467"/>
              </p:ext>
            </p:extLst>
          </p:nvPr>
        </p:nvGraphicFramePr>
        <p:xfrm>
          <a:off x="7071121" y="422303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90" name="Equation" r:id="rId20" imgW="114120" imgH="126720" progId="Equation.3">
                  <p:embed/>
                </p:oleObj>
              </mc:Choice>
              <mc:Fallback>
                <p:oleObj name="Equation" r:id="rId2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121" y="422303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190936"/>
              </p:ext>
            </p:extLst>
          </p:nvPr>
        </p:nvGraphicFramePr>
        <p:xfrm>
          <a:off x="7434659" y="4223031"/>
          <a:ext cx="1936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91" name="Equation" r:id="rId22" imgW="114120" imgH="126720" progId="Equation.3">
                  <p:embed/>
                </p:oleObj>
              </mc:Choice>
              <mc:Fallback>
                <p:oleObj name="Equation" r:id="rId2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659" y="4223031"/>
                        <a:ext cx="1936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Line 33"/>
          <p:cNvSpPr>
            <a:spLocks noChangeShapeType="1"/>
          </p:cNvSpPr>
          <p:nvPr/>
        </p:nvSpPr>
        <p:spPr bwMode="auto">
          <a:xfrm rot="21540000" flipH="1">
            <a:off x="6253559" y="4138893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95" name="Line 35"/>
          <p:cNvSpPr>
            <a:spLocks noChangeShapeType="1"/>
          </p:cNvSpPr>
          <p:nvPr/>
        </p:nvSpPr>
        <p:spPr bwMode="auto">
          <a:xfrm rot="21540000" flipH="1">
            <a:off x="6990159" y="4138893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96" name="Line 36"/>
          <p:cNvSpPr>
            <a:spLocks noChangeShapeType="1"/>
          </p:cNvSpPr>
          <p:nvPr/>
        </p:nvSpPr>
        <p:spPr bwMode="auto">
          <a:xfrm rot="21540000" flipH="1">
            <a:off x="7725597" y="4138893"/>
            <a:ext cx="11112" cy="4175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rgbClr val="FFFFFF"/>
              </a:solidFill>
            </a:endParaRPr>
          </a:p>
        </p:txBody>
      </p:sp>
      <p:sp>
        <p:nvSpPr>
          <p:cNvPr id="98" name="Text Box 46"/>
          <p:cNvSpPr txBox="1">
            <a:spLocks noChangeArrowheads="1"/>
          </p:cNvSpPr>
          <p:nvPr/>
        </p:nvSpPr>
        <p:spPr bwMode="auto">
          <a:xfrm>
            <a:off x="1403648" y="3724314"/>
            <a:ext cx="25074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部分偏振光的表示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黑体" pitchFamily="49" charset="-122"/>
                <a:ea typeface="仿宋_GB2312" pitchFamily="49" charset="-122"/>
              </a:rPr>
              <a:t>法</a:t>
            </a:r>
            <a:endParaRPr kumimoji="1" lang="zh-CN" altLang="en-US" sz="2000" b="1" dirty="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99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8" grpId="0"/>
      <p:bldP spid="76" grpId="0" animBg="1"/>
      <p:bldP spid="82" grpId="0" animBg="1"/>
      <p:bldP spid="84" grpId="0" animBg="1"/>
      <p:bldP spid="86" grpId="0" animBg="1"/>
      <p:bldP spid="87" grpId="0" animBg="1"/>
      <p:bldP spid="93" grpId="0" animBg="1"/>
      <p:bldP spid="95" grpId="0" animBg="1"/>
      <p:bldP spid="96" grpId="0" animBg="1"/>
      <p:bldP spid="98" grpId="0" build="p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0825" y="908050"/>
            <a:ext cx="8569325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</a:t>
            </a: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15.11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偏振片的起偏和检偏   马吕斯定律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187450" y="3090863"/>
            <a:ext cx="201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起偏    检偏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187450" y="3732213"/>
            <a:ext cx="2020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马吕斯定律</a:t>
            </a:r>
          </a:p>
        </p:txBody>
      </p:sp>
    </p:spTree>
    <p:extLst>
      <p:ext uri="{BB962C8B-B14F-4D97-AF65-F5344CB8AC3E}">
        <p14:creationId xmlns:p14="http://schemas.microsoft.com/office/powerpoint/2010/main" val="27552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2250" y="404813"/>
            <a:ext cx="42481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15.11.1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起偏和检偏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11188" y="1052513"/>
            <a:ext cx="1420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偏振片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57250" y="1628775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偏振片是一种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光学元件。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57250" y="2134493"/>
            <a:ext cx="78912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利用偏振片可以从自然光中获得线偏振光或者改变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入射光的</a:t>
            </a:r>
            <a:r>
              <a:rPr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偏振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态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（起偏器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）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，还可以检验光的偏振态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/>
                <a:cs typeface="Times New Roman" pitchFamily="18" charset="0"/>
              </a:rPr>
              <a:t>（检偏器</a:t>
            </a:r>
            <a:r>
              <a:rPr lang="zh-CN" altLang="en-US" sz="2400" b="1" dirty="0" smtClean="0">
                <a:solidFill>
                  <a:srgbClr val="00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）</a:t>
            </a:r>
            <a:r>
              <a:rPr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11188" y="3403848"/>
            <a:ext cx="2132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起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偏和检偏 </a:t>
            </a:r>
            <a:endParaRPr lang="zh-CN" altLang="en-US" sz="2400" b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Line 2"/>
          <p:cNvSpPr>
            <a:spLocks noChangeShapeType="1"/>
          </p:cNvSpPr>
          <p:nvPr/>
        </p:nvSpPr>
        <p:spPr bwMode="auto">
          <a:xfrm>
            <a:off x="5724525" y="5449441"/>
            <a:ext cx="2209800" cy="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6" name="Oval 3"/>
          <p:cNvSpPr>
            <a:spLocks noChangeArrowheads="1"/>
          </p:cNvSpPr>
          <p:nvPr/>
        </p:nvSpPr>
        <p:spPr bwMode="auto">
          <a:xfrm>
            <a:off x="5434013" y="4831904"/>
            <a:ext cx="576262" cy="1223962"/>
          </a:xfrm>
          <a:prstGeom prst="ellipse">
            <a:avLst/>
          </a:prstGeom>
          <a:solidFill>
            <a:srgbClr val="009999">
              <a:alpha val="66000"/>
            </a:srgbClr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  <a:flatTx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7" name="Line 4"/>
          <p:cNvSpPr>
            <a:spLocks noChangeShapeType="1"/>
          </p:cNvSpPr>
          <p:nvPr/>
        </p:nvSpPr>
        <p:spPr bwMode="auto">
          <a:xfrm>
            <a:off x="3592513" y="5447854"/>
            <a:ext cx="2130425" cy="15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8" name="Oval 10"/>
          <p:cNvSpPr>
            <a:spLocks noChangeArrowheads="1"/>
          </p:cNvSpPr>
          <p:nvPr/>
        </p:nvSpPr>
        <p:spPr bwMode="auto">
          <a:xfrm>
            <a:off x="3344863" y="4831904"/>
            <a:ext cx="504825" cy="1223962"/>
          </a:xfrm>
          <a:prstGeom prst="ellipse">
            <a:avLst/>
          </a:prstGeom>
          <a:solidFill>
            <a:srgbClr val="009999">
              <a:alpha val="66000"/>
            </a:srgbClr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9" name="Rectangle 11"/>
          <p:cNvSpPr>
            <a:spLocks noChangeArrowheads="1"/>
          </p:cNvSpPr>
          <p:nvPr/>
        </p:nvSpPr>
        <p:spPr bwMode="auto">
          <a:xfrm>
            <a:off x="2120726" y="4832086"/>
            <a:ext cx="1083122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自然光 </a:t>
            </a:r>
            <a:r>
              <a:rPr kumimoji="1" lang="en-US" altLang="zh-CN" sz="2000" b="1" i="1" dirty="0" smtClean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r>
              <a:rPr kumimoji="1" lang="en-US" altLang="zh-CN" sz="2000" b="1" baseline="-25000" dirty="0" smtClean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endParaRPr kumimoji="1" lang="en-US" altLang="zh-CN" sz="2000" b="1" baseline="-25000" dirty="0">
              <a:solidFill>
                <a:srgbClr val="00FF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70" name="Rectangle 12"/>
          <p:cNvSpPr>
            <a:spLocks noChangeArrowheads="1"/>
          </p:cNvSpPr>
          <p:nvPr/>
        </p:nvSpPr>
        <p:spPr bwMode="auto">
          <a:xfrm>
            <a:off x="4107929" y="4857304"/>
            <a:ext cx="140017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线偏振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 </a:t>
            </a:r>
            <a:r>
              <a:rPr kumimoji="1" lang="en-US" altLang="zh-CN" sz="2000" b="1" i="1" dirty="0" smtClean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endParaRPr kumimoji="1" lang="en-US" altLang="zh-CN" sz="2000" b="1" i="1" dirty="0">
              <a:solidFill>
                <a:srgbClr val="00FF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aphicFrame>
        <p:nvGraphicFramePr>
          <p:cNvPr id="7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651763"/>
              </p:ext>
            </p:extLst>
          </p:nvPr>
        </p:nvGraphicFramePr>
        <p:xfrm>
          <a:off x="4244776" y="5681240"/>
          <a:ext cx="9032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3" name="公式" r:id="rId4" imgW="1130040" imgH="876240" progId="Equation.3">
                  <p:embed/>
                </p:oleObj>
              </mc:Choice>
              <mc:Fallback>
                <p:oleObj name="公式" r:id="rId4" imgW="1130040" imgH="876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776" y="5681240"/>
                        <a:ext cx="903288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Line 15"/>
          <p:cNvSpPr>
            <a:spLocks noChangeShapeType="1"/>
          </p:cNvSpPr>
          <p:nvPr/>
        </p:nvSpPr>
        <p:spPr bwMode="auto">
          <a:xfrm flipH="1">
            <a:off x="6588125" y="5316091"/>
            <a:ext cx="211138" cy="2667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4" name="Line 16"/>
          <p:cNvSpPr>
            <a:spLocks noChangeShapeType="1"/>
          </p:cNvSpPr>
          <p:nvPr/>
        </p:nvSpPr>
        <p:spPr bwMode="auto">
          <a:xfrm flipH="1">
            <a:off x="7232650" y="5336729"/>
            <a:ext cx="211138" cy="2667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5" name="Line 17"/>
          <p:cNvSpPr>
            <a:spLocks noChangeShapeType="1"/>
          </p:cNvSpPr>
          <p:nvPr/>
        </p:nvSpPr>
        <p:spPr bwMode="auto">
          <a:xfrm flipH="1">
            <a:off x="6899275" y="5339904"/>
            <a:ext cx="209550" cy="2667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55975"/>
              </p:ext>
            </p:extLst>
          </p:nvPr>
        </p:nvGraphicFramePr>
        <p:xfrm>
          <a:off x="6372200" y="5846316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4" name="Equation" r:id="rId6" imgW="609480" imgH="203040" progId="Equation.DSMT4">
                  <p:embed/>
                </p:oleObj>
              </mc:Choice>
              <mc:Fallback>
                <p:oleObj name="Equation" r:id="rId6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5846316"/>
                        <a:ext cx="1219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Line 19"/>
          <p:cNvSpPr>
            <a:spLocks noChangeShapeType="1"/>
          </p:cNvSpPr>
          <p:nvPr/>
        </p:nvSpPr>
        <p:spPr bwMode="auto">
          <a:xfrm>
            <a:off x="2054225" y="5444679"/>
            <a:ext cx="1535113" cy="158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8" name="Line 20"/>
          <p:cNvSpPr>
            <a:spLocks noChangeShapeType="1"/>
          </p:cNvSpPr>
          <p:nvPr/>
        </p:nvSpPr>
        <p:spPr bwMode="auto">
          <a:xfrm>
            <a:off x="2408238" y="5317679"/>
            <a:ext cx="1587" cy="254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9" name="Line 21"/>
          <p:cNvSpPr>
            <a:spLocks noChangeShapeType="1"/>
          </p:cNvSpPr>
          <p:nvPr/>
        </p:nvSpPr>
        <p:spPr bwMode="auto">
          <a:xfrm>
            <a:off x="2765425" y="5317679"/>
            <a:ext cx="1588" cy="254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0" name="Line 22"/>
          <p:cNvSpPr>
            <a:spLocks noChangeShapeType="1"/>
          </p:cNvSpPr>
          <p:nvPr/>
        </p:nvSpPr>
        <p:spPr bwMode="auto">
          <a:xfrm>
            <a:off x="3122613" y="5317679"/>
            <a:ext cx="1587" cy="254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1591"/>
              </p:ext>
            </p:extLst>
          </p:nvPr>
        </p:nvGraphicFramePr>
        <p:xfrm>
          <a:off x="2847975" y="5335141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5" name="公式" r:id="rId8" imgW="114120" imgH="126720" progId="Equation.3">
                  <p:embed/>
                </p:oleObj>
              </mc:Choice>
              <mc:Fallback>
                <p:oleObj name="公式" r:id="rId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5335141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13592"/>
              </p:ext>
            </p:extLst>
          </p:nvPr>
        </p:nvGraphicFramePr>
        <p:xfrm>
          <a:off x="2478088" y="5335141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6" name="公式" r:id="rId10" imgW="114120" imgH="126720" progId="Equation.3">
                  <p:embed/>
                </p:oleObj>
              </mc:Choice>
              <mc:Fallback>
                <p:oleObj name="公式" r:id="rId1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5335141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642767"/>
              </p:ext>
            </p:extLst>
          </p:nvPr>
        </p:nvGraphicFramePr>
        <p:xfrm>
          <a:off x="2138363" y="5331966"/>
          <a:ext cx="193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7" name="Equation" r:id="rId12" imgW="114120" imgH="126720" progId="Equation.3">
                  <p:embed/>
                </p:oleObj>
              </mc:Choice>
              <mc:Fallback>
                <p:oleObj name="Equation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5331966"/>
                        <a:ext cx="19367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Line 26"/>
          <p:cNvSpPr>
            <a:spLocks noChangeShapeType="1"/>
          </p:cNvSpPr>
          <p:nvPr/>
        </p:nvSpPr>
        <p:spPr bwMode="auto">
          <a:xfrm>
            <a:off x="4730750" y="5312916"/>
            <a:ext cx="1588" cy="25558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5" name="Line 27"/>
          <p:cNvSpPr>
            <a:spLocks noChangeShapeType="1"/>
          </p:cNvSpPr>
          <p:nvPr/>
        </p:nvSpPr>
        <p:spPr bwMode="auto">
          <a:xfrm>
            <a:off x="4424363" y="5306566"/>
            <a:ext cx="1587" cy="25558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6" name="Line 28"/>
          <p:cNvSpPr>
            <a:spLocks noChangeShapeType="1"/>
          </p:cNvSpPr>
          <p:nvPr/>
        </p:nvSpPr>
        <p:spPr bwMode="auto">
          <a:xfrm>
            <a:off x="5035550" y="5314504"/>
            <a:ext cx="1588" cy="25558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8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581452"/>
              </p:ext>
            </p:extLst>
          </p:nvPr>
        </p:nvGraphicFramePr>
        <p:xfrm>
          <a:off x="5695250" y="4978718"/>
          <a:ext cx="253440" cy="27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668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250" y="4978718"/>
                        <a:ext cx="253440" cy="279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Line 30"/>
          <p:cNvSpPr>
            <a:spLocks noChangeShapeType="1"/>
          </p:cNvSpPr>
          <p:nvPr/>
        </p:nvSpPr>
        <p:spPr bwMode="auto">
          <a:xfrm>
            <a:off x="3595688" y="4831904"/>
            <a:ext cx="0" cy="1223962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9" name="Line 31"/>
          <p:cNvSpPr>
            <a:spLocks noChangeShapeType="1"/>
          </p:cNvSpPr>
          <p:nvPr/>
        </p:nvSpPr>
        <p:spPr bwMode="auto">
          <a:xfrm flipH="1">
            <a:off x="5483225" y="5149404"/>
            <a:ext cx="479425" cy="576262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0" name="Line 32"/>
          <p:cNvSpPr>
            <a:spLocks noChangeShapeType="1"/>
          </p:cNvSpPr>
          <p:nvPr/>
        </p:nvSpPr>
        <p:spPr bwMode="auto">
          <a:xfrm>
            <a:off x="5719763" y="4831904"/>
            <a:ext cx="0" cy="1223962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1" name="Arc 33"/>
          <p:cNvSpPr>
            <a:spLocks noChangeAspect="1"/>
          </p:cNvSpPr>
          <p:nvPr/>
        </p:nvSpPr>
        <p:spPr bwMode="auto">
          <a:xfrm>
            <a:off x="5719763" y="5229200"/>
            <a:ext cx="114300" cy="12192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255"/>
              <a:gd name="T1" fmla="*/ 0 h 21600"/>
              <a:gd name="T2" fmla="*/ 20255 w 20255"/>
              <a:gd name="T3" fmla="*/ 14098 h 21600"/>
              <a:gd name="T4" fmla="*/ 0 w 2025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55" h="21600" fill="none" extrusionOk="0">
                <a:moveTo>
                  <a:pt x="-1" y="0"/>
                </a:moveTo>
                <a:cubicBezTo>
                  <a:pt x="9035" y="0"/>
                  <a:pt x="17116" y="5624"/>
                  <a:pt x="20255" y="14097"/>
                </a:cubicBezTo>
              </a:path>
              <a:path w="20255" h="21600" stroke="0" extrusionOk="0">
                <a:moveTo>
                  <a:pt x="-1" y="0"/>
                </a:moveTo>
                <a:cubicBezTo>
                  <a:pt x="9035" y="0"/>
                  <a:pt x="17116" y="5624"/>
                  <a:pt x="20255" y="14097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2" name="Rectangle 34"/>
          <p:cNvSpPr>
            <a:spLocks noChangeArrowheads="1"/>
          </p:cNvSpPr>
          <p:nvPr/>
        </p:nvSpPr>
        <p:spPr bwMode="auto">
          <a:xfrm>
            <a:off x="6444208" y="4774754"/>
            <a:ext cx="14510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线偏振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光 </a:t>
            </a:r>
            <a:r>
              <a:rPr kumimoji="1" lang="en-US" altLang="zh-CN" sz="2000" b="1" i="1" dirty="0" smtClean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I</a:t>
            </a:r>
            <a:r>
              <a:rPr kumimoji="1" lang="en-US" altLang="zh-CN" sz="2000" b="1" i="1" dirty="0">
                <a:solidFill>
                  <a:srgbClr val="00FF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'</a:t>
            </a:r>
            <a:endParaRPr kumimoji="1" lang="en-US" altLang="zh-CN" sz="2000" b="1" i="1" baseline="62000" dirty="0">
              <a:solidFill>
                <a:srgbClr val="00FF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93" name="Text Box 35"/>
          <p:cNvSpPr txBox="1">
            <a:spLocks noChangeArrowheads="1"/>
          </p:cNvSpPr>
          <p:nvPr/>
        </p:nvSpPr>
        <p:spPr bwMode="auto">
          <a:xfrm>
            <a:off x="2885530" y="4005064"/>
            <a:ext cx="147508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偏振片</a:t>
            </a:r>
            <a:endParaRPr kumimoji="1" lang="en-US" altLang="zh-CN" sz="2000" b="1" dirty="0" smtClean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zh-CN" altLang="en-US" sz="20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起偏器）</a:t>
            </a:r>
            <a:endParaRPr kumimoji="1" lang="zh-CN" altLang="en-US" sz="20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" name="Text Box 36"/>
          <p:cNvSpPr txBox="1">
            <a:spLocks noChangeArrowheads="1"/>
          </p:cNvSpPr>
          <p:nvPr/>
        </p:nvSpPr>
        <p:spPr bwMode="auto">
          <a:xfrm>
            <a:off x="4956027" y="4005064"/>
            <a:ext cx="147508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偏振片</a:t>
            </a:r>
            <a:endParaRPr kumimoji="1" lang="en-US" altLang="zh-CN" sz="20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（检偏器）</a:t>
            </a:r>
            <a:endParaRPr kumimoji="1" lang="zh-CN" altLang="en-US" sz="2000" b="1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5" name="Oval 10"/>
          <p:cNvSpPr>
            <a:spLocks noChangeArrowheads="1"/>
          </p:cNvSpPr>
          <p:nvPr/>
        </p:nvSpPr>
        <p:spPr bwMode="auto">
          <a:xfrm>
            <a:off x="6947495" y="620688"/>
            <a:ext cx="504825" cy="1223962"/>
          </a:xfrm>
          <a:prstGeom prst="ellipse">
            <a:avLst/>
          </a:prstGeom>
          <a:solidFill>
            <a:srgbClr val="009999">
              <a:alpha val="66000"/>
            </a:srgbClr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6" name="AutoShape 13"/>
          <p:cNvSpPr>
            <a:spLocks noChangeArrowheads="1"/>
          </p:cNvSpPr>
          <p:nvPr/>
        </p:nvSpPr>
        <p:spPr bwMode="auto">
          <a:xfrm>
            <a:off x="5364088" y="1485875"/>
            <a:ext cx="1371600" cy="402886"/>
          </a:xfrm>
          <a:prstGeom prst="wedgeRectCallout">
            <a:avLst>
              <a:gd name="adj1" fmla="val 76620"/>
              <a:gd name="adj2" fmla="val -75917"/>
            </a:avLst>
          </a:prstGeom>
          <a:noFill/>
          <a:ln w="19050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ctr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透振方向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7" name="Line 30"/>
          <p:cNvSpPr>
            <a:spLocks noChangeShapeType="1"/>
          </p:cNvSpPr>
          <p:nvPr/>
        </p:nvSpPr>
        <p:spPr bwMode="auto">
          <a:xfrm>
            <a:off x="7198320" y="620688"/>
            <a:ext cx="0" cy="1223962"/>
          </a:xfrm>
          <a:prstGeom prst="line">
            <a:avLst/>
          </a:prstGeom>
          <a:noFill/>
          <a:ln w="19050">
            <a:solidFill>
              <a:srgbClr val="FFFFFF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9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65" grpId="0" animBg="1"/>
      <p:bldP spid="66" grpId="0" animBg="1"/>
      <p:bldP spid="67" grpId="0" animBg="1"/>
      <p:bldP spid="68" grpId="0" animBg="1"/>
      <p:bldP spid="69" grpId="0" autoUpdateAnimBg="0"/>
      <p:bldP spid="70" grpId="0" autoUpdateAnimBg="0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utoUpdateAnimBg="0"/>
      <p:bldP spid="93" grpId="0"/>
      <p:bldP spid="94" grpId="0"/>
      <p:bldP spid="95" grpId="0" animBg="1"/>
      <p:bldP spid="96" grpId="0" animBg="1" autoUpdateAnimBg="0"/>
      <p:bldP spid="9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222250" y="595313"/>
            <a:ext cx="2808782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15.11.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马吕斯定律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692150" y="1243013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ea typeface="仿宋_GB2312" pitchFamily="49" charset="-122"/>
              </a:rPr>
              <a:t>线偏振光透过偏振片后光强如何变化？</a:t>
            </a:r>
            <a:endParaRPr lang="zh-CN" altLang="en-US" sz="2400" b="1" dirty="0">
              <a:solidFill>
                <a:srgbClr val="FFFFFF"/>
              </a:solidFill>
              <a:ea typeface="仿宋_GB2312" pitchFamily="49" charset="-122"/>
            </a:endParaRPr>
          </a:p>
        </p:txBody>
      </p:sp>
      <p:sp>
        <p:nvSpPr>
          <p:cNvPr id="30" name="Line 4"/>
          <p:cNvSpPr>
            <a:spLocks noChangeShapeType="1"/>
          </p:cNvSpPr>
          <p:nvPr/>
        </p:nvSpPr>
        <p:spPr bwMode="auto">
          <a:xfrm>
            <a:off x="6399017" y="2387600"/>
            <a:ext cx="4762" cy="1633538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 type="triangle" w="sm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Line 5"/>
          <p:cNvSpPr>
            <a:spLocks noChangeAspect="1" noChangeShapeType="1"/>
          </p:cNvSpPr>
          <p:nvPr/>
        </p:nvSpPr>
        <p:spPr bwMode="auto">
          <a:xfrm flipH="1">
            <a:off x="6060879" y="2516188"/>
            <a:ext cx="1652588" cy="1900237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2" name="Line 6"/>
          <p:cNvSpPr>
            <a:spLocks noChangeAspect="1" noChangeShapeType="1"/>
          </p:cNvSpPr>
          <p:nvPr/>
        </p:nvSpPr>
        <p:spPr bwMode="auto">
          <a:xfrm rot="21360000" flipH="1" flipV="1">
            <a:off x="6430767" y="2378075"/>
            <a:ext cx="738187" cy="752475"/>
          </a:xfrm>
          <a:prstGeom prst="line">
            <a:avLst/>
          </a:prstGeom>
          <a:noFill/>
          <a:ln w="19050">
            <a:solidFill>
              <a:srgbClr val="FFFFFF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Line 7"/>
          <p:cNvSpPr>
            <a:spLocks noChangeAspect="1" noChangeShapeType="1"/>
          </p:cNvSpPr>
          <p:nvPr/>
        </p:nvSpPr>
        <p:spPr bwMode="auto">
          <a:xfrm rot="180000" flipH="1">
            <a:off x="6410129" y="3081338"/>
            <a:ext cx="773113" cy="984250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5" name="Object 9"/>
          <p:cNvGraphicFramePr>
            <a:graphicFrameLocks noChangeAspect="1"/>
          </p:cNvGraphicFramePr>
          <p:nvPr/>
        </p:nvGraphicFramePr>
        <p:xfrm>
          <a:off x="1687513" y="1930400"/>
          <a:ext cx="1206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28" name="公式" r:id="rId4" imgW="1206360" imgH="419040" progId="Equation.3">
                  <p:embed/>
                </p:oleObj>
              </mc:Choice>
              <mc:Fallback>
                <p:oleObj name="公式" r:id="rId4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1930400"/>
                        <a:ext cx="1206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41290"/>
              </p:ext>
            </p:extLst>
          </p:nvPr>
        </p:nvGraphicFramePr>
        <p:xfrm>
          <a:off x="1763688" y="4913354"/>
          <a:ext cx="175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29" name="Equation" r:id="rId6" imgW="876240" imgH="215640" progId="Equation.DSMT4">
                  <p:embed/>
                </p:oleObj>
              </mc:Choice>
              <mc:Fallback>
                <p:oleObj name="Equation" r:id="rId6" imgW="876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913354"/>
                        <a:ext cx="175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229169"/>
              </p:ext>
            </p:extLst>
          </p:nvPr>
        </p:nvGraphicFramePr>
        <p:xfrm>
          <a:off x="1763688" y="5567858"/>
          <a:ext cx="2006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0" name="Equation" r:id="rId8" imgW="1002960" imgH="393480" progId="Equation.DSMT4">
                  <p:embed/>
                </p:oleObj>
              </mc:Choice>
              <mc:Fallback>
                <p:oleObj name="Equation" r:id="rId8" imgW="1002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567858"/>
                        <a:ext cx="2006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12"/>
          <p:cNvSpPr>
            <a:spLocks noChangeArrowheads="1"/>
          </p:cNvSpPr>
          <p:nvPr/>
        </p:nvSpPr>
        <p:spPr bwMode="auto">
          <a:xfrm>
            <a:off x="4687987" y="5720961"/>
            <a:ext cx="1495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99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——</a:t>
            </a:r>
            <a:r>
              <a:rPr kumimoji="1" lang="en-US" altLang="zh-CN" sz="2400" b="1" dirty="0" smtClean="0">
                <a:solidFill>
                  <a:srgbClr val="FF99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 </a:t>
            </a:r>
            <a:r>
              <a:rPr kumimoji="1" lang="zh-CN" altLang="en-US" sz="2400" b="1" dirty="0">
                <a:solidFill>
                  <a:srgbClr val="FF9900"/>
                </a:solidFill>
                <a:latin typeface="Times New Roman" pitchFamily="18" charset="0"/>
                <a:ea typeface="楷体_GB2312"/>
                <a:cs typeface="Times New Roman" pitchFamily="18" charset="0"/>
              </a:rPr>
              <a:t>消光</a:t>
            </a:r>
          </a:p>
        </p:txBody>
      </p:sp>
      <p:graphicFrame>
        <p:nvGraphicFramePr>
          <p:cNvPr id="3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922382"/>
              </p:ext>
            </p:extLst>
          </p:nvPr>
        </p:nvGraphicFramePr>
        <p:xfrm>
          <a:off x="1748840" y="2636912"/>
          <a:ext cx="246312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1" name="Equation" r:id="rId10" imgW="1231560" imgH="253800" progId="Equation.DSMT4">
                  <p:embed/>
                </p:oleObj>
              </mc:Choice>
              <mc:Fallback>
                <p:oleObj name="Equation" r:id="rId10" imgW="1231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840" y="2636912"/>
                        <a:ext cx="2463120" cy="50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56616"/>
              </p:ext>
            </p:extLst>
          </p:nvPr>
        </p:nvGraphicFramePr>
        <p:xfrm>
          <a:off x="6301056" y="4535487"/>
          <a:ext cx="1701360" cy="48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2" name="Equation" r:id="rId12" imgW="850680" imgH="241200" progId="Equation.DSMT4">
                  <p:embed/>
                </p:oleObj>
              </mc:Choice>
              <mc:Fallback>
                <p:oleObj name="Equation" r:id="rId12" imgW="850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056" y="4535487"/>
                        <a:ext cx="1701360" cy="48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458794"/>
              </p:ext>
            </p:extLst>
          </p:nvPr>
        </p:nvGraphicFramePr>
        <p:xfrm>
          <a:off x="6202167" y="1965325"/>
          <a:ext cx="3556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3" name="公式" r:id="rId14" imgW="393480" imgH="444240" progId="Equation.3">
                  <p:embed/>
                </p:oleObj>
              </mc:Choice>
              <mc:Fallback>
                <p:oleObj name="公式" r:id="rId14" imgW="393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167" y="1965325"/>
                        <a:ext cx="3556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628707"/>
              </p:ext>
            </p:extLst>
          </p:nvPr>
        </p:nvGraphicFramePr>
        <p:xfrm>
          <a:off x="6464972" y="3438649"/>
          <a:ext cx="2413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4" name="公式" r:id="rId16" imgW="266400" imgH="228600" progId="Equation.3">
                  <p:embed/>
                </p:oleObj>
              </mc:Choice>
              <mc:Fallback>
                <p:oleObj name="公式" r:id="rId16" imgW="26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4972" y="3438649"/>
                        <a:ext cx="241300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7"/>
          <p:cNvGraphicFramePr>
            <a:graphicFrameLocks noChangeAspect="1"/>
          </p:cNvGraphicFramePr>
          <p:nvPr/>
        </p:nvGraphicFramePr>
        <p:xfrm>
          <a:off x="1692275" y="3370263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5" name="公式" r:id="rId18" imgW="1701720" imgH="419040" progId="Equation.3">
                  <p:embed/>
                </p:oleObj>
              </mc:Choice>
              <mc:Fallback>
                <p:oleObj name="公式" r:id="rId18" imgW="1701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370263"/>
                        <a:ext cx="1701800" cy="4191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42000"/>
                        </a:srgbClr>
                      </a:solidFill>
                      <a:ln w="19050">
                        <a:solidFill>
                          <a:srgbClr val="B2B2B2">
                            <a:alpha val="5200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814388" y="4869358"/>
            <a:ext cx="922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</a:t>
            </a:r>
          </a:p>
        </p:txBody>
      </p:sp>
      <p:sp>
        <p:nvSpPr>
          <p:cNvPr id="45" name="Line 19"/>
          <p:cNvSpPr>
            <a:spLocks noChangeAspect="1" noChangeShapeType="1"/>
          </p:cNvSpPr>
          <p:nvPr/>
        </p:nvSpPr>
        <p:spPr bwMode="auto">
          <a:xfrm rot="60000" flipH="1" flipV="1">
            <a:off x="5581454" y="3298825"/>
            <a:ext cx="823913" cy="7286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6" name="Line 20"/>
          <p:cNvSpPr>
            <a:spLocks noChangeAspect="1" noChangeShapeType="1"/>
          </p:cNvSpPr>
          <p:nvPr/>
        </p:nvSpPr>
        <p:spPr bwMode="auto">
          <a:xfrm flipH="1">
            <a:off x="5602092" y="2411413"/>
            <a:ext cx="787400" cy="869950"/>
          </a:xfrm>
          <a:prstGeom prst="line">
            <a:avLst/>
          </a:prstGeom>
          <a:noFill/>
          <a:ln w="19050">
            <a:solidFill>
              <a:srgbClr val="FFFFFF"/>
            </a:solidFill>
            <a:prstDash val="sysDot"/>
            <a:round/>
            <a:headEnd type="non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4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595163"/>
              </p:ext>
            </p:extLst>
          </p:nvPr>
        </p:nvGraphicFramePr>
        <p:xfrm>
          <a:off x="7155683" y="3212976"/>
          <a:ext cx="354960" cy="48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6" name="Equation" r:id="rId20" imgW="177480" imgH="241200" progId="Equation.DSMT4">
                  <p:embed/>
                </p:oleObj>
              </mc:Choice>
              <mc:Fallback>
                <p:oleObj name="Equation" r:id="rId2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683" y="3212976"/>
                        <a:ext cx="354960" cy="48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5857"/>
              </p:ext>
            </p:extLst>
          </p:nvPr>
        </p:nvGraphicFramePr>
        <p:xfrm>
          <a:off x="5364088" y="3362202"/>
          <a:ext cx="40608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7" name="Equation" r:id="rId22" imgW="203040" imgH="228600" progId="Equation.DSMT4">
                  <p:embed/>
                </p:oleObj>
              </mc:Choice>
              <mc:Fallback>
                <p:oleObj name="Equation" r:id="rId22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362202"/>
                        <a:ext cx="40608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AutoShape 23"/>
          <p:cNvSpPr>
            <a:spLocks noChangeArrowheads="1"/>
          </p:cNvSpPr>
          <p:nvPr/>
        </p:nvSpPr>
        <p:spPr bwMode="auto">
          <a:xfrm>
            <a:off x="6994329" y="1755031"/>
            <a:ext cx="1371600" cy="377825"/>
          </a:xfrm>
          <a:prstGeom prst="wedgeRectCallout">
            <a:avLst>
              <a:gd name="adj1" fmla="val -12616"/>
              <a:gd name="adj2" fmla="val 177745"/>
            </a:avLst>
          </a:prstGeom>
          <a:noFill/>
          <a:ln w="19050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marL="0" marR="0" lvl="0" indent="0" algn="ctr" defTabSz="91440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kern="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透振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方向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0" name="Text Box 24"/>
          <p:cNvSpPr txBox="1">
            <a:spLocks noChangeArrowheads="1"/>
          </p:cNvSpPr>
          <p:nvPr/>
        </p:nvSpPr>
        <p:spPr bwMode="auto">
          <a:xfrm>
            <a:off x="323850" y="4293096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FFFF00"/>
                </a:solidFill>
                <a:ea typeface="隶书" pitchFamily="49" charset="-122"/>
              </a:rPr>
              <a:t>讨论</a:t>
            </a:r>
          </a:p>
        </p:txBody>
      </p:sp>
      <p:sp>
        <p:nvSpPr>
          <p:cNvPr id="51" name="Rectangle 25"/>
          <p:cNvSpPr>
            <a:spLocks noChangeArrowheads="1"/>
          </p:cNvSpPr>
          <p:nvPr/>
        </p:nvSpPr>
        <p:spPr bwMode="auto">
          <a:xfrm>
            <a:off x="800985" y="5732958"/>
            <a:ext cx="922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当</a:t>
            </a:r>
          </a:p>
        </p:txBody>
      </p:sp>
      <p:sp>
        <p:nvSpPr>
          <p:cNvPr id="52" name="任意多边形 51"/>
          <p:cNvSpPr/>
          <p:nvPr/>
        </p:nvSpPr>
        <p:spPr>
          <a:xfrm>
            <a:off x="6414504" y="3657598"/>
            <a:ext cx="221134" cy="90715"/>
          </a:xfrm>
          <a:custGeom>
            <a:avLst/>
            <a:gdLst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2 h 79285"/>
              <a:gd name="connsiteX1" fmla="*/ 232564 w 232564"/>
              <a:gd name="connsiteY1" fmla="*/ 79285 h 79285"/>
              <a:gd name="connsiteX0" fmla="*/ 0 w 221134"/>
              <a:gd name="connsiteY0" fmla="*/ 2 h 90715"/>
              <a:gd name="connsiteX1" fmla="*/ 221134 w 221134"/>
              <a:gd name="connsiteY1" fmla="*/ 90715 h 9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134" h="90715">
                <a:moveTo>
                  <a:pt x="0" y="2"/>
                </a:moveTo>
                <a:cubicBezTo>
                  <a:pt x="92761" y="-240"/>
                  <a:pt x="162663" y="26187"/>
                  <a:pt x="221134" y="90715"/>
                </a:cubicBezTo>
              </a:path>
            </a:pathLst>
          </a:cu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292501"/>
              </p:ext>
            </p:extLst>
          </p:nvPr>
        </p:nvGraphicFramePr>
        <p:xfrm>
          <a:off x="3717440" y="4916065"/>
          <a:ext cx="15746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8" name="Equation" r:id="rId24" imgW="787320" imgH="228600" progId="Equation.DSMT4">
                  <p:embed/>
                </p:oleObj>
              </mc:Choice>
              <mc:Fallback>
                <p:oleObj name="Equation" r:id="rId24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717440" y="4916065"/>
                        <a:ext cx="157464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17513"/>
              </p:ext>
            </p:extLst>
          </p:nvPr>
        </p:nvGraphicFramePr>
        <p:xfrm>
          <a:off x="4002212" y="5773348"/>
          <a:ext cx="785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39" name="Equation" r:id="rId26" imgW="393480" imgH="203040" progId="Equation.DSMT4">
                  <p:embed/>
                </p:oleObj>
              </mc:Choice>
              <mc:Fallback>
                <p:oleObj name="Equation" r:id="rId26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002212" y="5773348"/>
                        <a:ext cx="785812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3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8" grpId="0"/>
      <p:bldP spid="44" grpId="0"/>
      <p:bldP spid="45" grpId="0" animBg="1"/>
      <p:bldP spid="46" grpId="0" animBg="1"/>
      <p:bldP spid="49" grpId="0" animBg="1" autoUpdateAnimBg="0"/>
      <p:bldP spid="50" grpId="0"/>
      <p:bldP spid="51" grpId="0"/>
      <p:bldP spid="5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5"/>
          <p:cNvSpPr>
            <a:spLocks noChangeShapeType="1"/>
          </p:cNvSpPr>
          <p:nvPr/>
        </p:nvSpPr>
        <p:spPr bwMode="auto">
          <a:xfrm flipH="1">
            <a:off x="6962894" y="1556792"/>
            <a:ext cx="0" cy="2608241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696913" y="333375"/>
            <a:ext cx="812355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自然光通过两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个透振方向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成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60°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偏振片后的强度为</a:t>
            </a:r>
            <a:r>
              <a:rPr kumimoji="1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i="0" u="none" strike="noStrike" kern="0" cap="none" spc="0" normalizeH="0" baseline="-25000" noProof="0" dirty="0" err="1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1" lang="zh-CN" alt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若在这两个偏振片之间再插入一个偏振片并令</a:t>
            </a:r>
            <a:r>
              <a:rPr kumimoji="1" lang="zh-CN" altLang="en-US" sz="2400" b="1" kern="0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其透振方向与</a:t>
            </a:r>
            <a:r>
              <a:rPr kumimoji="1" lang="zh-CN" altLang="en-US" sz="2400" b="1" kern="0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前两个偏振片的偏振化方向互成</a:t>
            </a:r>
            <a:r>
              <a:rPr kumimoji="1" lang="en-US" altLang="zh-CN" sz="2400" b="1" kern="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30</a:t>
            </a:r>
            <a:r>
              <a:rPr kumimoji="1" lang="en-US" altLang="zh-CN" sz="2400" b="1" kern="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°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741363" y="1844675"/>
            <a:ext cx="32784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透过整个系统的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光强。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719708" y="2447925"/>
            <a:ext cx="46443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设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入射自然光强度为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则透过第一个偏振片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的光强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Text Box 6"/>
          <p:cNvSpPr txBox="1">
            <a:spLocks noChangeArrowheads="1"/>
          </p:cNvSpPr>
          <p:nvPr/>
        </p:nvSpPr>
        <p:spPr bwMode="auto">
          <a:xfrm>
            <a:off x="627063" y="5680362"/>
            <a:ext cx="273664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因此，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入射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光强度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233216"/>
              </p:ext>
            </p:extLst>
          </p:nvPr>
        </p:nvGraphicFramePr>
        <p:xfrm>
          <a:off x="2123728" y="3442648"/>
          <a:ext cx="95726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07" name="公式" r:id="rId4" imgW="1002960" imgH="723600" progId="Equation.3">
                  <p:embed/>
                </p:oleObj>
              </mc:Choice>
              <mc:Fallback>
                <p:oleObj name="公式" r:id="rId4" imgW="10029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442648"/>
                        <a:ext cx="95726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 Box 8"/>
          <p:cNvSpPr txBox="1">
            <a:spLocks noChangeArrowheads="1"/>
          </p:cNvSpPr>
          <p:nvPr/>
        </p:nvSpPr>
        <p:spPr bwMode="auto">
          <a:xfrm>
            <a:off x="735013" y="4069521"/>
            <a:ext cx="46290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algn="just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根据题意，透过第二个偏振片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的光强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  <a:cs typeface="Times New Roman" pitchFamily="18" charset="0"/>
            </a:endParaRPr>
          </a:p>
        </p:txBody>
      </p:sp>
      <p:graphicFrame>
        <p:nvGraphicFramePr>
          <p:cNvPr id="9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108956"/>
              </p:ext>
            </p:extLst>
          </p:nvPr>
        </p:nvGraphicFramePr>
        <p:xfrm>
          <a:off x="2104008" y="4862513"/>
          <a:ext cx="2540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08" name="Equation" r:id="rId6" imgW="1269720" imgH="393480" progId="Equation.DSMT4">
                  <p:embed/>
                </p:oleObj>
              </mc:Choice>
              <mc:Fallback>
                <p:oleObj name="Equation" r:id="rId6" imgW="1269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08" y="4862513"/>
                        <a:ext cx="2540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764357"/>
              </p:ext>
            </p:extLst>
          </p:nvPr>
        </p:nvGraphicFramePr>
        <p:xfrm>
          <a:off x="3518347" y="5856312"/>
          <a:ext cx="9096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09" name="公式" r:id="rId8" imgW="952200" imgH="380880" progId="Equation.3">
                  <p:embed/>
                </p:oleObj>
              </mc:Choice>
              <mc:Fallback>
                <p:oleObj name="公式" r:id="rId8" imgW="9522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8347" y="5856312"/>
                        <a:ext cx="9096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Rectangle 12"/>
          <p:cNvSpPr>
            <a:spLocks noChangeArrowheads="1"/>
          </p:cNvSpPr>
          <p:nvPr/>
        </p:nvSpPr>
        <p:spPr bwMode="auto">
          <a:xfrm>
            <a:off x="336550" y="40621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例</a:t>
            </a:r>
          </a:p>
        </p:txBody>
      </p:sp>
      <p:sp>
        <p:nvSpPr>
          <p:cNvPr id="99" name="Rectangle 13"/>
          <p:cNvSpPr>
            <a:spLocks noChangeArrowheads="1"/>
          </p:cNvSpPr>
          <p:nvPr/>
        </p:nvSpPr>
        <p:spPr bwMode="auto">
          <a:xfrm>
            <a:off x="336550" y="19304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求</a:t>
            </a:r>
          </a:p>
        </p:txBody>
      </p:sp>
      <p:sp>
        <p:nvSpPr>
          <p:cNvPr id="100" name="Rectangle 14"/>
          <p:cNvSpPr>
            <a:spLocks noChangeArrowheads="1"/>
          </p:cNvSpPr>
          <p:nvPr/>
        </p:nvSpPr>
        <p:spPr bwMode="auto">
          <a:xfrm>
            <a:off x="336550" y="252235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解</a:t>
            </a:r>
          </a:p>
        </p:txBody>
      </p:sp>
      <p:sp>
        <p:nvSpPr>
          <p:cNvPr id="101" name="Line 4"/>
          <p:cNvSpPr>
            <a:spLocks noChangeShapeType="1"/>
          </p:cNvSpPr>
          <p:nvPr/>
        </p:nvSpPr>
        <p:spPr bwMode="auto">
          <a:xfrm>
            <a:off x="6962662" y="1979067"/>
            <a:ext cx="4762" cy="1633538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 type="triangle" w="sm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2" name="Line 5"/>
          <p:cNvSpPr>
            <a:spLocks noChangeShapeType="1"/>
          </p:cNvSpPr>
          <p:nvPr/>
        </p:nvSpPr>
        <p:spPr bwMode="auto">
          <a:xfrm rot="3600000" flipH="1">
            <a:off x="7513562" y="2131017"/>
            <a:ext cx="0" cy="2352996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" name="Line 6"/>
          <p:cNvSpPr>
            <a:spLocks noChangeShapeType="1"/>
          </p:cNvSpPr>
          <p:nvPr/>
        </p:nvSpPr>
        <p:spPr bwMode="auto">
          <a:xfrm rot="-1800000" flipH="1" flipV="1">
            <a:off x="7330875" y="1875858"/>
            <a:ext cx="0" cy="1422000"/>
          </a:xfrm>
          <a:prstGeom prst="line">
            <a:avLst/>
          </a:prstGeom>
          <a:noFill/>
          <a:ln w="19050">
            <a:solidFill>
              <a:srgbClr val="FFFFFF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4" name="Line 7"/>
          <p:cNvSpPr>
            <a:spLocks noChangeShapeType="1"/>
          </p:cNvSpPr>
          <p:nvPr/>
        </p:nvSpPr>
        <p:spPr bwMode="auto">
          <a:xfrm rot="3600000" flipH="1">
            <a:off x="7330726" y="2997003"/>
            <a:ext cx="0" cy="820804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0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61592"/>
              </p:ext>
            </p:extLst>
          </p:nvPr>
        </p:nvGraphicFramePr>
        <p:xfrm>
          <a:off x="6588224" y="1916832"/>
          <a:ext cx="3549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10" name="Equation" r:id="rId10" imgW="177480" imgH="228600" progId="Equation.DSMT4">
                  <p:embed/>
                </p:oleObj>
              </mc:Choice>
              <mc:Fallback>
                <p:oleObj name="Equation" r:id="rId10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1916832"/>
                        <a:ext cx="35496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251308"/>
              </p:ext>
            </p:extLst>
          </p:nvPr>
        </p:nvGraphicFramePr>
        <p:xfrm>
          <a:off x="7032707" y="2930024"/>
          <a:ext cx="5076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11" name="Equation" r:id="rId12" imgW="253800" imgH="177480" progId="Equation.DSMT4">
                  <p:embed/>
                </p:oleObj>
              </mc:Choice>
              <mc:Fallback>
                <p:oleObj name="Equation" r:id="rId12" imgW="253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707" y="2930024"/>
                        <a:ext cx="5076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678676"/>
              </p:ext>
            </p:extLst>
          </p:nvPr>
        </p:nvGraphicFramePr>
        <p:xfrm>
          <a:off x="7431360" y="3356992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12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1360" y="3356992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任意多边形 107"/>
          <p:cNvSpPr>
            <a:spLocks noChangeAspect="1"/>
          </p:cNvSpPr>
          <p:nvPr/>
        </p:nvSpPr>
        <p:spPr>
          <a:xfrm>
            <a:off x="6978149" y="3249064"/>
            <a:ext cx="305792" cy="181430"/>
          </a:xfrm>
          <a:custGeom>
            <a:avLst/>
            <a:gdLst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2 h 79285"/>
              <a:gd name="connsiteX1" fmla="*/ 232564 w 232564"/>
              <a:gd name="connsiteY1" fmla="*/ 79285 h 79285"/>
              <a:gd name="connsiteX0" fmla="*/ 0 w 221134"/>
              <a:gd name="connsiteY0" fmla="*/ 2 h 90715"/>
              <a:gd name="connsiteX1" fmla="*/ 221134 w 221134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896" h="90715">
                <a:moveTo>
                  <a:pt x="0" y="2"/>
                </a:moveTo>
                <a:cubicBezTo>
                  <a:pt x="92761" y="-240"/>
                  <a:pt x="118211" y="23544"/>
                  <a:pt x="152896" y="90715"/>
                </a:cubicBezTo>
              </a:path>
            </a:pathLst>
          </a:cu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Text Box 4"/>
          <p:cNvSpPr txBox="1">
            <a:spLocks noChangeArrowheads="1"/>
          </p:cNvSpPr>
          <p:nvPr/>
        </p:nvSpPr>
        <p:spPr bwMode="auto">
          <a:xfrm>
            <a:off x="6948264" y="1340768"/>
            <a:ext cx="52610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 Box 4"/>
          <p:cNvSpPr txBox="1">
            <a:spLocks noChangeArrowheads="1"/>
          </p:cNvSpPr>
          <p:nvPr/>
        </p:nvSpPr>
        <p:spPr bwMode="auto">
          <a:xfrm>
            <a:off x="8345662" y="2658978"/>
            <a:ext cx="47481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5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88" grpId="0"/>
      <p:bldP spid="89" grpId="0"/>
      <p:bldP spid="90" grpId="0"/>
      <p:bldP spid="92" grpId="0"/>
      <p:bldP spid="94" grpId="0"/>
      <p:bldP spid="98" grpId="0"/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108" grpId="0" animBg="1"/>
      <p:bldP spid="110" grpId="0"/>
      <p:bldP spid="1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5"/>
          <p:cNvSpPr>
            <a:spLocks noChangeShapeType="1"/>
          </p:cNvSpPr>
          <p:nvPr/>
        </p:nvSpPr>
        <p:spPr bwMode="auto">
          <a:xfrm rot="1800000" flipH="1">
            <a:off x="7311961" y="1725053"/>
            <a:ext cx="0" cy="2615874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96</a:t>
            </a:fld>
            <a:endParaRPr lang="zh-CN" altLang="en-US"/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12887"/>
              </p:ext>
            </p:extLst>
          </p:nvPr>
        </p:nvGraphicFramePr>
        <p:xfrm>
          <a:off x="1751434" y="1243013"/>
          <a:ext cx="28178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87" name="公式" r:id="rId4" imgW="2819160" imgH="723600" progId="Equation.3">
                  <p:embed/>
                </p:oleObj>
              </mc:Choice>
              <mc:Fallback>
                <p:oleObj name="公式" r:id="rId4" imgW="281916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434" y="1243013"/>
                        <a:ext cx="28178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95288" y="404813"/>
            <a:ext cx="606287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插入偏振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片后，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透过第一个偏振片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的光强为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395536" y="2303463"/>
            <a:ext cx="38972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透过第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二个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偏振片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的光强为</a:t>
            </a:r>
            <a:endParaRPr kumimoji="1" lang="zh-CN" altLang="en-US" sz="2400" b="1" dirty="0">
              <a:solidFill>
                <a:srgbClr val="FFFFFF"/>
              </a:solidFill>
              <a:latin typeface="Times New Roman" pitchFamily="18" charset="0"/>
              <a:ea typeface="仿宋_GB2312" pitchFamily="49" charset="-122"/>
            </a:endParaRPr>
          </a:p>
        </p:txBody>
      </p:sp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812215"/>
              </p:ext>
            </p:extLst>
          </p:nvPr>
        </p:nvGraphicFramePr>
        <p:xfrm>
          <a:off x="1713334" y="3132138"/>
          <a:ext cx="399891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88" name="公式" r:id="rId6" imgW="4000320" imgH="901440" progId="Equation.3">
                  <p:embed/>
                </p:oleObj>
              </mc:Choice>
              <mc:Fallback>
                <p:oleObj name="公式" r:id="rId6" imgW="400032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334" y="3132138"/>
                        <a:ext cx="399891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395536" y="4319588"/>
            <a:ext cx="38972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透过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第三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个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仿宋_GB2312" pitchFamily="49" charset="-122"/>
              </a:rPr>
              <a:t>偏振片的光强为</a:t>
            </a:r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723536"/>
              </p:ext>
            </p:extLst>
          </p:nvPr>
        </p:nvGraphicFramePr>
        <p:xfrm>
          <a:off x="1619672" y="5081588"/>
          <a:ext cx="437991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89" name="公式" r:id="rId8" imgW="4381200" imgH="901440" progId="Equation.3">
                  <p:embed/>
                </p:oleObj>
              </mc:Choice>
              <mc:Fallback>
                <p:oleObj name="公式" r:id="rId8" imgW="438120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081588"/>
                        <a:ext cx="437991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5"/>
          <p:cNvSpPr>
            <a:spLocks noChangeShapeType="1"/>
          </p:cNvSpPr>
          <p:nvPr/>
        </p:nvSpPr>
        <p:spPr bwMode="auto">
          <a:xfrm flipH="1">
            <a:off x="6962894" y="1556792"/>
            <a:ext cx="0" cy="2608241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Line 4"/>
          <p:cNvSpPr>
            <a:spLocks noChangeShapeType="1"/>
          </p:cNvSpPr>
          <p:nvPr/>
        </p:nvSpPr>
        <p:spPr bwMode="auto">
          <a:xfrm>
            <a:off x="6962662" y="1979067"/>
            <a:ext cx="4762" cy="1633538"/>
          </a:xfrm>
          <a:prstGeom prst="line">
            <a:avLst/>
          </a:prstGeom>
          <a:noFill/>
          <a:ln w="31750">
            <a:solidFill>
              <a:srgbClr val="00FF00"/>
            </a:solidFill>
            <a:round/>
            <a:headEnd type="triangle" w="sm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Line 5"/>
          <p:cNvSpPr>
            <a:spLocks noChangeShapeType="1"/>
          </p:cNvSpPr>
          <p:nvPr/>
        </p:nvSpPr>
        <p:spPr bwMode="auto">
          <a:xfrm rot="3600000" flipH="1">
            <a:off x="7534187" y="2068936"/>
            <a:ext cx="0" cy="2453342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7" name="Line 6"/>
          <p:cNvSpPr>
            <a:spLocks noChangeShapeType="1"/>
          </p:cNvSpPr>
          <p:nvPr/>
        </p:nvSpPr>
        <p:spPr bwMode="auto">
          <a:xfrm rot="-1800000" flipH="1" flipV="1">
            <a:off x="7862838" y="2343015"/>
            <a:ext cx="0" cy="711000"/>
          </a:xfrm>
          <a:prstGeom prst="line">
            <a:avLst/>
          </a:prstGeom>
          <a:noFill/>
          <a:ln w="19050">
            <a:solidFill>
              <a:srgbClr val="FFFFFF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auto">
          <a:xfrm rot="3600000" flipH="1">
            <a:off x="7497958" y="2707348"/>
            <a:ext cx="0" cy="1207011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065875"/>
              </p:ext>
            </p:extLst>
          </p:nvPr>
        </p:nvGraphicFramePr>
        <p:xfrm>
          <a:off x="6588224" y="1916832"/>
          <a:ext cx="35496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90" name="Equation" r:id="rId10" imgW="177480" imgH="228600" progId="Equation.DSMT4">
                  <p:embed/>
                </p:oleObj>
              </mc:Choice>
              <mc:Fallback>
                <p:oleObj name="Equation" r:id="rId10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1916832"/>
                        <a:ext cx="35496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58921"/>
              </p:ext>
            </p:extLst>
          </p:nvPr>
        </p:nvGraphicFramePr>
        <p:xfrm>
          <a:off x="7431360" y="3284984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91" name="Equation" r:id="rId12" imgW="190440" imgH="228600" progId="Equation.DSMT4">
                  <p:embed/>
                </p:oleObj>
              </mc:Choice>
              <mc:Fallback>
                <p:oleObj name="Equation" r:id="rId12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1360" y="3284984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6948264" y="1340768"/>
            <a:ext cx="52610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8345662" y="2658978"/>
            <a:ext cx="47481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7884368" y="1772816"/>
            <a:ext cx="52610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36588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font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400" b="1" baseline="-25000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endParaRPr kumimoji="1" lang="zh-CN" altLang="en-US" sz="2400" b="1" baseline="-25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Line 6"/>
          <p:cNvSpPr>
            <a:spLocks noChangeShapeType="1"/>
          </p:cNvSpPr>
          <p:nvPr/>
        </p:nvSpPr>
        <p:spPr bwMode="auto">
          <a:xfrm rot="-3600000" flipH="1" flipV="1">
            <a:off x="7323160" y="1768815"/>
            <a:ext cx="0" cy="810000"/>
          </a:xfrm>
          <a:prstGeom prst="line">
            <a:avLst/>
          </a:prstGeom>
          <a:noFill/>
          <a:ln w="19050">
            <a:solidFill>
              <a:srgbClr val="FFFFFF"/>
            </a:solidFill>
            <a:prstDash val="sys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rot="3600000">
            <a:off x="6976149" y="2382855"/>
            <a:ext cx="696510" cy="1237538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35481"/>
              </p:ext>
            </p:extLst>
          </p:nvPr>
        </p:nvGraphicFramePr>
        <p:xfrm>
          <a:off x="7503368" y="2564904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92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3368" y="2564904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449005"/>
              </p:ext>
            </p:extLst>
          </p:nvPr>
        </p:nvGraphicFramePr>
        <p:xfrm>
          <a:off x="7032707" y="2930024"/>
          <a:ext cx="507600" cy="35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93" name="Equation" r:id="rId16" imgW="253800" imgH="177480" progId="Equation.DSMT4">
                  <p:embed/>
                </p:oleObj>
              </mc:Choice>
              <mc:Fallback>
                <p:oleObj name="Equation" r:id="rId16" imgW="253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707" y="2930024"/>
                        <a:ext cx="507600" cy="354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任意多边形 41"/>
          <p:cNvSpPr>
            <a:spLocks noChangeAspect="1"/>
          </p:cNvSpPr>
          <p:nvPr/>
        </p:nvSpPr>
        <p:spPr>
          <a:xfrm>
            <a:off x="6978149" y="3249064"/>
            <a:ext cx="305792" cy="181430"/>
          </a:xfrm>
          <a:custGeom>
            <a:avLst/>
            <a:gdLst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0 h 79283"/>
              <a:gd name="connsiteX1" fmla="*/ 232564 w 232564"/>
              <a:gd name="connsiteY1" fmla="*/ 79283 h 79283"/>
              <a:gd name="connsiteX0" fmla="*/ 0 w 232564"/>
              <a:gd name="connsiteY0" fmla="*/ 2 h 79285"/>
              <a:gd name="connsiteX1" fmla="*/ 232564 w 232564"/>
              <a:gd name="connsiteY1" fmla="*/ 79285 h 79285"/>
              <a:gd name="connsiteX0" fmla="*/ 0 w 221134"/>
              <a:gd name="connsiteY0" fmla="*/ 2 h 90715"/>
              <a:gd name="connsiteX1" fmla="*/ 221134 w 221134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  <a:gd name="connsiteX0" fmla="*/ 0 w 152896"/>
              <a:gd name="connsiteY0" fmla="*/ 2 h 90715"/>
              <a:gd name="connsiteX1" fmla="*/ 152896 w 152896"/>
              <a:gd name="connsiteY1" fmla="*/ 90715 h 9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896" h="90715">
                <a:moveTo>
                  <a:pt x="0" y="2"/>
                </a:moveTo>
                <a:cubicBezTo>
                  <a:pt x="92761" y="-240"/>
                  <a:pt x="118211" y="23544"/>
                  <a:pt x="152896" y="90715"/>
                </a:cubicBezTo>
              </a:path>
            </a:pathLst>
          </a:cu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1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9" grpId="0"/>
      <p:bldP spid="30" grpId="0"/>
      <p:bldP spid="32" grpId="0"/>
      <p:bldP spid="34" grpId="0" animBg="1"/>
      <p:bldP spid="35" grpId="0" animBg="1"/>
      <p:bldP spid="36" grpId="0" animBg="1"/>
      <p:bldP spid="37" grpId="0" animBg="1"/>
      <p:bldP spid="38" grpId="0" animBg="1"/>
      <p:bldP spid="43" grpId="0"/>
      <p:bldP spid="44" grpId="0"/>
      <p:bldP spid="47" grpId="0"/>
      <p:bldP spid="48" grpId="0" animBg="1"/>
      <p:bldP spid="49" grpId="0" animBg="1"/>
      <p:bldP spid="4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98525" y="561975"/>
            <a:ext cx="6913563" cy="1066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§</a:t>
            </a:r>
            <a:r>
              <a:rPr kumimoji="1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15.12  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光在反射和折射时的偏振     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布儒斯特定律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11188" y="1916113"/>
            <a:ext cx="8064500" cy="0"/>
          </a:xfrm>
          <a:prstGeom prst="line">
            <a:avLst/>
          </a:prstGeom>
          <a:noFill/>
          <a:ln w="57150" cmpd="thickThin">
            <a:solidFill>
              <a:srgbClr val="0099CC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2405063"/>
            <a:ext cx="197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主要内容：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16013" y="3090863"/>
            <a:ext cx="355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反射和折射产生偏振光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16013" y="3732213"/>
            <a:ext cx="2327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2.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布儒斯特定律</a:t>
            </a:r>
          </a:p>
        </p:txBody>
      </p:sp>
    </p:spTree>
    <p:extLst>
      <p:ext uri="{BB962C8B-B14F-4D97-AF65-F5344CB8AC3E}">
        <p14:creationId xmlns:p14="http://schemas.microsoft.com/office/powerpoint/2010/main" val="23595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FF3-3B72-4D96-9AAD-1FA045D44F06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4000" y="533400"/>
            <a:ext cx="44326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15.12.1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反射和折射产生偏振光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580063" y="1633538"/>
            <a:ext cx="2665412" cy="1234132"/>
          </a:xfrm>
          <a:prstGeom prst="rect">
            <a:avLst/>
          </a:prstGeom>
          <a:solidFill>
            <a:srgbClr val="009999">
              <a:alpha val="4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Line 4"/>
          <p:cNvSpPr>
            <a:spLocks noChangeAspect="1" noChangeShapeType="1"/>
          </p:cNvSpPr>
          <p:nvPr/>
        </p:nvSpPr>
        <p:spPr bwMode="auto">
          <a:xfrm>
            <a:off x="6894513" y="1651000"/>
            <a:ext cx="531018" cy="1152964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Aspect="1" noChangeShapeType="1"/>
          </p:cNvSpPr>
          <p:nvPr/>
        </p:nvSpPr>
        <p:spPr bwMode="auto">
          <a:xfrm>
            <a:off x="5746750" y="730250"/>
            <a:ext cx="1122363" cy="9080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Aspect="1" noChangeShapeType="1"/>
          </p:cNvSpPr>
          <p:nvPr/>
        </p:nvSpPr>
        <p:spPr bwMode="auto">
          <a:xfrm flipH="1">
            <a:off x="6864350" y="763588"/>
            <a:ext cx="1122363" cy="882650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triangle" w="sm" len="lg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Aspect="1" noChangeShapeType="1"/>
          </p:cNvSpPr>
          <p:nvPr/>
        </p:nvSpPr>
        <p:spPr bwMode="auto">
          <a:xfrm flipV="1">
            <a:off x="5840413" y="781050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 rot="21050124" flipV="1">
            <a:off x="6990919" y="2041305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" name="Arc 9"/>
          <p:cNvSpPr>
            <a:spLocks/>
          </p:cNvSpPr>
          <p:nvPr/>
        </p:nvSpPr>
        <p:spPr bwMode="auto">
          <a:xfrm>
            <a:off x="6853238" y="1436688"/>
            <a:ext cx="171450" cy="142875"/>
          </a:xfrm>
          <a:custGeom>
            <a:avLst/>
            <a:gdLst>
              <a:gd name="G0" fmla="+- 0 0 0"/>
              <a:gd name="G1" fmla="+- 21374 0 0"/>
              <a:gd name="G2" fmla="+- 21600 0 0"/>
              <a:gd name="T0" fmla="*/ 3114 w 19739"/>
              <a:gd name="T1" fmla="*/ 0 h 21374"/>
              <a:gd name="T2" fmla="*/ 19739 w 19739"/>
              <a:gd name="T3" fmla="*/ 12604 h 21374"/>
              <a:gd name="T4" fmla="*/ 0 w 19739"/>
              <a:gd name="T5" fmla="*/ 21374 h 2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close/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Arc 10"/>
          <p:cNvSpPr>
            <a:spLocks/>
          </p:cNvSpPr>
          <p:nvPr/>
        </p:nvSpPr>
        <p:spPr bwMode="auto">
          <a:xfrm flipH="1">
            <a:off x="6745288" y="1438275"/>
            <a:ext cx="115887" cy="128588"/>
          </a:xfrm>
          <a:custGeom>
            <a:avLst/>
            <a:gdLst>
              <a:gd name="G0" fmla="+- 0 0 0"/>
              <a:gd name="G1" fmla="+- 21582 0 0"/>
              <a:gd name="G2" fmla="+- 21600 0 0"/>
              <a:gd name="T0" fmla="*/ 879 w 19929"/>
              <a:gd name="T1" fmla="*/ 0 h 21582"/>
              <a:gd name="T2" fmla="*/ 19929 w 19929"/>
              <a:gd name="T3" fmla="*/ 13251 h 21582"/>
              <a:gd name="T4" fmla="*/ 0 w 19929"/>
              <a:gd name="T5" fmla="*/ 21582 h 2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929" h="21582" fill="none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</a:path>
              <a:path w="19929" h="21582" stroke="0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  <a:lnTo>
                  <a:pt x="0" y="21582"/>
                </a:lnTo>
                <a:close/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Arc 11"/>
          <p:cNvSpPr>
            <a:spLocks/>
          </p:cNvSpPr>
          <p:nvPr/>
        </p:nvSpPr>
        <p:spPr bwMode="auto">
          <a:xfrm flipV="1">
            <a:off x="6878638" y="1882775"/>
            <a:ext cx="125412" cy="34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Line 13"/>
          <p:cNvSpPr>
            <a:spLocks noChangeAspect="1" noChangeShapeType="1"/>
          </p:cNvSpPr>
          <p:nvPr/>
        </p:nvSpPr>
        <p:spPr bwMode="auto">
          <a:xfrm flipV="1">
            <a:off x="6142038" y="1023938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6416675" y="1262063"/>
            <a:ext cx="161925" cy="16192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Line 15"/>
          <p:cNvSpPr>
            <a:spLocks noChangeAspect="1" noChangeShapeType="1"/>
          </p:cNvSpPr>
          <p:nvPr/>
        </p:nvSpPr>
        <p:spPr bwMode="auto">
          <a:xfrm rot="21050124" flipV="1">
            <a:off x="7078465" y="2249917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197424"/>
              </p:ext>
            </p:extLst>
          </p:nvPr>
        </p:nvGraphicFramePr>
        <p:xfrm>
          <a:off x="6002338" y="923925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0" name="Equation" r:id="rId4" imgW="114120" imgH="126720" progId="Equation.DSMT4">
                  <p:embed/>
                </p:oleObj>
              </mc:Choice>
              <mc:Fallback>
                <p:oleObj name="Equation" r:id="rId4" imgW="1141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338" y="923925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648093"/>
              </p:ext>
            </p:extLst>
          </p:nvPr>
        </p:nvGraphicFramePr>
        <p:xfrm>
          <a:off x="6283325" y="1143001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1" name="Equation" r:id="rId6" imgW="114120" imgH="126720" progId="Equation.3">
                  <p:embed/>
                </p:oleObj>
              </mc:Choice>
              <mc:Fallback>
                <p:oleObj name="Equation" r:id="rId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1143001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55736"/>
              </p:ext>
            </p:extLst>
          </p:nvPr>
        </p:nvGraphicFramePr>
        <p:xfrm>
          <a:off x="7074496" y="2104733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2" name="公式" r:id="rId8" imgW="114120" imgH="126720" progId="Equation.3">
                  <p:embed/>
                </p:oleObj>
              </mc:Choice>
              <mc:Fallback>
                <p:oleObj name="公式" r:id="rId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496" y="2104733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613768"/>
              </p:ext>
            </p:extLst>
          </p:nvPr>
        </p:nvGraphicFramePr>
        <p:xfrm>
          <a:off x="7251700" y="1220788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3" name="公式" r:id="rId10" imgW="114120" imgH="126720" progId="Equation.3">
                  <p:embed/>
                </p:oleObj>
              </mc:Choice>
              <mc:Fallback>
                <p:oleObj name="公式" r:id="rId10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1220788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304273"/>
              </p:ext>
            </p:extLst>
          </p:nvPr>
        </p:nvGraphicFramePr>
        <p:xfrm>
          <a:off x="7424738" y="1085057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4" name="公式" r:id="rId12" imgW="114120" imgH="126720" progId="Equation.3">
                  <p:embed/>
                </p:oleObj>
              </mc:Choice>
              <mc:Fallback>
                <p:oleObj name="公式" r:id="rId12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4738" y="1085057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31270"/>
              </p:ext>
            </p:extLst>
          </p:nvPr>
        </p:nvGraphicFramePr>
        <p:xfrm>
          <a:off x="5609316" y="1592263"/>
          <a:ext cx="2555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5" name="公式" r:id="rId14" imgW="317160" imgH="419040" progId="Equation.3">
                  <p:embed/>
                </p:oleObj>
              </mc:Choice>
              <mc:Fallback>
                <p:oleObj name="公式" r:id="rId14" imgW="317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316" y="1592263"/>
                        <a:ext cx="2555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872491"/>
              </p:ext>
            </p:extLst>
          </p:nvPr>
        </p:nvGraphicFramePr>
        <p:xfrm>
          <a:off x="5618429" y="1268760"/>
          <a:ext cx="223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6" name="公式" r:id="rId16" imgW="279360" imgH="419040" progId="Equation.3">
                  <p:embed/>
                </p:oleObj>
              </mc:Choice>
              <mc:Fallback>
                <p:oleObj name="公式" r:id="rId16" imgW="279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429" y="1268760"/>
                        <a:ext cx="2238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293709"/>
              </p:ext>
            </p:extLst>
          </p:nvPr>
        </p:nvGraphicFramePr>
        <p:xfrm>
          <a:off x="6630764" y="1027584"/>
          <a:ext cx="2282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7" name="Equation" r:id="rId18" imgW="114120" imgH="228600" progId="Equation.DSMT4">
                  <p:embed/>
                </p:oleObj>
              </mc:Choice>
              <mc:Fallback>
                <p:oleObj name="Equation" r:id="rId18" imgW="11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764" y="1027584"/>
                        <a:ext cx="22824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175216"/>
              </p:ext>
            </p:extLst>
          </p:nvPr>
        </p:nvGraphicFramePr>
        <p:xfrm>
          <a:off x="6893508" y="1052736"/>
          <a:ext cx="228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8" name="Equation" r:id="rId20" imgW="114120" imgH="228600" progId="Equation.DSMT4">
                  <p:embed/>
                </p:oleObj>
              </mc:Choice>
              <mc:Fallback>
                <p:oleObj name="Equation" r:id="rId20" imgW="11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3508" y="1052736"/>
                        <a:ext cx="228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440481"/>
              </p:ext>
            </p:extLst>
          </p:nvPr>
        </p:nvGraphicFramePr>
        <p:xfrm>
          <a:off x="6864158" y="1891680"/>
          <a:ext cx="25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99" name="Equation" r:id="rId22" imgW="126720" imgH="228600" progId="Equation.DSMT4">
                  <p:embed/>
                </p:oleObj>
              </mc:Choice>
              <mc:Fallback>
                <p:oleObj name="Equation" r:id="rId22" imgW="12672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158" y="1891680"/>
                        <a:ext cx="25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6878638" y="776288"/>
            <a:ext cx="1587" cy="1754187"/>
          </a:xfrm>
          <a:prstGeom prst="line">
            <a:avLst/>
          </a:prstGeom>
          <a:noFill/>
          <a:ln w="19050">
            <a:solidFill>
              <a:srgbClr val="FFFFFF"/>
            </a:solidFill>
            <a:prstDash val="dashDot"/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Line 27"/>
          <p:cNvSpPr>
            <a:spLocks noChangeAspect="1" noChangeShapeType="1"/>
          </p:cNvSpPr>
          <p:nvPr/>
        </p:nvSpPr>
        <p:spPr bwMode="auto">
          <a:xfrm rot="16561935" flipV="1">
            <a:off x="7309883" y="1145337"/>
            <a:ext cx="160338" cy="16033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Line 28"/>
          <p:cNvSpPr>
            <a:spLocks noChangeAspect="1" noChangeShapeType="1"/>
          </p:cNvSpPr>
          <p:nvPr/>
        </p:nvSpPr>
        <p:spPr bwMode="auto">
          <a:xfrm rot="16561935" flipV="1">
            <a:off x="7519988" y="987425"/>
            <a:ext cx="160338" cy="160337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035788"/>
              </p:ext>
            </p:extLst>
          </p:nvPr>
        </p:nvGraphicFramePr>
        <p:xfrm>
          <a:off x="7639844" y="919163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0" name="公式" r:id="rId24" imgW="114120" imgH="126720" progId="Equation.3">
                  <p:embed/>
                </p:oleObj>
              </mc:Choice>
              <mc:Fallback>
                <p:oleObj name="公式" r:id="rId24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844" y="919163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59703"/>
              </p:ext>
            </p:extLst>
          </p:nvPr>
        </p:nvGraphicFramePr>
        <p:xfrm>
          <a:off x="7167365" y="2298335"/>
          <a:ext cx="114120" cy="1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1" name="公式" r:id="rId26" imgW="114120" imgH="126720" progId="Equation.3">
                  <p:embed/>
                </p:oleObj>
              </mc:Choice>
              <mc:Fallback>
                <p:oleObj name="公式" r:id="rId2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365" y="2298335"/>
                        <a:ext cx="114120" cy="126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755575" y="1239143"/>
            <a:ext cx="360040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仿宋_GB2312" pitchFamily="49" charset="-122"/>
              </a:rPr>
              <a:t>自然光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仿宋_GB2312" pitchFamily="49" charset="-122"/>
              </a:rPr>
              <a:t>反射和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仿宋_GB2312" pitchFamily="49" charset="-122"/>
              </a:rPr>
              <a:t>折射后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itchFamily="49" charset="-122"/>
                <a:ea typeface="仿宋_GB2312" pitchFamily="49" charset="-122"/>
              </a:rPr>
              <a:t>变为部分偏振光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itchFamily="49" charset="-122"/>
                <a:ea typeface="仿宋_GB2312" pitchFamily="49" charset="-122"/>
              </a:rPr>
              <a:t>。</a:t>
            </a:r>
            <a:endParaRPr kumimoji="1" lang="zh-CN" altLang="en-US" sz="2400" b="1" dirty="0">
              <a:solidFill>
                <a:srgbClr val="FFFFFF"/>
              </a:solidFill>
              <a:latin typeface="黑体" pitchFamily="49" charset="-122"/>
              <a:ea typeface="仿宋_GB2312" pitchFamily="49" charset="-122"/>
            </a:endParaRPr>
          </a:p>
        </p:txBody>
      </p: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70613"/>
              </p:ext>
            </p:extLst>
          </p:nvPr>
        </p:nvGraphicFramePr>
        <p:xfrm>
          <a:off x="6584454" y="1388355"/>
          <a:ext cx="104737" cy="11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2" name="Equation" r:id="rId28" imgW="104737" imgH="114182" progId="Equation.3">
                  <p:embed/>
                </p:oleObj>
              </mc:Choice>
              <mc:Fallback>
                <p:oleObj name="Equation" r:id="rId28" imgW="104737" imgH="11418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454" y="1388355"/>
                        <a:ext cx="104737" cy="114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Line 15"/>
          <p:cNvSpPr>
            <a:spLocks noChangeAspect="1" noChangeShapeType="1"/>
          </p:cNvSpPr>
          <p:nvPr/>
        </p:nvSpPr>
        <p:spPr bwMode="auto">
          <a:xfrm rot="21050124" flipV="1">
            <a:off x="7164664" y="2437912"/>
            <a:ext cx="212725" cy="53975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42483"/>
              </p:ext>
            </p:extLst>
          </p:nvPr>
        </p:nvGraphicFramePr>
        <p:xfrm>
          <a:off x="755576" y="3548509"/>
          <a:ext cx="27621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3" name="Equation" r:id="rId29" imgW="1104840" imgH="914400" progId="Equation.DSMT4">
                  <p:embed/>
                </p:oleObj>
              </mc:Choice>
              <mc:Fallback>
                <p:oleObj name="Equation" r:id="rId29" imgW="1104840" imgH="914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48509"/>
                        <a:ext cx="27621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781815"/>
              </p:ext>
            </p:extLst>
          </p:nvPr>
        </p:nvGraphicFramePr>
        <p:xfrm>
          <a:off x="4293424" y="3534254"/>
          <a:ext cx="4095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04" name="Equation" r:id="rId31" imgW="1638000" imgH="914400" progId="Equation.DSMT4">
                  <p:embed/>
                </p:oleObj>
              </mc:Choice>
              <mc:Fallback>
                <p:oleObj name="Equation" r:id="rId31" imgW="1638000" imgH="914400" progId="Equation.DSMT4">
                  <p:embed/>
                  <p:pic>
                    <p:nvPicPr>
                      <p:cNvPr id="0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3424" y="3534254"/>
                        <a:ext cx="40950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755576" y="2780928"/>
            <a:ext cx="173156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FFFF"/>
                </a:solidFill>
                <a:latin typeface="黑体" pitchFamily="49" charset="-122"/>
                <a:ea typeface="仿宋_GB2312" pitchFamily="49" charset="-122"/>
              </a:rPr>
              <a:t>菲涅尔公式</a:t>
            </a:r>
          </a:p>
        </p:txBody>
      </p:sp>
    </p:spTree>
    <p:extLst>
      <p:ext uri="{BB962C8B-B14F-4D97-AF65-F5344CB8AC3E}">
        <p14:creationId xmlns:p14="http://schemas.microsoft.com/office/powerpoint/2010/main" val="6474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7" grpId="0" animBg="1"/>
      <p:bldP spid="28" grpId="0" animBg="1"/>
      <p:bldP spid="29" grpId="0" animBg="1"/>
      <p:bldP spid="71" grpId="0"/>
      <p:bldP spid="73" grpId="0" animBg="1"/>
      <p:bldP spid="7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844485558te09990">
  <a:themeElements>
    <a:clrScheme name="8844485558te099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844485558te09990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844485558te099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8844485558te09990">
  <a:themeElements>
    <a:clrScheme name="8844485558te099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844485558te09990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844485558te099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8844485558te09990">
  <a:themeElements>
    <a:clrScheme name="8844485558te0999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844485558te09990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844485558te0999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844485558te0999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844485558te0999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26717</TotalTime>
  <Words>5597</Words>
  <Application>Microsoft Office PowerPoint</Application>
  <PresentationFormat>全屏显示(4:3)</PresentationFormat>
  <Paragraphs>858</Paragraphs>
  <Slides>109</Slides>
  <Notes>33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109</vt:i4>
      </vt:variant>
    </vt:vector>
  </HeadingPairs>
  <TitlesOfParts>
    <vt:vector size="117" baseType="lpstr">
      <vt:lpstr>Office 主题​​</vt:lpstr>
      <vt:lpstr>1_默认设计模板</vt:lpstr>
      <vt:lpstr>8844485558te09990</vt:lpstr>
      <vt:lpstr>1_8844485558te09990</vt:lpstr>
      <vt:lpstr>2_8844485558te09990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</dc:creator>
  <cp:lastModifiedBy>John</cp:lastModifiedBy>
  <cp:revision>1873</cp:revision>
  <cp:lastPrinted>2020-09-21T03:48:41Z</cp:lastPrinted>
  <dcterms:created xsi:type="dcterms:W3CDTF">2020-09-09T03:13:45Z</dcterms:created>
  <dcterms:modified xsi:type="dcterms:W3CDTF">2022-05-21T12:15:45Z</dcterms:modified>
</cp:coreProperties>
</file>